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308" r:id="rId4"/>
    <p:sldId id="297" r:id="rId5"/>
    <p:sldId id="296" r:id="rId6"/>
    <p:sldId id="292" r:id="rId7"/>
    <p:sldId id="295" r:id="rId8"/>
    <p:sldId id="298" r:id="rId9"/>
    <p:sldId id="299" r:id="rId10"/>
    <p:sldId id="300" r:id="rId11"/>
    <p:sldId id="302" r:id="rId12"/>
    <p:sldId id="303" r:id="rId13"/>
    <p:sldId id="304" r:id="rId14"/>
    <p:sldId id="307" r:id="rId15"/>
    <p:sldId id="305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400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3600"/>
            <a:ext cx="7213600" cy="1447800"/>
          </a:xfrm>
        </p:spPr>
        <p:txBody>
          <a:bodyPr anchor="b" anchorCtr="0">
            <a:normAutofit/>
          </a:bodyPr>
          <a:lstStyle>
            <a:lvl1pPr algn="ctr">
              <a:lnSpc>
                <a:spcPts val="4800"/>
              </a:lnSpc>
              <a:defRPr lang="en-US" sz="4800" b="1" kern="120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733800"/>
            <a:ext cx="7213600" cy="9144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3200" kern="1200" dirty="0" smtClean="0">
                <a:solidFill>
                  <a:schemeClr val="bg1">
                    <a:lumMod val="85000"/>
                  </a:schemeClr>
                </a:solidFill>
                <a:latin typeface="Lucida Sans" pitchFamily="34" charset="0"/>
                <a:ea typeface="+mn-ea"/>
                <a:cs typeface="+mn-c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EB99B-F0A8-44E2-BCB2-FC650C9871D9}"/>
              </a:ext>
            </a:extLst>
          </p:cNvPr>
          <p:cNvSpPr/>
          <p:nvPr userDrawn="1"/>
        </p:nvSpPr>
        <p:spPr>
          <a:xfrm>
            <a:off x="9185839" y="1476188"/>
            <a:ext cx="2990088" cy="39026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4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418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1024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252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320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47912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4528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32139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248413439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379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539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917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8"/>
            <a:ext cx="11277600" cy="9661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289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96327"/>
            <a:ext cx="11277600" cy="9787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4572000"/>
          </a:xfrm>
        </p:spPr>
        <p:txBody>
          <a:bodyPr/>
          <a:lstStyle>
            <a:lvl1pPr>
              <a:spcBef>
                <a:spcPts val="1600"/>
              </a:spcBef>
              <a:defRPr sz="3467"/>
            </a:lvl1pPr>
            <a:lvl2pPr>
              <a:defRPr sz="2933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654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316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054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0972800" cy="98480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39766"/>
            <a:ext cx="5386917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39766"/>
            <a:ext cx="5389033" cy="370863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95362" y="1891814"/>
            <a:ext cx="5386917" cy="584775"/>
          </a:xfrm>
        </p:spPr>
        <p:txBody>
          <a:bodyPr anchor="b">
            <a:spAutoFit/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6878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00600"/>
            <a:ext cx="10871200" cy="990600"/>
          </a:xfrm>
        </p:spPr>
        <p:txBody>
          <a:bodyPr anchor="b" anchorCtr="0">
            <a:normAutofit/>
          </a:bodyPr>
          <a:lstStyle>
            <a:lvl1pPr>
              <a:defRPr lang="en-US" sz="4800" b="1" kern="1200" dirty="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94829" y="5791200"/>
            <a:ext cx="9461971" cy="533400"/>
          </a:xfrm>
        </p:spPr>
        <p:txBody>
          <a:bodyPr>
            <a:normAutofit/>
          </a:bodyPr>
          <a:lstStyle>
            <a:lvl1pPr marL="0" indent="0">
              <a:buNone/>
              <a:defRPr sz="3200" b="1" i="1">
                <a:solidFill>
                  <a:schemeClr val="tx1"/>
                </a:solidFill>
              </a:defRPr>
            </a:lvl1pPr>
            <a:lvl3pPr marL="0" indent="0" algn="l">
              <a:buNone/>
              <a:defRPr sz="3200">
                <a:solidFill>
                  <a:schemeClr val="bg1">
                    <a:lumMod val="85000"/>
                  </a:schemeClr>
                </a:solidFill>
              </a:defRPr>
            </a:lvl3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580913"/>
            <a:ext cx="8534400" cy="39373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188979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1524001"/>
            <a:ext cx="7368117" cy="320357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705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152401"/>
            <a:ext cx="10972800" cy="1022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CCE3E-6F70-4852-90E7-C3C6C0F65393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03EA-9041-4C95-BB50-24C2C5559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ransition>
    <p:fade/>
  </p:transition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5333" b="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1C4372"/>
        </a:buClr>
        <a:buFont typeface="Wingdings" pitchFamily="2" charset="2"/>
        <a:buChar char="§"/>
        <a:defRPr sz="34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Arial" pitchFamily="34" charset="0"/>
        <a:buChar char="–"/>
        <a:defRPr sz="2933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 pitchFamily="34" charset="0"/>
        <a:buChar char="•"/>
        <a:defRPr sz="2667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b="0" kern="1200">
          <a:solidFill>
            <a:schemeClr val="tx1"/>
          </a:solidFill>
          <a:latin typeface="Lucida Sans" pitchFamily="34" charset="0"/>
          <a:ea typeface="+mn-ea"/>
          <a:cs typeface="Lucida Sans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4D041-000F-4382-930C-92CC2DD9B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Parsing Tables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8AF3D-B763-48B5-8BE0-6F9EDED0BE11}"/>
              </a:ext>
            </a:extLst>
          </p:cNvPr>
          <p:cNvSpPr txBox="1"/>
          <p:nvPr/>
        </p:nvSpPr>
        <p:spPr>
          <a:xfrm>
            <a:off x="9522372" y="2521059"/>
            <a:ext cx="23984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COMP 3200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Languages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Machines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21223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3EB1-A298-4360-979D-55DDFED4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Algorithms: Nullable &amp;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E2A2-D6F0-4B1F-B9FC-1591A5E922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00201"/>
                <a:ext cx="5384800" cy="51053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Nullable</a:t>
                </a:r>
              </a:p>
              <a:p>
                <a:pPr marL="0" indent="0">
                  <a:buNone/>
                  <a:tabLst>
                    <a:tab pos="2054225" algn="l"/>
                  </a:tabLst>
                </a:pPr>
                <a:endParaRPr lang="en-US" sz="2400" dirty="0"/>
              </a:p>
              <a:p>
                <a:pPr marL="0" indent="0">
                  <a:buNone/>
                  <a:tabLst>
                    <a:tab pos="1660525" algn="l"/>
                  </a:tabLst>
                </a:pPr>
                <a:r>
                  <a:rPr lang="en-US" sz="2000" dirty="0"/>
                  <a:t>Nullable (</a:t>
                </a:r>
                <a:r>
                  <a:rPr lang="en-US" sz="2400" dirty="0">
                    <a:latin typeface="Symbol" panose="05050102010706020507" pitchFamily="18" charset="2"/>
                  </a:rPr>
                  <a:t>e</a:t>
                </a:r>
                <a:r>
                  <a:rPr lang="en-US" sz="2000" dirty="0"/>
                  <a:t>)	=  true</a:t>
                </a:r>
              </a:p>
              <a:p>
                <a:pPr marL="0" indent="0">
                  <a:buNone/>
                  <a:tabLst>
                    <a:tab pos="1660525" algn="l"/>
                  </a:tabLst>
                </a:pPr>
                <a:r>
                  <a:rPr lang="en-US" sz="2000" dirty="0"/>
                  <a:t>Nullable (a)	=  false</a:t>
                </a:r>
              </a:p>
              <a:p>
                <a:pPr marL="0" indent="0">
                  <a:buNone/>
                  <a:tabLst>
                    <a:tab pos="1660525" algn="l"/>
                  </a:tabLst>
                </a:pPr>
                <a:r>
                  <a:rPr lang="en-US" sz="2000" dirty="0"/>
                  <a:t>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ab</a:t>
                </a:r>
                <a:r>
                  <a:rPr lang="en-US" sz="2000" dirty="0"/>
                  <a:t>)	=  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dirty="0"/>
                  <a:t>) </a:t>
                </a:r>
                <a:r>
                  <a:rPr lang="en-US" sz="2000" dirty="0">
                    <a:sym typeface="Symbol" panose="05050102010706020507" pitchFamily="18" charset="2"/>
                  </a:rPr>
                  <a:t></a:t>
                </a:r>
                <a:r>
                  <a:rPr lang="en-US" sz="2000" dirty="0"/>
                  <a:t> Nullable (</a:t>
                </a:r>
                <a:r>
                  <a:rPr lang="en-US" sz="2000" dirty="0">
                    <a:latin typeface="Symbol" panose="05050102010706020507" pitchFamily="18" charset="2"/>
                  </a:rPr>
                  <a:t>b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/>
                  <a:t>Nullable (X)	=  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) </a:t>
                </a:r>
                <a:r>
                  <a:rPr lang="en-US" sz="2000" dirty="0">
                    <a:sym typeface="Symbol" panose="05050102010706020507" pitchFamily="18" charset="2"/>
                  </a:rPr>
                  <a:t> </a:t>
                </a:r>
                <a:r>
                  <a:rPr lang="en-US" sz="2000" dirty="0"/>
                  <a:t>... </a:t>
                </a:r>
                <a:r>
                  <a:rPr lang="en-US" sz="2000" dirty="0">
                    <a:sym typeface="Symbol" panose="05050102010706020507" pitchFamily="18" charset="2"/>
                  </a:rPr>
                  <a:t></a:t>
                </a:r>
                <a:br>
                  <a:rPr lang="en-US" sz="2000" dirty="0">
                    <a:sym typeface="Symbol" panose="05050102010706020507" pitchFamily="18" charset="2"/>
                  </a:rPr>
                </a:br>
                <a:r>
                  <a:rPr lang="en-US" sz="2000" dirty="0">
                    <a:sym typeface="Symbol" panose="05050102010706020507" pitchFamily="18" charset="2"/>
                  </a:rPr>
                  <a:t>		</a:t>
                </a:r>
                <a:r>
                  <a:rPr lang="en-US" sz="2000" dirty="0"/>
                  <a:t>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baseline="-25000" dirty="0"/>
                  <a:t>n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  <a:tabLst>
                    <a:tab pos="1660525" algn="l"/>
                    <a:tab pos="3432175" algn="l"/>
                  </a:tabLst>
                </a:pPr>
                <a:endParaRPr lang="en-US" sz="2000" dirty="0"/>
              </a:p>
              <a:p>
                <a:pPr mar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⋯,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/>
                  <a:t>are rules in the grammar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ACE2A2-D6F0-4B1F-B9FC-1591A5E92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00201"/>
                <a:ext cx="5384800" cy="5105398"/>
              </a:xfrm>
              <a:blipFill>
                <a:blip r:embed="rId2"/>
                <a:stretch>
                  <a:fillRect l="-3624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60247B8-0263-434D-8E78-8C66B5A2393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51053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FIRST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lvl="0" indent="0">
                  <a:buNone/>
                  <a:tabLst>
                    <a:tab pos="1252538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FIRST (</a:t>
                </a:r>
                <a:r>
                  <a:rPr lang="en-US" sz="24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en-US" sz="2000" dirty="0">
                    <a:solidFill>
                      <a:prstClr val="black"/>
                    </a:solidFill>
                  </a:rPr>
                  <a:t>)	=  </a:t>
                </a:r>
                <a:r>
                  <a:rPr 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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  <a:tabLst>
                    <a:tab pos="1252538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FIRST (a)	=  {a}</a:t>
                </a:r>
              </a:p>
              <a:p>
                <a:pPr marL="0" lvl="0" indent="0">
                  <a:buNone/>
                  <a:tabLst>
                    <a:tab pos="1660525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if </a:t>
                </a:r>
                <a:r>
                  <a:rPr lang="en-US" sz="2000" dirty="0"/>
                  <a:t>Nullable (</a:t>
                </a:r>
                <a:r>
                  <a:rPr lang="en-US" sz="2000" dirty="0">
                    <a:latin typeface="Symbol" panose="05050102010706020507" pitchFamily="18" charset="2"/>
                  </a:rPr>
                  <a:t>a</a:t>
                </a:r>
                <a:r>
                  <a:rPr lang="en-US" sz="2000" dirty="0"/>
                  <a:t>) then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  <a:tabLst>
                    <a:tab pos="1377950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  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ab</a:t>
                </a:r>
                <a:r>
                  <a:rPr lang="en-US" sz="2000" dirty="0">
                    <a:solidFill>
                      <a:prstClr val="black"/>
                    </a:solidFill>
                  </a:rPr>
                  <a:t>)  =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2000" dirty="0">
                    <a:solidFill>
                      <a:prstClr val="black"/>
                    </a:solidFill>
                  </a:rPr>
                  <a:t>) </a:t>
                </a:r>
                <a:r>
                  <a:rPr 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</a:t>
                </a:r>
                <a:r>
                  <a:rPr lang="en-US" sz="2000" dirty="0">
                    <a:solidFill>
                      <a:prstClr val="black"/>
                    </a:solidFill>
                  </a:rPr>
                  <a:t>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  <a:tabLst>
                    <a:tab pos="1377950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else</a:t>
                </a:r>
              </a:p>
              <a:p>
                <a:pPr marL="0" lvl="0" indent="0">
                  <a:buNone/>
                  <a:tabLst>
                    <a:tab pos="1377950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  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ab</a:t>
                </a:r>
                <a:r>
                  <a:rPr lang="en-US" sz="2000" dirty="0">
                    <a:solidFill>
                      <a:prstClr val="black"/>
                    </a:solidFill>
                  </a:rPr>
                  <a:t>)  =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  <a:tabLst>
                    <a:tab pos="1252538" algn="l"/>
                    <a:tab pos="3432175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FIRST (X)	=  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2000" baseline="-25000" dirty="0">
                    <a:solidFill>
                      <a:prstClr val="black"/>
                    </a:solidFill>
                  </a:rPr>
                  <a:t>1</a:t>
                </a:r>
                <a:r>
                  <a:rPr lang="en-US" sz="2000" dirty="0">
                    <a:solidFill>
                      <a:prstClr val="black"/>
                    </a:solidFill>
                  </a:rPr>
                  <a:t>) </a:t>
                </a:r>
                <a:r>
                  <a:rPr 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 </a:t>
                </a:r>
                <a:r>
                  <a:rPr lang="en-US" sz="2000" dirty="0">
                    <a:solidFill>
                      <a:prstClr val="black"/>
                    </a:solidFill>
                  </a:rPr>
                  <a:t>... </a:t>
                </a:r>
                <a:r>
                  <a:rPr lang="en-US" sz="2000" dirty="0">
                    <a:solidFill>
                      <a:prstClr val="black"/>
                    </a:solidFill>
                    <a:sym typeface="Symbol" panose="05050102010706020507" pitchFamily="18" charset="2"/>
                  </a:rPr>
                  <a:t> </a:t>
                </a:r>
                <a:r>
                  <a:rPr lang="en-US" sz="2000" dirty="0">
                    <a:solidFill>
                      <a:prstClr val="black"/>
                    </a:solidFill>
                  </a:rPr>
                  <a:t>FIRST (</a:t>
                </a:r>
                <a:r>
                  <a:rPr lang="en-US" sz="2000" dirty="0">
                    <a:solidFill>
                      <a:prstClr val="black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2000" baseline="-25000" dirty="0">
                    <a:solidFill>
                      <a:prstClr val="black"/>
                    </a:solidFill>
                  </a:rPr>
                  <a:t>n</a:t>
                </a:r>
                <a:r>
                  <a:rPr lang="en-US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  <a:tabLst>
                    <a:tab pos="1252538" algn="l"/>
                    <a:tab pos="3432175" algn="l"/>
                  </a:tabLst>
                </a:pPr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⋯,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 marL="0" lvl="0" indent="0">
                  <a:buNone/>
                  <a:tabLst>
                    <a:tab pos="1660525" algn="l"/>
                    <a:tab pos="3432175" algn="l"/>
                  </a:tabLst>
                </a:pPr>
                <a:r>
                  <a:rPr lang="en-US" sz="2000" dirty="0">
                    <a:solidFill>
                      <a:prstClr val="black"/>
                    </a:solidFill>
                  </a:rPr>
                  <a:t>are rules in the grammar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60247B8-0263-434D-8E78-8C66B5A23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00201"/>
                <a:ext cx="5384800" cy="5105398"/>
              </a:xfrm>
              <a:blipFill>
                <a:blip r:embed="rId3"/>
                <a:stretch>
                  <a:fillRect l="-3737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97306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D2D6-DA35-4162-87C6-7715A441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Table: FOLLOW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58D03-29AB-4AA6-AE2D-5D59F1ACB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</p:spPr>
            <p:txBody>
              <a:bodyPr>
                <a:normAutofit/>
              </a:bodyPr>
              <a:lstStyle/>
              <a:p>
                <a:pPr marL="463550" indent="0">
                  <a:buNone/>
                </a:pP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FOLLOW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3200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is a Boolean function that maps a single non-terminal to a set of terminals</a:t>
                </a:r>
              </a:p>
              <a:p>
                <a:pPr marL="463550" indent="0">
                  <a:buNone/>
                </a:pP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FOLLOW(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X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)</a:t>
                </a:r>
                <a:r>
                  <a:rPr lang="en-US" sz="3200" dirty="0"/>
                  <a:t> represents the possible tokens that can appear immediately after the non-terminal </a:t>
                </a:r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X</a:t>
                </a:r>
              </a:p>
              <a:p>
                <a:pPr marL="463550" indent="0">
                  <a:buNone/>
                </a:pP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:</a:t>
                </a:r>
              </a:p>
              <a:p>
                <a:pPr marL="463550" indent="0">
                  <a:buNone/>
                </a:pPr>
                <a:endParaRPr lang="en-US" sz="3200" dirty="0"/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𝐹𝑂𝐿𝐿𝑂𝑊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32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D58D03-29AB-4AA6-AE2D-5D59F1ACB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  <a:blipFill>
                <a:blip r:embed="rId2"/>
                <a:stretch>
                  <a:fillRect t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234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D2D6-DA35-4162-87C6-7715A441C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Table: FOLLOW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58D03-29AB-4AA6-AE2D-5D59F1ACB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259754" cy="5061473"/>
          </a:xfrm>
        </p:spPr>
        <p:txBody>
          <a:bodyPr>
            <a:normAutofit/>
          </a:bodyPr>
          <a:lstStyle/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( </a:t>
            </a:r>
            <a:r>
              <a:rPr lang="en-US" sz="2200" i="1" dirty="0"/>
              <a:t>Expr</a:t>
            </a:r>
            <a:r>
              <a:rPr lang="en-US" sz="2200" dirty="0"/>
              <a:t> 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D2B54E-03CF-428F-AC23-9029C7BE6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66987"/>
              </p:ext>
            </p:extLst>
          </p:nvPr>
        </p:nvGraphicFramePr>
        <p:xfrm>
          <a:off x="5286326" y="1839352"/>
          <a:ext cx="6741551" cy="416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05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1454467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1340167">
                  <a:extLst>
                    <a:ext uri="{9D8B030D-6E8A-4147-A177-3AD203B41FA5}">
                      <a16:colId xmlns:a16="http://schemas.microsoft.com/office/drawing/2014/main" val="1937264541"/>
                    </a:ext>
                  </a:extLst>
                </a:gridCol>
                <a:gridCol w="2001912">
                  <a:extLst>
                    <a:ext uri="{9D8B030D-6E8A-4147-A177-3AD203B41FA5}">
                      <a16:colId xmlns:a16="http://schemas.microsoft.com/office/drawing/2014/main" val="2711789501"/>
                    </a:ext>
                  </a:extLst>
                </a:gridCol>
              </a:tblGrid>
              <a:tr h="471821"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Nullable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FOLLOW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+,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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$,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+,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, $, 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*, 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+,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, $, 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*, /, +, </a:t>
                      </a:r>
                      <a:r>
                        <a:rPr lang="en-US" sz="2000" dirty="0">
                          <a:sym typeface="Symbol" panose="05050102010706020507" pitchFamily="18" charset="2"/>
                        </a:rPr>
                        <a:t>, $, 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40702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8CC65-6C73-4E3B-B870-B3818102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FOLLOW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F5586-9113-4CB8-BB51-51523E060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put $ in FOLLOW(Start)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repeat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𝛽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put FIRST(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𝛽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in FOLLOW(B)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if Nullable(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𝛽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then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put FOLLOW(A) in FOLLOW(B)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until no more additions can be made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F5586-9113-4CB8-BB51-51523E060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4" t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56200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6A9D9-E093-4764-A78E-0ABE87525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Generator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C1511-05BA-4D0B-A754-A744D688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902" y="1600200"/>
            <a:ext cx="7649698" cy="506147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for each rule A  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</a:p>
          <a:p>
            <a:pPr marL="0" indent="0">
              <a:spcBef>
                <a:spcPts val="0"/>
              </a:spcBef>
              <a:buClr>
                <a:srgbClr val="5D9732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for each a  FIRST(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>
              <a:spcBef>
                <a:spcPts val="0"/>
              </a:spcBef>
              <a:buClr>
                <a:srgbClr val="5D9732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M[A, a].append(A  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Clr>
                <a:srgbClr val="5D9732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if Nullable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for each b  FOLLOW(A) </a:t>
            </a:r>
          </a:p>
          <a:p>
            <a:pPr marL="0" indent="0">
              <a:spcBef>
                <a:spcPts val="0"/>
              </a:spcBef>
              <a:buClr>
                <a:srgbClr val="F79646">
                  <a:lumMod val="75000"/>
                </a:srgb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M[A, b].append(A  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if $  FOLLOW(A)</a:t>
            </a:r>
          </a:p>
          <a:p>
            <a:pPr marL="0" indent="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en-US" sz="320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   M[A, $].append(A  </a:t>
            </a:r>
            <a:r>
              <a:rPr lang="en-US" sz="3200" dirty="0">
                <a:solidFill>
                  <a:prstClr val="black"/>
                </a:solidFill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a)</a:t>
            </a:r>
          </a:p>
          <a:p>
            <a:pPr marL="0" indent="0">
              <a:spcBef>
                <a:spcPts val="0"/>
              </a:spcBef>
              <a:buClr>
                <a:prstClr val="black">
                  <a:lumMod val="50000"/>
                  <a:lumOff val="50000"/>
                </a:prstClr>
              </a:buClr>
              <a:buNone/>
            </a:pPr>
            <a:endParaRPr lang="en-US" sz="3200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  <a:sym typeface="Math4" panose="05010400040101000101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46DF59-89CD-4D99-8F02-D1E625DB4019}"/>
              </a:ext>
            </a:extLst>
          </p:cNvPr>
          <p:cNvSpPr txBox="1"/>
          <p:nvPr/>
        </p:nvSpPr>
        <p:spPr>
          <a:xfrm>
            <a:off x="406400" y="1687045"/>
            <a:ext cx="3634328" cy="2862322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Input:</a:t>
            </a:r>
          </a:p>
          <a:p>
            <a:r>
              <a:rPr lang="en-US" sz="2400" b="1" dirty="0"/>
              <a:t>    a grammar G</a:t>
            </a:r>
          </a:p>
          <a:p>
            <a:r>
              <a:rPr lang="en-US" sz="2400" b="1" dirty="0"/>
              <a:t>Output:</a:t>
            </a:r>
          </a:p>
          <a:p>
            <a:r>
              <a:rPr lang="en-US" sz="2400" b="1" dirty="0"/>
              <a:t>    a parsing table M</a:t>
            </a:r>
          </a:p>
          <a:p>
            <a:endParaRPr lang="en-US" sz="2400" b="1" dirty="0"/>
          </a:p>
          <a:p>
            <a:r>
              <a:rPr lang="en-US" sz="2000" dirty="0"/>
              <a:t>This pseudocode assumes</a:t>
            </a:r>
          </a:p>
          <a:p>
            <a:r>
              <a:rPr lang="en-US" sz="2000" dirty="0"/>
              <a:t>that each entry in M is a list</a:t>
            </a:r>
          </a:p>
          <a:p>
            <a:r>
              <a:rPr lang="en-US" sz="2000" dirty="0"/>
              <a:t>that is initially empty.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AB1D1-58E0-449F-B1BF-3CFC11FBE3A4}"/>
              </a:ext>
            </a:extLst>
          </p:cNvPr>
          <p:cNvSpPr txBox="1"/>
          <p:nvPr/>
        </p:nvSpPr>
        <p:spPr>
          <a:xfrm>
            <a:off x="424033" y="4839252"/>
            <a:ext cx="3599062" cy="861774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/>
              <a:t>Aho</a:t>
            </a:r>
            <a:r>
              <a:rPr lang="en-US" sz="1600" dirty="0"/>
              <a:t>, </a:t>
            </a:r>
            <a:r>
              <a:rPr lang="en-US" sz="1600" dirty="0" err="1"/>
              <a:t>Sethi</a:t>
            </a:r>
            <a:r>
              <a:rPr lang="en-US" sz="1600" dirty="0"/>
              <a:t>, &amp; Ullman</a:t>
            </a:r>
          </a:p>
          <a:p>
            <a:r>
              <a:rPr lang="en-US" sz="1600" i="1" dirty="0"/>
              <a:t>Compilers</a:t>
            </a:r>
            <a:r>
              <a:rPr lang="en-US" sz="1600" dirty="0"/>
              <a:t>, aka ‘The Dragon Book’</a:t>
            </a:r>
          </a:p>
          <a:p>
            <a:r>
              <a:rPr lang="en-US" sz="1600" dirty="0"/>
              <a:t>p. 190</a:t>
            </a:r>
          </a:p>
        </p:txBody>
      </p:sp>
    </p:spTree>
    <p:extLst>
      <p:ext uri="{BB962C8B-B14F-4D97-AF65-F5344CB8AC3E}">
        <p14:creationId xmlns:p14="http://schemas.microsoft.com/office/powerpoint/2010/main" val="17783874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90F-29FC-47EB-9175-16D597D5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Non-recursive predictive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389B2-B917-4228-92DE-7A9DBE0B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6" y="1881553"/>
            <a:ext cx="4640774" cy="4758400"/>
          </a:xfrm>
        </p:spPr>
        <p:txBody>
          <a:bodyPr>
            <a:normAutofit/>
          </a:bodyPr>
          <a:lstStyle/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Start</a:t>
            </a:r>
            <a:r>
              <a:rPr lang="en-US" sz="2000" dirty="0"/>
              <a:t> ::= </a:t>
            </a:r>
            <a:r>
              <a:rPr lang="en-US" sz="2000" i="1" dirty="0"/>
              <a:t>Expr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Expr</a:t>
            </a:r>
            <a:r>
              <a:rPr lang="en-US" sz="2000" dirty="0"/>
              <a:t> ::= </a:t>
            </a:r>
            <a:r>
              <a:rPr lang="en-US" sz="2000" i="1" dirty="0"/>
              <a:t>Term</a:t>
            </a:r>
            <a:r>
              <a:rPr lang="en-US" sz="2000" dirty="0"/>
              <a:t> </a:t>
            </a:r>
            <a:r>
              <a:rPr lang="en-US" sz="2000" i="1" dirty="0"/>
              <a:t>MoreTerms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MoreTerms</a:t>
            </a:r>
            <a:r>
              <a:rPr lang="en-US" sz="2000" dirty="0"/>
              <a:t> ::= +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i="1" dirty="0">
                <a:sym typeface="Symbol" panose="05050102010706020507" pitchFamily="18" charset="2"/>
              </a:rPr>
              <a:t>Expr</a:t>
            </a:r>
            <a:endParaRPr lang="en-US" sz="2000" dirty="0">
              <a:sym typeface="Symbol" panose="05050102010706020507" pitchFamily="18" charset="2"/>
            </a:endParaRP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MoreTerms</a:t>
            </a:r>
            <a:r>
              <a:rPr lang="en-US" sz="2000" dirty="0"/>
              <a:t> ::= </a:t>
            </a:r>
            <a:r>
              <a:rPr lang="en-US" sz="2000" dirty="0">
                <a:sym typeface="Symbol" panose="05050102010706020507" pitchFamily="18" charset="2"/>
              </a:rPr>
              <a:t> </a:t>
            </a:r>
            <a:r>
              <a:rPr lang="en-US" sz="2000" i="1" dirty="0">
                <a:sym typeface="Symbol" panose="05050102010706020507" pitchFamily="18" charset="2"/>
              </a:rPr>
              <a:t>Expr</a:t>
            </a:r>
            <a:endParaRPr lang="en-US" sz="2000" dirty="0">
              <a:sym typeface="Symbol" panose="05050102010706020507" pitchFamily="18" charset="2"/>
            </a:endParaRP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MoreTerms</a:t>
            </a:r>
            <a:r>
              <a:rPr lang="en-US" sz="20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Term</a:t>
            </a:r>
            <a:r>
              <a:rPr lang="en-US" sz="2000" dirty="0"/>
              <a:t> ::= </a:t>
            </a:r>
            <a:r>
              <a:rPr lang="en-US" sz="2000" i="1" dirty="0"/>
              <a:t>Factor</a:t>
            </a:r>
            <a:r>
              <a:rPr lang="en-US" sz="2000" dirty="0"/>
              <a:t> </a:t>
            </a:r>
            <a:r>
              <a:rPr lang="en-US" sz="2000" i="1" dirty="0"/>
              <a:t>MoreFacts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MoreFacts</a:t>
            </a:r>
            <a:r>
              <a:rPr lang="en-US" sz="2000" dirty="0"/>
              <a:t> ::= * </a:t>
            </a:r>
            <a:r>
              <a:rPr lang="en-US" sz="2000" i="1" dirty="0"/>
              <a:t>Term</a:t>
            </a:r>
            <a:endParaRPr lang="en-US" sz="2000" dirty="0"/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MoreFacts</a:t>
            </a:r>
            <a:r>
              <a:rPr lang="en-US" sz="2000" dirty="0"/>
              <a:t> ::= / </a:t>
            </a:r>
            <a:r>
              <a:rPr lang="en-US" sz="2000" i="1" dirty="0"/>
              <a:t>Term</a:t>
            </a:r>
            <a:endParaRPr lang="en-US" sz="2000" dirty="0"/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MoreFacts</a:t>
            </a:r>
            <a:r>
              <a:rPr lang="en-US" sz="2000" dirty="0"/>
              <a:t> ::=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endParaRPr lang="en-US" sz="2000" dirty="0"/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Factor</a:t>
            </a:r>
            <a:r>
              <a:rPr lang="en-US" sz="2000" dirty="0"/>
              <a:t> ::= num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Factor</a:t>
            </a:r>
            <a:r>
              <a:rPr lang="en-US" sz="2000" dirty="0"/>
              <a:t> ::= id</a:t>
            </a:r>
          </a:p>
          <a:p>
            <a:pPr marL="495300" lvl="1" indent="-495300">
              <a:buFont typeface="+mj-lt"/>
              <a:buAutoNum type="arabicPeriod"/>
            </a:pPr>
            <a:r>
              <a:rPr lang="en-US" sz="2000" i="1" dirty="0"/>
              <a:t>Factor</a:t>
            </a:r>
            <a:r>
              <a:rPr lang="en-US" sz="2000" dirty="0"/>
              <a:t> ::= ( </a:t>
            </a:r>
            <a:r>
              <a:rPr lang="en-US" sz="2000" i="1" dirty="0"/>
              <a:t>Expr</a:t>
            </a:r>
            <a:r>
              <a:rPr lang="en-US" sz="2000" dirty="0"/>
              <a:t> 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017C8-4756-4BC2-9CA8-949CBAE16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234268"/>
              </p:ext>
            </p:extLst>
          </p:nvPr>
        </p:nvGraphicFramePr>
        <p:xfrm>
          <a:off x="4994031" y="1881553"/>
          <a:ext cx="6963509" cy="4575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676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669090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957625">
                  <a:extLst>
                    <a:ext uri="{9D8B030D-6E8A-4147-A177-3AD203B41FA5}">
                      <a16:colId xmlns:a16="http://schemas.microsoft.com/office/drawing/2014/main" val="2473309614"/>
                    </a:ext>
                  </a:extLst>
                </a:gridCol>
                <a:gridCol w="493629">
                  <a:extLst>
                    <a:ext uri="{9D8B030D-6E8A-4147-A177-3AD203B41FA5}">
                      <a16:colId xmlns:a16="http://schemas.microsoft.com/office/drawing/2014/main" val="1653356102"/>
                    </a:ext>
                  </a:extLst>
                </a:gridCol>
                <a:gridCol w="491681">
                  <a:extLst>
                    <a:ext uri="{9D8B030D-6E8A-4147-A177-3AD203B41FA5}">
                      <a16:colId xmlns:a16="http://schemas.microsoft.com/office/drawing/2014/main" val="2465949408"/>
                    </a:ext>
                  </a:extLst>
                </a:gridCol>
                <a:gridCol w="491681">
                  <a:extLst>
                    <a:ext uri="{9D8B030D-6E8A-4147-A177-3AD203B41FA5}">
                      <a16:colId xmlns:a16="http://schemas.microsoft.com/office/drawing/2014/main" val="3676519439"/>
                    </a:ext>
                  </a:extLst>
                </a:gridCol>
                <a:gridCol w="491681">
                  <a:extLst>
                    <a:ext uri="{9D8B030D-6E8A-4147-A177-3AD203B41FA5}">
                      <a16:colId xmlns:a16="http://schemas.microsoft.com/office/drawing/2014/main" val="1399497244"/>
                    </a:ext>
                  </a:extLst>
                </a:gridCol>
                <a:gridCol w="669090">
                  <a:extLst>
                    <a:ext uri="{9D8B030D-6E8A-4147-A177-3AD203B41FA5}">
                      <a16:colId xmlns:a16="http://schemas.microsoft.com/office/drawing/2014/main" val="1624123649"/>
                    </a:ext>
                  </a:extLst>
                </a:gridCol>
                <a:gridCol w="360727">
                  <a:extLst>
                    <a:ext uri="{9D8B030D-6E8A-4147-A177-3AD203B41FA5}">
                      <a16:colId xmlns:a16="http://schemas.microsoft.com/office/drawing/2014/main" val="1677021574"/>
                    </a:ext>
                  </a:extLst>
                </a:gridCol>
                <a:gridCol w="493629">
                  <a:extLst>
                    <a:ext uri="{9D8B030D-6E8A-4147-A177-3AD203B41FA5}">
                      <a16:colId xmlns:a16="http://schemas.microsoft.com/office/drawing/2014/main" val="50085169"/>
                    </a:ext>
                  </a:extLst>
                </a:gridCol>
              </a:tblGrid>
              <a:tr h="586947">
                <a:tc>
                  <a:txBody>
                    <a:bodyPr/>
                    <a:lstStyle/>
                    <a:p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ym typeface="Symbol" panose="05050102010706020507" pitchFamily="18" charset="2"/>
                        </a:rPr>
                        <a:t>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586947">
                <a:tc>
                  <a:txBody>
                    <a:bodyPr/>
                    <a:lstStyle/>
                    <a:p>
                      <a:r>
                        <a:rPr lang="en-US" sz="2000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1053837">
                <a:tc>
                  <a:txBody>
                    <a:bodyPr/>
                    <a:lstStyle/>
                    <a:p>
                      <a:r>
                        <a:rPr lang="en-US" sz="2000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8757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FD1C2-D461-47A8-8722-DD0B8E9B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CB85-A6FE-44DC-A2E2-673BE2D1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Programming Assignment #4 (due 11/5)</a:t>
            </a:r>
          </a:p>
          <a:p>
            <a:r>
              <a:rPr lang="en-US"/>
              <a:t>Midterm II, November 7-10</a:t>
            </a:r>
          </a:p>
          <a:p>
            <a:r>
              <a:rPr lang="en-US"/>
              <a:t>Project #3 draft 11/10</a:t>
            </a:r>
          </a:p>
        </p:txBody>
      </p:sp>
    </p:spTree>
    <p:extLst>
      <p:ext uri="{BB962C8B-B14F-4D97-AF65-F5344CB8AC3E}">
        <p14:creationId xmlns:p14="http://schemas.microsoft.com/office/powerpoint/2010/main" val="31264089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451B96-B3BD-4222-926C-B0056D701B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0" r="11198" b="24244"/>
          <a:stretch/>
        </p:blipFill>
        <p:spPr>
          <a:xfrm>
            <a:off x="7375735" y="2286001"/>
            <a:ext cx="4816265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CFF36-ED04-4A5B-9D9B-A288D3A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D4D4-313A-43D2-84DA-A311B321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200"/>
            <a:ext cx="11277600" cy="5061473"/>
          </a:xfrm>
        </p:spPr>
        <p:txBody>
          <a:bodyPr/>
          <a:lstStyle/>
          <a:p>
            <a:r>
              <a:rPr lang="en-US" dirty="0"/>
              <a:t>Vocabulary</a:t>
            </a:r>
          </a:p>
          <a:p>
            <a:pPr lvl="1"/>
            <a:r>
              <a:rPr lang="en-US" dirty="0"/>
              <a:t>Terms like LL, LR, LALR can be used</a:t>
            </a:r>
            <a:br>
              <a:rPr lang="en-US" dirty="0"/>
            </a:br>
            <a:r>
              <a:rPr lang="en-US" dirty="0"/>
              <a:t>to describe:</a:t>
            </a:r>
          </a:p>
          <a:p>
            <a:pPr lvl="2"/>
            <a:r>
              <a:rPr lang="en-US" dirty="0"/>
              <a:t>Algorithms</a:t>
            </a:r>
          </a:p>
          <a:p>
            <a:pPr lvl="2"/>
            <a:r>
              <a:rPr lang="en-US" dirty="0"/>
              <a:t>Grammars</a:t>
            </a:r>
          </a:p>
          <a:p>
            <a:pPr lvl="2"/>
            <a:r>
              <a:rPr lang="en-US" dirty="0"/>
              <a:t>Languages</a:t>
            </a:r>
          </a:p>
          <a:p>
            <a:pPr lvl="1"/>
            <a:r>
              <a:rPr lang="en-US" dirty="0"/>
              <a:t>Usually context is sufficient to</a:t>
            </a:r>
            <a:br>
              <a:rPr lang="en-US" dirty="0"/>
            </a:br>
            <a:r>
              <a:rPr lang="en-US" dirty="0"/>
              <a:t>disambiguate</a:t>
            </a:r>
          </a:p>
          <a:p>
            <a:pPr lvl="1"/>
            <a:r>
              <a:rPr lang="en-US" dirty="0"/>
              <a:t>However, because of this they can</a:t>
            </a:r>
            <a:br>
              <a:rPr lang="en-US" dirty="0"/>
            </a:br>
            <a:r>
              <a:rPr lang="en-US" dirty="0"/>
              <a:t>appear to overlap</a:t>
            </a:r>
          </a:p>
        </p:txBody>
      </p:sp>
    </p:spTree>
    <p:extLst>
      <p:ext uri="{BB962C8B-B14F-4D97-AF65-F5344CB8AC3E}">
        <p14:creationId xmlns:p14="http://schemas.microsoft.com/office/powerpoint/2010/main" val="11771385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FF36-ED04-4A5B-9D9B-A288D3A9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Parsing: Their’s Moor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7D4D4-313A-43D2-84DA-A311B3211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116840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Observations</a:t>
            </a:r>
          </a:p>
          <a:p>
            <a:pPr lvl="1"/>
            <a:r>
              <a:rPr lang="en-US" dirty="0"/>
              <a:t>Grammars that are left-recursive can not be parsed by predictive or recursive descent parsers.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Why?</a:t>
            </a:r>
          </a:p>
          <a:p>
            <a:pPr lvl="1"/>
            <a:r>
              <a:rPr lang="en-US" dirty="0"/>
              <a:t>Grammars having multiple (nondeterministic) matching rules for a given token can require backtracking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Example</a:t>
            </a:r>
            <a:r>
              <a:rPr lang="en-US" dirty="0"/>
              <a:t>: 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 aS | a</a:t>
            </a:r>
          </a:p>
          <a:p>
            <a:pPr lvl="2"/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Sometimes this can be avoided:</a:t>
            </a:r>
            <a:b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	S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 aT</a:t>
            </a:r>
            <a:b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</a:b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	T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800" dirty="0">
                <a:cs typeface="Courier New" panose="02070309020205020404" pitchFamily="49" charset="0"/>
                <a:sym typeface="Symbol" panose="05050102010706020507" pitchFamily="18" charset="2"/>
              </a:rPr>
              <a:t> aT | </a:t>
            </a:r>
            <a:r>
              <a:rPr lang="en-US" sz="3200" dirty="0">
                <a:latin typeface="Symbol" panose="05050102010706020507" pitchFamily="18" charset="2"/>
                <a:cs typeface="Courier New" panose="02070309020205020404" pitchFamily="49" charset="0"/>
                <a:sym typeface="Symbol" panose="05050102010706020507" pitchFamily="18" charset="2"/>
              </a:rPr>
              <a:t>e</a:t>
            </a:r>
          </a:p>
          <a:p>
            <a:pPr lvl="1"/>
            <a:r>
              <a:rPr lang="en-US" dirty="0">
                <a:latin typeface="+mn-lt"/>
              </a:rPr>
              <a:t>If we can always choose a unique rule based on the next input token, then we can adopt a predictive approach for parsing</a:t>
            </a:r>
          </a:p>
        </p:txBody>
      </p:sp>
    </p:spTree>
    <p:extLst>
      <p:ext uri="{BB962C8B-B14F-4D97-AF65-F5344CB8AC3E}">
        <p14:creationId xmlns:p14="http://schemas.microsoft.com/office/powerpoint/2010/main" val="3216083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C090F-29FC-47EB-9175-16D597D5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Parse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389B2-B917-4228-92DE-7A9DBE0B9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006535" cy="5257801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How can the table on the right be produced from the grammar below?</a:t>
            </a:r>
          </a:p>
          <a:p>
            <a:r>
              <a:rPr lang="en-US" sz="2800" dirty="0"/>
              <a:t>Grammar: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017C8-4756-4BC2-9CA8-949CBAE16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418501"/>
              </p:ext>
            </p:extLst>
          </p:nvPr>
        </p:nvGraphicFramePr>
        <p:xfrm>
          <a:off x="5739619" y="1772528"/>
          <a:ext cx="6181091" cy="4917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5005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975043">
                  <a:extLst>
                    <a:ext uri="{9D8B030D-6E8A-4147-A177-3AD203B41FA5}">
                      <a16:colId xmlns:a16="http://schemas.microsoft.com/office/drawing/2014/main" val="2473309614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1653356102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2465949408"/>
                    </a:ext>
                  </a:extLst>
                </a:gridCol>
                <a:gridCol w="422593">
                  <a:extLst>
                    <a:ext uri="{9D8B030D-6E8A-4147-A177-3AD203B41FA5}">
                      <a16:colId xmlns:a16="http://schemas.microsoft.com/office/drawing/2014/main" val="3676519439"/>
                    </a:ext>
                  </a:extLst>
                </a:gridCol>
                <a:gridCol w="446405">
                  <a:extLst>
                    <a:ext uri="{9D8B030D-6E8A-4147-A177-3AD203B41FA5}">
                      <a16:colId xmlns:a16="http://schemas.microsoft.com/office/drawing/2014/main" val="1399497244"/>
                    </a:ext>
                  </a:extLst>
                </a:gridCol>
                <a:gridCol w="887730">
                  <a:extLst>
                    <a:ext uri="{9D8B030D-6E8A-4147-A177-3AD203B41FA5}">
                      <a16:colId xmlns:a16="http://schemas.microsoft.com/office/drawing/2014/main" val="50085169"/>
                    </a:ext>
                  </a:extLst>
                </a:gridCol>
              </a:tblGrid>
              <a:tr h="702468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702468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8687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7126-AB4D-4527-90A2-843A5EED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Tables: FIRST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7D20F9-FA33-4622-AF18-DDDF62668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200"/>
                <a:ext cx="11277600" cy="50614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We will use some functions to help us build the table</a:t>
                </a:r>
              </a:p>
              <a:p>
                <a:pPr marL="463550" indent="0">
                  <a:buNone/>
                </a:pP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FIRST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l-GR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32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p>
                    </m:sSup>
                  </m:oMath>
                </a14:m>
                <a:r>
                  <a:rPr lang="en-US" sz="3200" dirty="0"/>
                  <a:t> is a function that maps strings of terminals and non-terminals to sets of terminals.</a:t>
                </a:r>
              </a:p>
              <a:p>
                <a:pPr marL="463550" indent="0">
                  <a:buNone/>
                </a:pP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FIRST(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)</a:t>
                </a:r>
                <a:r>
                  <a:rPr lang="en-US" sz="3200" dirty="0"/>
                  <a:t> represents the possible ways that any string derived from </a:t>
                </a: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3200" dirty="0"/>
                  <a:t> would begin (e.g., its first token)</a:t>
                </a:r>
              </a:p>
              <a:p>
                <a:pPr marL="463550" indent="0">
                  <a:buNone/>
                </a:pPr>
                <a:r>
                  <a:rPr lang="en-US" sz="3200" dirty="0"/>
                  <a:t>Given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l-GR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:</a:t>
                </a:r>
              </a:p>
              <a:p>
                <a:pPr marL="463550" indent="0">
                  <a:buNone/>
                </a:pPr>
                <a:endParaRPr lang="en-US" sz="3200" dirty="0"/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𝐹𝐼𝑅𝑆𝑇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3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l-GR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7D20F9-FA33-4622-AF18-DDDF62668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200"/>
                <a:ext cx="11277600" cy="5061472"/>
              </a:xfrm>
              <a:blipFill>
                <a:blip r:embed="rId2"/>
                <a:stretch>
                  <a:fillRect l="-1351" t="-1566" r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5179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7126-AB4D-4527-90A2-843A5EEDA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Tables: FIRST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D20F9-FA33-4622-AF18-DDDF6266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200"/>
            <a:ext cx="5147212" cy="5061472"/>
          </a:xfrm>
        </p:spPr>
        <p:txBody>
          <a:bodyPr>
            <a:normAutofit/>
          </a:bodyPr>
          <a:lstStyle/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( </a:t>
            </a:r>
            <a:r>
              <a:rPr lang="en-US" sz="2200" i="1" dirty="0"/>
              <a:t>Expr</a:t>
            </a:r>
            <a:r>
              <a:rPr lang="en-US" sz="2200" dirty="0"/>
              <a:t> 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545B189-B81D-485B-A24D-B98A409FC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501770"/>
              </p:ext>
            </p:extLst>
          </p:nvPr>
        </p:nvGraphicFramePr>
        <p:xfrm>
          <a:off x="6536790" y="1839352"/>
          <a:ext cx="4403188" cy="416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2166425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</a:tblGrid>
              <a:tr h="471821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+, 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*, 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2528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49CF-4C7E-4642-98CD-6FC01424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Tables: Nullable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CB718-69F5-4935-8DCE-7C0B383C4E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</p:spPr>
            <p:txBody>
              <a:bodyPr>
                <a:normAutofit lnSpcReduction="10000"/>
              </a:bodyPr>
              <a:lstStyle/>
              <a:p>
                <a:pPr marL="463550" indent="0"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Nullable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l-GR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/>
                  <a:t>is a Boolean function that maps strings of terminals and non-terminals to True or False</a:t>
                </a:r>
              </a:p>
              <a:p>
                <a:pPr marL="463550" indent="0">
                  <a:buNone/>
                </a:pPr>
                <a:r>
                  <a:rPr lang="en-US" sz="3600" dirty="0">
                    <a:solidFill>
                      <a:srgbClr val="00B050"/>
                    </a:solidFill>
                  </a:rPr>
                  <a:t>Nullable(</a:t>
                </a:r>
                <a:r>
                  <a:rPr lang="en-US" sz="3600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en-US" sz="3600" dirty="0">
                    <a:solidFill>
                      <a:srgbClr val="00B050"/>
                    </a:solidFill>
                  </a:rPr>
                  <a:t>)</a:t>
                </a:r>
                <a:r>
                  <a:rPr lang="en-US" sz="3600" dirty="0"/>
                  <a:t> represents whether the empty string can be derived from </a:t>
                </a:r>
                <a:r>
                  <a:rPr lang="en-US" sz="3600" dirty="0">
                    <a:solidFill>
                      <a:srgbClr val="00B050"/>
                    </a:solidFill>
                    <a:latin typeface="Symbol" panose="05050102010706020507" pitchFamily="18" charset="2"/>
                  </a:rPr>
                  <a:t>a</a:t>
                </a:r>
                <a:endParaRPr lang="en-US" sz="3600" dirty="0"/>
              </a:p>
              <a:p>
                <a:pPr marL="463550" indent="0">
                  <a:buNone/>
                </a:pPr>
                <a:r>
                  <a:rPr lang="en-US" sz="3600" dirty="0"/>
                  <a:t>Given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3600" dirty="0"/>
                  <a:t> and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3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l-GR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/>
                  <a:t>:</a:t>
                </a:r>
              </a:p>
              <a:p>
                <a:pPr marL="463550" indent="0">
                  <a:buNone/>
                </a:pPr>
                <a:endParaRPr lang="en-US" sz="3600" dirty="0"/>
              </a:p>
              <a:p>
                <a:pPr marL="4635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𝑁𝑢𝑙𝑙𝑎𝑏𝑙𝑒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𝑇𝑟𝑢𝑒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BCB718-69F5-4935-8DCE-7C0B383C4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00" y="1600199"/>
                <a:ext cx="11277600" cy="5061473"/>
              </a:xfrm>
              <a:blipFill>
                <a:blip r:embed="rId2"/>
                <a:stretch>
                  <a:fillRect t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30976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849CF-4C7E-4642-98CD-6FC01424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Parse Tables: Nullable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CB718-69F5-4935-8DCE-7C0B383C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00199"/>
            <a:ext cx="5119077" cy="5061473"/>
          </a:xfrm>
        </p:spPr>
        <p:txBody>
          <a:bodyPr>
            <a:normAutofit/>
          </a:bodyPr>
          <a:lstStyle/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Start</a:t>
            </a:r>
            <a:r>
              <a:rPr lang="en-US" sz="2200" dirty="0"/>
              <a:t> ::= </a:t>
            </a:r>
            <a:r>
              <a:rPr lang="en-US" sz="2200" i="1" dirty="0"/>
              <a:t>Expr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Expr</a:t>
            </a:r>
            <a:r>
              <a:rPr lang="en-US" sz="2200" dirty="0"/>
              <a:t> ::= </a:t>
            </a:r>
            <a:r>
              <a:rPr lang="en-US" sz="2200" i="1" dirty="0"/>
              <a:t>Term</a:t>
            </a:r>
            <a:r>
              <a:rPr lang="en-US" sz="2200" dirty="0"/>
              <a:t> </a:t>
            </a:r>
            <a:r>
              <a:rPr lang="en-US" sz="2200" i="1" dirty="0"/>
              <a:t>MoreTerms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+</a:t>
            </a:r>
            <a:r>
              <a:rPr lang="en-US" sz="2200" dirty="0">
                <a:sym typeface="Symbol" panose="05050102010706020507" pitchFamily="18" charset="2"/>
              </a:rPr>
              <a:t>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200" dirty="0">
                <a:sym typeface="Symbol" panose="05050102010706020507" pitchFamily="18" charset="2"/>
              </a:rPr>
              <a:t> </a:t>
            </a:r>
            <a:r>
              <a:rPr lang="en-US" sz="2200" i="1" dirty="0">
                <a:sym typeface="Symbol" panose="05050102010706020507" pitchFamily="18" charset="2"/>
              </a:rPr>
              <a:t>Expr</a:t>
            </a:r>
            <a:endParaRPr lang="en-US" sz="2200" dirty="0">
              <a:sym typeface="Symbol" panose="05050102010706020507" pitchFamily="18" charset="2"/>
            </a:endParaRP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MoreTerms</a:t>
            </a:r>
            <a:r>
              <a:rPr lang="en-US" sz="2200" dirty="0"/>
              <a:t> ::= </a:t>
            </a:r>
            <a:r>
              <a:rPr lang="en-US" sz="2600" dirty="0">
                <a:sym typeface="Symbol" panose="05050102010706020507" pitchFamily="18" charset="2"/>
              </a:rPr>
              <a:t>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Term</a:t>
            </a:r>
            <a:r>
              <a:rPr lang="en-US" sz="2200" dirty="0"/>
              <a:t> ::= </a:t>
            </a:r>
            <a:r>
              <a:rPr lang="en-US" sz="2200" i="1" dirty="0"/>
              <a:t>Factor</a:t>
            </a:r>
            <a:r>
              <a:rPr lang="en-US" sz="2200" dirty="0"/>
              <a:t> </a:t>
            </a:r>
            <a:r>
              <a:rPr lang="en-US" sz="2200" i="1" dirty="0"/>
              <a:t>MoreFacts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*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/ </a:t>
            </a:r>
            <a:r>
              <a:rPr lang="en-US" sz="2200" i="1" dirty="0"/>
              <a:t>Term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MoreFacts</a:t>
            </a:r>
            <a:r>
              <a:rPr lang="en-US" sz="2200" dirty="0"/>
              <a:t> ::= </a:t>
            </a:r>
            <a:r>
              <a:rPr lang="en-US" sz="2400" dirty="0">
                <a:sym typeface="Symbol" panose="05050102010706020507" pitchFamily="18" charset="2"/>
              </a:rPr>
              <a:t></a:t>
            </a:r>
            <a:endParaRPr lang="en-US" sz="2200" dirty="0"/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num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id</a:t>
            </a:r>
          </a:p>
          <a:p>
            <a:pPr marL="990586" lvl="1" indent="-457200">
              <a:buFont typeface="+mj-lt"/>
              <a:buAutoNum type="arabicPeriod"/>
            </a:pPr>
            <a:r>
              <a:rPr lang="en-US" sz="2200" i="1" dirty="0"/>
              <a:t>Factor</a:t>
            </a:r>
            <a:r>
              <a:rPr lang="en-US" sz="2200" dirty="0"/>
              <a:t> ::= ( </a:t>
            </a:r>
            <a:r>
              <a:rPr lang="en-US" sz="2200" i="1" dirty="0"/>
              <a:t>Expr</a:t>
            </a:r>
            <a:r>
              <a:rPr lang="en-US" sz="2200" dirty="0"/>
              <a:t> 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8999E3-A556-4778-8B49-A92395CD5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90250"/>
              </p:ext>
            </p:extLst>
          </p:nvPr>
        </p:nvGraphicFramePr>
        <p:xfrm>
          <a:off x="6536790" y="1839352"/>
          <a:ext cx="5248810" cy="4167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961">
                  <a:extLst>
                    <a:ext uri="{9D8B030D-6E8A-4147-A177-3AD203B41FA5}">
                      <a16:colId xmlns:a16="http://schemas.microsoft.com/office/drawing/2014/main" val="859412326"/>
                    </a:ext>
                  </a:extLst>
                </a:gridCol>
                <a:gridCol w="1688123">
                  <a:extLst>
                    <a:ext uri="{9D8B030D-6E8A-4147-A177-3AD203B41FA5}">
                      <a16:colId xmlns:a16="http://schemas.microsoft.com/office/drawing/2014/main" val="1616756490"/>
                    </a:ext>
                  </a:extLst>
                </a:gridCol>
                <a:gridCol w="1628726">
                  <a:extLst>
                    <a:ext uri="{9D8B030D-6E8A-4147-A177-3AD203B41FA5}">
                      <a16:colId xmlns:a16="http://schemas.microsoft.com/office/drawing/2014/main" val="1937264541"/>
                    </a:ext>
                  </a:extLst>
                </a:gridCol>
              </a:tblGrid>
              <a:tr h="471821">
                <a:tc>
                  <a:txBody>
                    <a:bodyPr/>
                    <a:lstStyle/>
                    <a:p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Nullable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376851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86089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Expr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43676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MoreTerms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+, </a:t>
                      </a:r>
                      <a:r>
                        <a:rPr lang="en-US" sz="2400" dirty="0">
                          <a:sym typeface="Symbol" panose="05050102010706020507" pitchFamily="18" charset="2"/>
                        </a:rPr>
                        <a:t>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675872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070785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MoreFacts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*, 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56560"/>
                  </a:ext>
                </a:extLst>
              </a:tr>
              <a:tr h="615956">
                <a:tc>
                  <a:txBody>
                    <a:bodyPr/>
                    <a:lstStyle/>
                    <a:p>
                      <a:r>
                        <a:rPr lang="en-US" i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num, id, 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578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2061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ppt/theme/theme2.xml><?xml version="1.0" encoding="utf-8"?>
<a:theme xmlns:a="http://schemas.openxmlformats.org/drawingml/2006/main" name="1_WC General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479"/>
      </a:accent1>
      <a:accent2>
        <a:srgbClr val="E36C09"/>
      </a:accent2>
      <a:accent3>
        <a:srgbClr val="5D9732"/>
      </a:accent3>
      <a:accent4>
        <a:srgbClr val="548DD4"/>
      </a:accent4>
      <a:accent5>
        <a:srgbClr val="4BACC6"/>
      </a:accent5>
      <a:accent6>
        <a:srgbClr val="F79646"/>
      </a:accent6>
      <a:hlink>
        <a:srgbClr val="0000FF"/>
      </a:hlink>
      <a:folHlink>
        <a:srgbClr val="76923C"/>
      </a:folHlink>
    </a:clrScheme>
    <a:fontScheme name="Custom 1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C General" id="{6A84E435-8C2C-4D6F-A5C7-1A7F9344BD60}" vid="{F5DC8809-3357-4304-9858-E0AEDECBB2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WC General</Template>
  <TotalTime>26495</TotalTime>
  <Words>1132</Words>
  <Application>Microsoft Office PowerPoint</Application>
  <PresentationFormat>Widescreen</PresentationFormat>
  <Paragraphs>286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Cambria Math</vt:lpstr>
      <vt:lpstr>Courier New</vt:lpstr>
      <vt:lpstr>Georgia</vt:lpstr>
      <vt:lpstr>Lucida Sans</vt:lpstr>
      <vt:lpstr>Symbol</vt:lpstr>
      <vt:lpstr>Wingdings</vt:lpstr>
      <vt:lpstr>WC General</vt:lpstr>
      <vt:lpstr>1_WC General</vt:lpstr>
      <vt:lpstr>Parsing Tables</vt:lpstr>
      <vt:lpstr>ALERT</vt:lpstr>
      <vt:lpstr>Parsing</vt:lpstr>
      <vt:lpstr>Parsing: Their’s Moor</vt:lpstr>
      <vt:lpstr>Generating Parse Tables</vt:lpstr>
      <vt:lpstr>Parse Tables: FIRST</vt:lpstr>
      <vt:lpstr>Parse Tables: FIRST Example</vt:lpstr>
      <vt:lpstr>Parse Tables: Nullable</vt:lpstr>
      <vt:lpstr>Parse Tables: Nullable Example</vt:lpstr>
      <vt:lpstr>Algorithms: Nullable &amp; FIRST</vt:lpstr>
      <vt:lpstr>Parse Table: FOLLOW</vt:lpstr>
      <vt:lpstr>Parse Table: FOLLOW Example</vt:lpstr>
      <vt:lpstr>Algorithm: FOLLOW</vt:lpstr>
      <vt:lpstr>Table Generator</vt:lpstr>
      <vt:lpstr>Non-recursive predictive parsing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Moreau</dc:creator>
  <cp:lastModifiedBy>Stucki, David</cp:lastModifiedBy>
  <cp:revision>156</cp:revision>
  <dcterms:created xsi:type="dcterms:W3CDTF">2020-03-13T19:44:23Z</dcterms:created>
  <dcterms:modified xsi:type="dcterms:W3CDTF">2025-10-25T00:38:07Z</dcterms:modified>
</cp:coreProperties>
</file>