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1" r:id="rId2"/>
    <p:sldId id="350" r:id="rId3"/>
    <p:sldId id="349" r:id="rId4"/>
    <p:sldId id="351" r:id="rId5"/>
    <p:sldId id="352" r:id="rId6"/>
    <p:sldId id="35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706" autoAdjust="0"/>
  </p:normalViewPr>
  <p:slideViewPr>
    <p:cSldViewPr snapToGrid="0">
      <p:cViewPr varScale="1">
        <p:scale>
          <a:sx n="109" d="100"/>
          <a:sy n="109" d="100"/>
        </p:scale>
        <p:origin x="534" y="10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Straight Connector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Straight Connector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Straight Connector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en-US" smtClean="0"/>
              <a:t>10/14/2025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en-US" smtClean="0"/>
              <a:t>10/14/2025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en-US" smtClean="0"/>
              <a:t>10/14/2025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Straight Connector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en-US" smtClean="0"/>
              <a:t>10/14/2025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en-US" smtClean="0"/>
              <a:t>10/14/2025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Straight Connector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Straight Connector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Straight Connector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Straight Connector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Straight Connector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Straight Connector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Straight Connector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Footer Placeholder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12" name="Date Placeholder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en-US" smtClean="0"/>
              <a:t>10/14/2025</a:t>
            </a:fld>
            <a:endParaRPr lang="en-US"/>
          </a:p>
        </p:txBody>
      </p:sp>
      <p:sp>
        <p:nvSpPr>
          <p:cNvPr id="214" name="Slide Number Placehold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Straight Connector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Straight Connector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Straight Connector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60" name="Straight Connector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BAF629-ECA2-4CF3-B790-9D9BDED98269}" type="datetime1">
              <a:rPr lang="en-US" smtClean="0"/>
              <a:pPr/>
              <a:t>10/14/2025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Straight Connector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Straight Connector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Straight Connector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angle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Straight Connector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Straight Connector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o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Straight Connector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Straight Connector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Straight Connector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o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Straight Connector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Straight Connector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48" name="Straight Connector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B51B2453-8663-4C69-AF73-9FD7B1DEC5D0}" type="datetime1">
              <a:rPr lang="en-US" smtClean="0"/>
              <a:pPr/>
              <a:t>10/14/2025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Recursive Descent Parsing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99109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/>
              <a:t>COMP 3200</a:t>
            </a:r>
          </a:p>
          <a:p>
            <a:pPr>
              <a:lnSpc>
                <a:spcPct val="120000"/>
              </a:lnSpc>
            </a:pPr>
            <a:r>
              <a:rPr lang="en-US"/>
              <a:t>David J Stucki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7AA7C-4E3E-4EA4-BE50-6E1E794EB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BA1FF-78AE-4ED4-9FAF-8F6521A95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Project #2 due October 27 (a week from Monday)</a:t>
            </a:r>
          </a:p>
          <a:p>
            <a:r>
              <a:rPr lang="en-US"/>
              <a:t>Reading Assignment #9</a:t>
            </a:r>
          </a:p>
          <a:p>
            <a:r>
              <a:rPr lang="en-US"/>
              <a:t>Language Presentations!</a:t>
            </a:r>
          </a:p>
        </p:txBody>
      </p:sp>
    </p:spTree>
    <p:extLst>
      <p:ext uri="{BB962C8B-B14F-4D97-AF65-F5344CB8AC3E}">
        <p14:creationId xmlns:p14="http://schemas.microsoft.com/office/powerpoint/2010/main" val="2306401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6AE4F-395F-4C04-9235-AC5262D04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Recursive Descent Parser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5C499-3C58-4A90-BA5A-BF3E081F4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981201"/>
            <a:ext cx="10363200" cy="4106778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2800"/>
              <a:t>An example of Top-Down Parsing</a:t>
            </a:r>
          </a:p>
          <a:p>
            <a:pPr lvl="1">
              <a:lnSpc>
                <a:spcPct val="110000"/>
              </a:lnSpc>
            </a:pPr>
            <a:r>
              <a:rPr lang="en-US" sz="2800"/>
              <a:t>Begins with the top level syntactic category (non-terminal start symbol), building the parse tree from the root</a:t>
            </a:r>
          </a:p>
          <a:p>
            <a:pPr lvl="1">
              <a:lnSpc>
                <a:spcPct val="110000"/>
              </a:lnSpc>
            </a:pPr>
            <a:r>
              <a:rPr lang="en-US" sz="2800"/>
              <a:t>Constructs the tree in a left-to-right pass through the Token stream, generating the tree as a pre-order traversal</a:t>
            </a:r>
          </a:p>
          <a:p>
            <a:pPr lvl="1">
              <a:lnSpc>
                <a:spcPct val="110000"/>
              </a:lnSpc>
            </a:pPr>
            <a:r>
              <a:rPr lang="en-US" sz="2800"/>
              <a:t>Tokens (terminals) are leaves</a:t>
            </a:r>
          </a:p>
          <a:p>
            <a:pPr lvl="1">
              <a:lnSpc>
                <a:spcPct val="110000"/>
              </a:lnSpc>
            </a:pPr>
            <a:r>
              <a:rPr lang="en-US" sz="2800"/>
              <a:t>Syntactic categories (non-terminals) are internal nodes</a:t>
            </a:r>
          </a:p>
        </p:txBody>
      </p:sp>
    </p:spTree>
    <p:extLst>
      <p:ext uri="{BB962C8B-B14F-4D97-AF65-F5344CB8AC3E}">
        <p14:creationId xmlns:p14="http://schemas.microsoft.com/office/powerpoint/2010/main" val="1426263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6AE4F-395F-4C04-9235-AC5262D04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Recursive Descent Parser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5C499-3C58-4A90-BA5A-BF3E081F4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981201"/>
            <a:ext cx="10363200" cy="410677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800"/>
              <a:t>Most top-down parsers assume an </a:t>
            </a:r>
            <a:r>
              <a:rPr lang="en-US" sz="2800" b="1">
                <a:solidFill>
                  <a:schemeClr val="accent6">
                    <a:lumMod val="60000"/>
                    <a:lumOff val="40000"/>
                  </a:schemeClr>
                </a:solidFill>
              </a:rPr>
              <a:t>LL</a:t>
            </a:r>
            <a:r>
              <a:rPr lang="en-US" sz="2800"/>
              <a:t> approach</a:t>
            </a:r>
          </a:p>
          <a:p>
            <a:pPr lvl="1">
              <a:lnSpc>
                <a:spcPct val="110000"/>
              </a:lnSpc>
            </a:pPr>
            <a:r>
              <a:rPr lang="en-US" sz="2600" b="1">
                <a:solidFill>
                  <a:schemeClr val="accent6">
                    <a:lumMod val="60000"/>
                    <a:lumOff val="40000"/>
                  </a:schemeClr>
                </a:solidFill>
              </a:rPr>
              <a:t>L</a:t>
            </a:r>
            <a:r>
              <a:rPr lang="en-US" sz="2600"/>
              <a:t>eft-to-right scan of input</a:t>
            </a:r>
          </a:p>
          <a:p>
            <a:pPr lvl="1">
              <a:lnSpc>
                <a:spcPct val="110000"/>
              </a:lnSpc>
            </a:pPr>
            <a:r>
              <a:rPr lang="en-US" sz="2600" b="1">
                <a:solidFill>
                  <a:schemeClr val="accent6">
                    <a:lumMod val="60000"/>
                    <a:lumOff val="40000"/>
                  </a:schemeClr>
                </a:solidFill>
              </a:rPr>
              <a:t>L</a:t>
            </a:r>
            <a:r>
              <a:rPr lang="en-US" sz="2600"/>
              <a:t>eft-most derivation via grammar (what does this mean?)</a:t>
            </a:r>
          </a:p>
          <a:p>
            <a:pPr>
              <a:lnSpc>
                <a:spcPct val="110000"/>
              </a:lnSpc>
            </a:pPr>
            <a:r>
              <a:rPr lang="en-US" sz="2800"/>
              <a:t>Example: </a:t>
            </a:r>
            <a:r>
              <a:rPr lang="en-US" sz="2800" i="1"/>
              <a:t>clite</a:t>
            </a:r>
            <a:r>
              <a:rPr lang="en-US" sz="2800"/>
              <a:t> </a:t>
            </a:r>
            <a:r>
              <a:rPr lang="en-US" sz="28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800"/>
              <a:t> statement</a:t>
            </a:r>
          </a:p>
          <a:p>
            <a:pPr lvl="1">
              <a:lnSpc>
                <a:spcPct val="110000"/>
              </a:lnSpc>
            </a:pPr>
            <a:r>
              <a:rPr lang="en-US" sz="2600"/>
              <a:t>Concrete: &lt;if&gt; </a:t>
            </a:r>
            <a:r>
              <a:rPr lang="en-US" sz="2600" b="1">
                <a:solidFill>
                  <a:srgbClr val="0070C0"/>
                </a:solidFill>
                <a:sym typeface="Symbol" panose="05050102010706020507" pitchFamily="18" charset="2"/>
              </a:rPr>
              <a:t></a:t>
            </a:r>
            <a:r>
              <a:rPr lang="en-US" sz="2600">
                <a:sym typeface="Symbol" panose="05050102010706020507" pitchFamily="18" charset="2"/>
              </a:rPr>
              <a:t> </a:t>
            </a:r>
            <a:r>
              <a:rPr lang="en-US" sz="26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if</a:t>
            </a:r>
            <a:r>
              <a:rPr lang="en-US" sz="2600"/>
              <a:t> </a:t>
            </a:r>
            <a:r>
              <a:rPr lang="en-US" sz="26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600"/>
              <a:t> &lt;exp&gt; </a:t>
            </a:r>
            <a:r>
              <a:rPr lang="en-US" sz="26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600"/>
              <a:t> &lt;stmt&gt; </a:t>
            </a:r>
            <a:r>
              <a:rPr lang="en-US" sz="2600" b="1">
                <a:solidFill>
                  <a:srgbClr val="0070C0"/>
                </a:solidFill>
              </a:rPr>
              <a:t>[</a:t>
            </a:r>
            <a:r>
              <a:rPr lang="en-US" sz="2600"/>
              <a:t> </a:t>
            </a:r>
            <a:r>
              <a:rPr lang="en-US" sz="26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sz="2600"/>
              <a:t> &lt;stmt&gt; </a:t>
            </a:r>
            <a:r>
              <a:rPr lang="en-US" sz="2600" b="1">
                <a:solidFill>
                  <a:srgbClr val="0070C0"/>
                </a:solidFill>
              </a:rPr>
              <a:t>]</a:t>
            </a:r>
          </a:p>
          <a:p>
            <a:pPr lvl="1">
              <a:lnSpc>
                <a:spcPct val="110000"/>
              </a:lnSpc>
            </a:pPr>
            <a:r>
              <a:rPr lang="en-US" sz="2600"/>
              <a:t>Abstract:  </a:t>
            </a: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Conditional = Expression test; Statement tPart, ePart</a:t>
            </a:r>
            <a:endParaRPr lang="en-US" sz="26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253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6AE4F-395F-4C04-9235-AC5262D04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Recursive Descent Parser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5C499-3C58-4A90-BA5A-BF3E081F4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981201"/>
            <a:ext cx="10363200" cy="4106778"/>
          </a:xfrm>
        </p:spPr>
        <p:txBody>
          <a:bodyPr>
            <a:normAutofit/>
          </a:bodyPr>
          <a:lstStyle/>
          <a:p>
            <a:pPr lvl="1">
              <a:lnSpc>
                <a:spcPct val="110000"/>
              </a:lnSpc>
            </a:pPr>
            <a:r>
              <a:rPr lang="en-US" sz="2600"/>
              <a:t>Concrete: &lt;if&gt; </a:t>
            </a:r>
            <a:r>
              <a:rPr lang="en-US" sz="2600" b="1">
                <a:solidFill>
                  <a:srgbClr val="0070C0"/>
                </a:solidFill>
                <a:sym typeface="Symbol" panose="05050102010706020507" pitchFamily="18" charset="2"/>
              </a:rPr>
              <a:t></a:t>
            </a:r>
            <a:r>
              <a:rPr lang="en-US" sz="2600">
                <a:sym typeface="Symbol" panose="05050102010706020507" pitchFamily="18" charset="2"/>
              </a:rPr>
              <a:t> </a:t>
            </a:r>
            <a:r>
              <a:rPr lang="en-US" sz="26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if</a:t>
            </a:r>
            <a:r>
              <a:rPr lang="en-US" sz="2600"/>
              <a:t> </a:t>
            </a:r>
            <a:r>
              <a:rPr lang="en-US" sz="26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600"/>
              <a:t> &lt;exp&gt; </a:t>
            </a:r>
            <a:r>
              <a:rPr lang="en-US" sz="26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600"/>
              <a:t> &lt;stmt&gt; </a:t>
            </a:r>
            <a:r>
              <a:rPr lang="en-US" sz="2600" b="1">
                <a:solidFill>
                  <a:srgbClr val="0070C0"/>
                </a:solidFill>
              </a:rPr>
              <a:t>[</a:t>
            </a:r>
            <a:r>
              <a:rPr lang="en-US" sz="2600"/>
              <a:t> </a:t>
            </a:r>
            <a:r>
              <a:rPr lang="en-US" sz="260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sz="2600"/>
              <a:t> &lt;stmt&gt; </a:t>
            </a:r>
            <a:r>
              <a:rPr lang="en-US" sz="2600" b="1">
                <a:solidFill>
                  <a:srgbClr val="0070C0"/>
                </a:solidFill>
              </a:rPr>
              <a:t>]</a:t>
            </a:r>
          </a:p>
          <a:p>
            <a:pPr lvl="1">
              <a:lnSpc>
                <a:spcPct val="110000"/>
              </a:lnSpc>
            </a:pPr>
            <a:r>
              <a:rPr lang="en-US" sz="2600"/>
              <a:t>Abstract:  </a:t>
            </a: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Conditional = Expression test; Statement tPart, ePart</a:t>
            </a:r>
          </a:p>
          <a:p>
            <a:pPr marL="274320" lvl="1" indent="0">
              <a:lnSpc>
                <a:spcPct val="110000"/>
              </a:lnSpc>
              <a:buNone/>
            </a:pP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if ( x == 0 )</a:t>
            </a:r>
          </a:p>
          <a:p>
            <a:pPr marL="274320" lvl="1" indent="0">
              <a:lnSpc>
                <a:spcPct val="110000"/>
              </a:lnSpc>
              <a:buNone/>
            </a:pP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    result = 1;</a:t>
            </a:r>
          </a:p>
          <a:p>
            <a:pPr marL="274320" lvl="1" indent="0">
              <a:lnSpc>
                <a:spcPct val="110000"/>
              </a:lnSpc>
              <a:buNone/>
            </a:pP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marL="274320" lvl="1" indent="0">
              <a:lnSpc>
                <a:spcPct val="110000"/>
              </a:lnSpc>
              <a:buNone/>
            </a:pP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result = 2;</a:t>
            </a:r>
            <a:endParaRPr lang="en-US" sz="26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DCD1F55-3D24-45DC-A981-19EB78C942C7}"/>
              </a:ext>
            </a:extLst>
          </p:cNvPr>
          <p:cNvGrpSpPr/>
          <p:nvPr/>
        </p:nvGrpSpPr>
        <p:grpSpPr>
          <a:xfrm>
            <a:off x="5738883" y="3490385"/>
            <a:ext cx="5593078" cy="2163655"/>
            <a:chOff x="5738883" y="3490385"/>
            <a:chExt cx="5593078" cy="2163655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8AC4F2E-7524-4011-AC3E-C01827737DA2}"/>
                </a:ext>
              </a:extLst>
            </p:cNvPr>
            <p:cNvSpPr/>
            <p:nvPr/>
          </p:nvSpPr>
          <p:spPr>
            <a:xfrm>
              <a:off x="7110483" y="3490385"/>
              <a:ext cx="2743200" cy="108840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>
                <a:spcAft>
                  <a:spcPts val="600"/>
                </a:spcAft>
              </a:pPr>
              <a:r>
                <a:rPr lang="en-US">
                  <a:solidFill>
                    <a:schemeClr val="accent4">
                      <a:lumMod val="60000"/>
                      <a:lumOff val="40000"/>
                    </a:schemeClr>
                  </a:solidFill>
                </a:rPr>
                <a:t>Conditional</a:t>
              </a:r>
            </a:p>
            <a:p>
              <a:pPr>
                <a:spcAft>
                  <a:spcPts val="600"/>
                </a:spcAft>
              </a:pPr>
              <a:r>
                <a:rPr lang="en-US">
                  <a:solidFill>
                    <a:schemeClr val="accent6">
                      <a:lumMod val="40000"/>
                      <a:lumOff val="60000"/>
                    </a:schemeClr>
                  </a:solidFill>
                </a:rPr>
                <a:t>  test	 tPart	ePart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29FD69F-71F2-4DE8-872E-439B7A2EECAD}"/>
                </a:ext>
              </a:extLst>
            </p:cNvPr>
            <p:cNvSpPr/>
            <p:nvPr/>
          </p:nvSpPr>
          <p:spPr>
            <a:xfrm>
              <a:off x="7356994" y="4206240"/>
              <a:ext cx="350520" cy="21336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B8E0B88-DED6-4349-B94E-3FD516404589}"/>
                </a:ext>
              </a:extLst>
            </p:cNvPr>
            <p:cNvSpPr/>
            <p:nvPr/>
          </p:nvSpPr>
          <p:spPr>
            <a:xfrm>
              <a:off x="8227636" y="4206240"/>
              <a:ext cx="350520" cy="21336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ED9407B-7F92-4909-9602-DAE405B04116}"/>
                </a:ext>
              </a:extLst>
            </p:cNvPr>
            <p:cNvSpPr/>
            <p:nvPr/>
          </p:nvSpPr>
          <p:spPr>
            <a:xfrm>
              <a:off x="9136377" y="4206240"/>
              <a:ext cx="350520" cy="213360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6936DED-E565-4DDF-B214-63B6D10158D8}"/>
                </a:ext>
              </a:extLst>
            </p:cNvPr>
            <p:cNvSpPr/>
            <p:nvPr/>
          </p:nvSpPr>
          <p:spPr>
            <a:xfrm>
              <a:off x="5738883" y="4834585"/>
              <a:ext cx="1618111" cy="81945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>
                <a:spcAft>
                  <a:spcPts val="600"/>
                </a:spcAft>
              </a:pPr>
              <a:r>
                <a:rPr lang="en-US">
                  <a:solidFill>
                    <a:schemeClr val="accent4">
                      <a:lumMod val="60000"/>
                      <a:lumOff val="40000"/>
                    </a:schemeClr>
                  </a:solidFill>
                </a:rPr>
                <a:t>Expression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5D3D7B0-E559-4146-9D34-34BA3E7AE06D}"/>
                </a:ext>
              </a:extLst>
            </p:cNvPr>
            <p:cNvSpPr/>
            <p:nvPr/>
          </p:nvSpPr>
          <p:spPr>
            <a:xfrm>
              <a:off x="7769100" y="4834584"/>
              <a:ext cx="1618111" cy="81945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>
                <a:spcAft>
                  <a:spcPts val="600"/>
                </a:spcAft>
              </a:pPr>
              <a:r>
                <a:rPr lang="en-US">
                  <a:solidFill>
                    <a:schemeClr val="accent4">
                      <a:lumMod val="60000"/>
                      <a:lumOff val="40000"/>
                    </a:schemeClr>
                  </a:solidFill>
                </a:rPr>
                <a:t>Statement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303636B-9DCC-4ADC-A1F8-22CA76BEFB5A}"/>
                </a:ext>
              </a:extLst>
            </p:cNvPr>
            <p:cNvSpPr/>
            <p:nvPr/>
          </p:nvSpPr>
          <p:spPr>
            <a:xfrm>
              <a:off x="9713850" y="4834584"/>
              <a:ext cx="1618111" cy="81945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>
                <a:spcAft>
                  <a:spcPts val="600"/>
                </a:spcAft>
              </a:pPr>
              <a:r>
                <a:rPr lang="en-US">
                  <a:solidFill>
                    <a:schemeClr val="accent4">
                      <a:lumMod val="60000"/>
                      <a:lumOff val="40000"/>
                    </a:schemeClr>
                  </a:solidFill>
                </a:rPr>
                <a:t>Statement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1762A259-147F-46D9-B3E9-1195921112A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547938" y="4328160"/>
              <a:ext cx="984316" cy="506424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9E2B3515-5DF5-426C-930C-11774EAB65B3}"/>
                </a:ext>
              </a:extLst>
            </p:cNvPr>
            <p:cNvCxnSpPr>
              <a:cxnSpLocks/>
            </p:cNvCxnSpPr>
            <p:nvPr/>
          </p:nvCxnSpPr>
          <p:spPr>
            <a:xfrm>
              <a:off x="8419001" y="4312920"/>
              <a:ext cx="159154" cy="521664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74F1EB4E-0B31-4C67-8828-BE6A458F47D9}"/>
                </a:ext>
              </a:extLst>
            </p:cNvPr>
            <p:cNvCxnSpPr>
              <a:cxnSpLocks/>
            </p:cNvCxnSpPr>
            <p:nvPr/>
          </p:nvCxnSpPr>
          <p:spPr>
            <a:xfrm>
              <a:off x="9321459" y="4328160"/>
              <a:ext cx="1201446" cy="506424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1149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6AE4F-395F-4C04-9235-AC5262D04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Recursive Descent Parser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5C499-3C58-4A90-BA5A-BF3E081F4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981201"/>
            <a:ext cx="10363200" cy="410677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800"/>
              <a:t>Demo: clite parser in Java</a:t>
            </a:r>
            <a:endParaRPr lang="en-US" sz="26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521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diamond grid presentation (widescreen).potx" id="{B2221865-AD13-4DF0-B68E-BF08E8CC5659}" vid="{BAA0C488-98B6-4F47-8E1C-5C7CD9605F73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diamond grid presentation (widescreen)</Template>
  <TotalTime>2098</TotalTime>
  <Words>221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Courier New</vt:lpstr>
      <vt:lpstr>Symbol</vt:lpstr>
      <vt:lpstr>Diamond Grid 16x9</vt:lpstr>
      <vt:lpstr>Recursive Descent Parsing</vt:lpstr>
      <vt:lpstr>ALERT</vt:lpstr>
      <vt:lpstr>Recursive Descent Parser</vt:lpstr>
      <vt:lpstr>Recursive Descent Parser</vt:lpstr>
      <vt:lpstr>Recursive Descent Parser</vt:lpstr>
      <vt:lpstr>Recursive Descent Parser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gcd()?</dc:title>
  <dc:creator>Stucki, David</dc:creator>
  <cp:lastModifiedBy>Stucki, David</cp:lastModifiedBy>
  <cp:revision>13</cp:revision>
  <dcterms:created xsi:type="dcterms:W3CDTF">2020-02-26T05:25:08Z</dcterms:created>
  <dcterms:modified xsi:type="dcterms:W3CDTF">2025-10-15T02:26:08Z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