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8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304" r:id="rId11"/>
    <p:sldId id="334" r:id="rId12"/>
    <p:sldId id="348" r:id="rId13"/>
    <p:sldId id="340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09" d="100"/>
          <a:sy n="109" d="100"/>
        </p:scale>
        <p:origin x="534" y="1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F9887F6-218E-4F32-B9B4-1AE9105E9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CBC7975-8E22-4E01-81D8-5D71550E92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2A5917A7-486D-4919-89EE-19413C23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125EF07C-1835-490F-A6E7-DEC64E7682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7850A5A-8019-43F7-82CC-4DB201B88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0274300" y="307975"/>
            <a:ext cx="20550188" cy="15413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1E79B92-6B2B-4C52-94BE-89BC1FDDF9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C1227D8-AFBB-472A-901C-CFFFF44C8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0274300" y="307975"/>
            <a:ext cx="20550188" cy="15413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ACAFE50-D45F-4FD9-90C6-9B4ED0D2BE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9588" y="4381500"/>
            <a:ext cx="5921375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2779-EF32-420A-950C-DE7ED873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609600"/>
            <a:ext cx="10596033" cy="1257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2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10/14/2025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10/14/2025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10/14/2025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osettacode.org/wiki/Greatest_common_diviso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thcs.clarku.edu/~djoyce/java/elements/bookVII/propVII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gcd()?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>
                <a:hlinkClick r:id="rId2"/>
              </a:rPr>
              <a:t>Rosetta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55E43F1-228A-4354-A22E-5395D6195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7379" y="609599"/>
            <a:ext cx="8466221" cy="1116013"/>
          </a:xfrm>
          <a:ln/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Clite</a:t>
            </a:r>
            <a:r>
              <a:rPr lang="en-GB" altLang="en-US"/>
              <a:t> Concrete Grammar: Statements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608C2881-3330-4E38-8699-8614B830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17256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2CC2BD7B-832D-4BA1-A2B1-C380DB1E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79" y="1983876"/>
            <a:ext cx="999824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US" sz="2000" i="1"/>
              <a:t>           Program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int main ( )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Declarations Statements </a:t>
            </a:r>
            <a:r>
              <a:rPr lang="en-US" altLang="en-US" sz="2000"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Declarations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Declaration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Declaration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Type 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,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  Type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int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bool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float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char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Statements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;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Block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Assignment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IfStatement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WhileStatement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Block </a:t>
            </a:r>
            <a:r>
              <a:rPr lang="en-US" altLang="en-US" sz="2000">
                <a:sym typeface="Symbol" panose="05050102010706020507" pitchFamily="18" charset="2"/>
              </a:rPr>
              <a:t> { </a:t>
            </a:r>
            <a:r>
              <a:rPr lang="en-US" altLang="en-US" sz="2000" i="1"/>
              <a:t>Statements </a:t>
            </a:r>
            <a:r>
              <a:rPr lang="en-US" altLang="en-US" sz="2000"/>
              <a:t>}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Assignment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=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IfStatement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if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else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endParaRPr lang="en-US" altLang="en-US" sz="2000" i="1"/>
          </a:p>
          <a:p>
            <a:pPr>
              <a:lnSpc>
                <a:spcPct val="125000"/>
              </a:lnSpc>
            </a:pPr>
            <a:r>
              <a:rPr lang="en-US" altLang="en-US" sz="2000" i="1"/>
              <a:t>WhileStatement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while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</a:t>
            </a:r>
            <a:endParaRPr lang="en-US" altLang="en-US" sz="2000">
              <a:latin typeface="Courier" pitchFamily="1" charset="0"/>
            </a:endParaRPr>
          </a:p>
          <a:p>
            <a:endParaRPr lang="en-US" altLang="en-US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D992D0C-D56E-47A3-8FF8-0A7D5DE56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7379" y="623890"/>
            <a:ext cx="8369384" cy="1117600"/>
          </a:xfrm>
          <a:ln/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Clite</a:t>
            </a:r>
            <a:r>
              <a:rPr lang="en-GB" altLang="en-US"/>
              <a:t> Concrete Grammar: Expressions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30AB3206-4C82-45C8-98A0-DC0230C6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4" y="2041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BD003D32-7DEB-4F4D-9572-3CFC0EDF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79" y="1849777"/>
            <a:ext cx="1056372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i="1"/>
              <a:t>  Expression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Conjunction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|| </a:t>
            </a:r>
            <a:r>
              <a:rPr lang="en-US" altLang="en-US" sz="2000" i="1">
                <a:sym typeface="Symbol" panose="05050102010706020507" pitchFamily="18" charset="2"/>
              </a:rPr>
              <a:t>Conjunction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Conjunction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&amp;&amp;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</a:p>
          <a:p>
            <a:r>
              <a:rPr lang="en-US" altLang="en-US" sz="2000" i="1"/>
              <a:t>      Equality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Relation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EquOp Relation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endParaRPr lang="en-US" altLang="en-US" b="1">
              <a:solidFill>
                <a:srgbClr val="1C13FF"/>
              </a:solidFill>
              <a:sym typeface="Symbol" panose="05050102010706020507" pitchFamily="18" charset="2"/>
            </a:endParaRPr>
          </a:p>
          <a:p>
            <a:r>
              <a:rPr lang="en-US" altLang="en-US" sz="2000" i="1"/>
              <a:t>        EquOp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==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!= </a:t>
            </a:r>
          </a:p>
          <a:p>
            <a:r>
              <a:rPr lang="en-US" altLang="en-US" sz="2000" i="1"/>
              <a:t>      Relation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Addition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RelOp Addition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endParaRPr lang="en-US" altLang="en-US" b="1">
              <a:solidFill>
                <a:srgbClr val="1C13FF"/>
              </a:solidFill>
              <a:sym typeface="Symbol" panose="05050102010706020507" pitchFamily="18" charset="2"/>
            </a:endParaRPr>
          </a:p>
          <a:p>
            <a:r>
              <a:rPr lang="en-US" altLang="en-US" sz="2000" i="1"/>
              <a:t>         RelOp </a:t>
            </a:r>
            <a:r>
              <a:rPr lang="en-US" altLang="en-US" sz="2000">
                <a:sym typeface="Symbol" panose="05050102010706020507" pitchFamily="18" charset="2"/>
              </a:rPr>
              <a:t>   </a:t>
            </a:r>
            <a:r>
              <a:rPr lang="en-US" altLang="en-US" sz="2000">
                <a:latin typeface="Courier" pitchFamily="1" charset="0"/>
              </a:rPr>
              <a:t>&lt;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&lt;=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&gt;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&gt;= 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Addition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Term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AddOp Term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  <a:endParaRPr lang="en-US" altLang="en-US" b="1">
              <a:solidFill>
                <a:srgbClr val="1C13FF"/>
              </a:solidFill>
              <a:sym typeface="Symbol" panose="05050102010706020507" pitchFamily="18" charset="2"/>
            </a:endParaRPr>
          </a:p>
          <a:p>
            <a:r>
              <a:rPr lang="en-US" altLang="en-US" sz="2000" i="1"/>
              <a:t>        AddOp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+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-</a:t>
            </a:r>
            <a:endParaRPr lang="en-US" altLang="en-US" sz="2000"/>
          </a:p>
          <a:p>
            <a:r>
              <a:rPr lang="en-US" altLang="en-US" sz="2000" i="1"/>
              <a:t>           Term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Factor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MulOp Factor </a:t>
            </a:r>
            <a:r>
              <a:rPr lang="en-US" altLang="en-US" b="1">
                <a:solidFill>
                  <a:srgbClr val="1C13FF"/>
                </a:solidFill>
              </a:rPr>
              <a:t>}</a:t>
            </a:r>
          </a:p>
          <a:p>
            <a:r>
              <a:rPr lang="en-US" altLang="en-US" sz="2000" i="1"/>
              <a:t>        MulOp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*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/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%</a:t>
            </a:r>
            <a:endParaRPr lang="en-US" altLang="en-US" sz="2000"/>
          </a:p>
          <a:p>
            <a:r>
              <a:rPr lang="en-US" altLang="en-US" sz="2000" i="1"/>
              <a:t>        Factor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UnaryOp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r>
              <a:rPr lang="en-US" altLang="en-US" sz="2000" i="1"/>
              <a:t> </a:t>
            </a:r>
            <a:r>
              <a:rPr lang="en-US" altLang="en-US" sz="2000" i="1">
                <a:sym typeface="Symbol" panose="05050102010706020507" pitchFamily="18" charset="2"/>
              </a:rPr>
              <a:t>Primary</a:t>
            </a:r>
            <a:endParaRPr lang="en-US" altLang="en-US" sz="2000" i="1"/>
          </a:p>
          <a:p>
            <a:r>
              <a:rPr lang="en-US" altLang="en-US" sz="2000" i="1"/>
              <a:t>    UnaryOp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- </a:t>
            </a:r>
            <a:r>
              <a:rPr lang="en-US" altLang="en-US" b="1">
                <a:solidFill>
                  <a:srgbClr val="1C13FF"/>
                </a:solidFill>
              </a:rPr>
              <a:t>|</a:t>
            </a:r>
            <a:r>
              <a:rPr lang="en-US" altLang="en-US" sz="2000">
                <a:latin typeface="Courier" pitchFamily="1" charset="0"/>
              </a:rPr>
              <a:t> !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Primary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 </a:t>
            </a:r>
            <a:r>
              <a:rPr lang="en-US" altLang="en-US" sz="2000">
                <a:sym typeface="Symbol" panose="05050102010706020507" pitchFamily="18" charset="2"/>
              </a:rPr>
              <a:t>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Literal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sym typeface="Symbol" panose="05050102010706020507" pitchFamily="18" charset="2"/>
              </a:rPr>
              <a:t> 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 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|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Type </a:t>
            </a:r>
            <a:r>
              <a:rPr lang="en-US" altLang="en-US" sz="2000">
                <a:sym typeface="Symbol" panose="05050102010706020507" pitchFamily="18" charset="2"/>
              </a:rPr>
              <a:t>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</a:t>
            </a:r>
            <a:endParaRPr lang="en-US" altLang="en-US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E0581A3B-0703-42A1-B240-C051D1612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7536" y="619127"/>
            <a:ext cx="10672011" cy="716378"/>
          </a:xfrm>
          <a:ln/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 of </a:t>
            </a:r>
            <a:r>
              <a:rPr lang="en-GB" altLang="en-US" i="1"/>
              <a:t>Clite </a:t>
            </a:r>
            <a:r>
              <a:rPr lang="en-GB" altLang="en-US"/>
              <a:t>(</a:t>
            </a:r>
            <a:r>
              <a:rPr lang="en-GB" altLang="en-US" i="1"/>
              <a:t>Declarations</a:t>
            </a:r>
            <a:r>
              <a:rPr lang="en-GB" altLang="en-US"/>
              <a:t> and </a:t>
            </a:r>
            <a:r>
              <a:rPr lang="en-GB" altLang="en-US" i="1"/>
              <a:t>Statements</a:t>
            </a:r>
            <a:r>
              <a:rPr lang="en-GB" altLang="en-US"/>
              <a:t>)</a:t>
            </a:r>
            <a:endParaRPr lang="en-GB" altLang="en-US" sz="4000"/>
          </a:p>
        </p:txBody>
      </p:sp>
      <p:pic>
        <p:nvPicPr>
          <p:cNvPr id="193541" name="Picture 5">
            <a:extLst>
              <a:ext uri="{FF2B5EF4-FFF2-40B4-BE49-F238E27FC236}">
                <a16:creationId xmlns:a16="http://schemas.microsoft.com/office/drawing/2014/main" id="{294C0026-D2E7-4384-BB04-66424FCA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6" y="1447800"/>
            <a:ext cx="8392938" cy="46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Rectangle 7">
            <a:extLst>
              <a:ext uri="{FF2B5EF4-FFF2-40B4-BE49-F238E27FC236}">
                <a16:creationId xmlns:a16="http://schemas.microsoft.com/office/drawing/2014/main" id="{D6517A05-4C58-42C9-90F0-01767972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81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A316A92-3FC5-4A97-9725-CAC029D8F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7537" y="609601"/>
            <a:ext cx="8633077" cy="741363"/>
          </a:xfrm>
          <a:ln/>
        </p:spPr>
        <p:txBody>
          <a:bodyPr vert="horz" lIns="0" tIns="0" rIns="0" bIns="0" rtlCol="0" anchor="b">
            <a:normAutofit/>
          </a:bodyPr>
          <a:lstStyle/>
          <a:p>
            <a:pPr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 of </a:t>
            </a:r>
            <a:r>
              <a:rPr lang="en-GB" altLang="en-US" i="1"/>
              <a:t>Clite</a:t>
            </a:r>
            <a:r>
              <a:rPr lang="en-GB" altLang="en-US"/>
              <a:t> Assignments</a:t>
            </a:r>
            <a:r>
              <a:rPr lang="en-GB" altLang="en-US" sz="4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452E737-5105-48BC-B24E-F6A9CA0E75E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47537" y="1540042"/>
            <a:ext cx="8614027" cy="51856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fontScale="92500" lnSpcReduction="10000"/>
          </a:bodyPr>
          <a:lstStyle/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Assignment = Variable </a:t>
            </a:r>
            <a:r>
              <a:rPr lang="en-GB" altLang="en-US" sz="2400">
                <a:latin typeface="Geneva" pitchFamily="112" charset="0"/>
              </a:rPr>
              <a:t>target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source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Expression = VariableRef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Value </a:t>
            </a:r>
            <a:r>
              <a:rPr lang="en-GB" altLang="en-US" sz="1900" b="1">
                <a:solidFill>
                  <a:srgbClr val="1C13FF"/>
                </a:solidFill>
              </a:rPr>
              <a:t>| </a:t>
            </a:r>
            <a:r>
              <a:rPr lang="en-GB" altLang="en-US" sz="2400" i="1"/>
              <a:t>Binary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Unary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VariableRef = Variable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ArrayRef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Variable = String </a:t>
            </a:r>
            <a:r>
              <a:rPr lang="en-GB" altLang="en-US" sz="2400">
                <a:latin typeface="Geneva" pitchFamily="112" charset="0"/>
              </a:rPr>
              <a:t>id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ArrayRef = String </a:t>
            </a:r>
            <a:r>
              <a:rPr lang="en-GB" altLang="en-US" sz="2400">
                <a:latin typeface="Geneva" pitchFamily="112" charset="0"/>
              </a:rPr>
              <a:t>id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index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Value = IntValue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BoolValue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FloatValue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CharValue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Binary = Operator </a:t>
            </a:r>
            <a:r>
              <a:rPr lang="en-GB" altLang="en-US" sz="2400">
                <a:latin typeface="Geneva" pitchFamily="112" charset="0"/>
              </a:rPr>
              <a:t>op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term1</a:t>
            </a:r>
            <a:r>
              <a:rPr lang="en-GB" altLang="en-US" sz="2400"/>
              <a:t>,</a:t>
            </a:r>
            <a:r>
              <a:rPr lang="en-GB" altLang="en-US" sz="2400">
                <a:latin typeface="Geneva" pitchFamily="112" charset="0"/>
              </a:rPr>
              <a:t> term2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Unary = UnaryOp </a:t>
            </a:r>
            <a:r>
              <a:rPr lang="en-GB" altLang="en-US" sz="2400">
                <a:latin typeface="Geneva" pitchFamily="112" charset="0"/>
              </a:rPr>
              <a:t>op</a:t>
            </a:r>
            <a:r>
              <a:rPr lang="en-GB" altLang="en-US" sz="2400" i="1"/>
              <a:t>; Expression </a:t>
            </a:r>
            <a:r>
              <a:rPr lang="en-GB" altLang="en-US" sz="2400">
                <a:latin typeface="Geneva" pitchFamily="112" charset="0"/>
              </a:rPr>
              <a:t>term</a:t>
            </a:r>
            <a:endParaRPr lang="en-GB" altLang="en-US" sz="2400" i="1"/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Operator = ArithmeticOp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 RelationalOp </a:t>
            </a:r>
            <a:r>
              <a:rPr lang="en-GB" altLang="en-US" sz="1900" b="1">
                <a:solidFill>
                  <a:srgbClr val="1C13FF"/>
                </a:solidFill>
              </a:rPr>
              <a:t>|</a:t>
            </a:r>
            <a:r>
              <a:rPr lang="en-GB" altLang="en-US" sz="2400" i="1"/>
              <a:t> BooleanOp</a:t>
            </a:r>
            <a:endParaRPr lang="en-GB" altLang="en-US" sz="2400">
              <a:latin typeface="Geneva" pitchFamily="112" charset="0"/>
            </a:endParaRP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i="1"/>
              <a:t>IntValue = Integer </a:t>
            </a:r>
            <a:r>
              <a:rPr lang="en-GB" altLang="en-US" sz="2400">
                <a:latin typeface="Geneva" pitchFamily="112" charset="0"/>
              </a:rPr>
              <a:t>intValue</a:t>
            </a:r>
          </a:p>
          <a:p>
            <a:pPr marL="0" indent="0">
              <a:lnSpc>
                <a:spcPct val="83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…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AE4F-395F-4C04-9235-AC5262D0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C499-3C58-4A90-BA5A-BF3E081F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10363200" cy="4106778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Transform a program from a linear sequence (stream) of tokens into a non-linear tree of computational objects</a:t>
            </a:r>
          </a:p>
          <a:p>
            <a:r>
              <a:rPr lang="en-US" sz="2400"/>
              <a:t>Steps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/>
              <a:t>Validate syntax: use the concrete grammar to do this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200"/>
              <a:t>Build parse tree: use the abstract grammar for this</a:t>
            </a:r>
          </a:p>
          <a:p>
            <a:r>
              <a:rPr lang="en-US" sz="2400"/>
              <a:t>Principles</a:t>
            </a:r>
          </a:p>
          <a:p>
            <a:pPr lvl="1"/>
            <a:r>
              <a:rPr lang="en-US" sz="2200"/>
              <a:t>Each syntactic category in the </a:t>
            </a:r>
            <a:r>
              <a:rPr lang="en-US" sz="2200" b="1"/>
              <a:t>concrete grammar</a:t>
            </a:r>
            <a:r>
              <a:rPr lang="en-US" sz="2200"/>
              <a:t> will be represented by a method that performs step one</a:t>
            </a:r>
          </a:p>
          <a:p>
            <a:pPr lvl="1"/>
            <a:r>
              <a:rPr lang="en-US" sz="2200"/>
              <a:t>Each syntactic category in the </a:t>
            </a:r>
            <a:r>
              <a:rPr lang="en-US" sz="2200" b="1"/>
              <a:t>abstract grammar</a:t>
            </a:r>
            <a:r>
              <a:rPr lang="en-US" sz="2200"/>
              <a:t> will be represented by a class, whose instances are nodes in the parse tree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C5BFA-5BF6-4866-A305-9ABE80ECDCD8}"/>
              </a:ext>
            </a:extLst>
          </p:cNvPr>
          <p:cNvSpPr/>
          <p:nvPr/>
        </p:nvSpPr>
        <p:spPr>
          <a:xfrm rot="20562074">
            <a:off x="-79715" y="4732413"/>
            <a:ext cx="20467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Recursive Descent Parsing</a:t>
            </a:r>
          </a:p>
        </p:txBody>
      </p:sp>
    </p:spTree>
    <p:extLst>
      <p:ext uri="{BB962C8B-B14F-4D97-AF65-F5344CB8AC3E}">
        <p14:creationId xmlns:p14="http://schemas.microsoft.com/office/powerpoint/2010/main" val="14262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DDF7-897E-437E-9017-FFCC5E0B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Algorithm—Many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124C-434F-4BE0-B1BB-A046FB29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624234" cy="3809999"/>
          </a:xfrm>
        </p:spPr>
        <p:txBody>
          <a:bodyPr/>
          <a:lstStyle/>
          <a:p>
            <a:r>
              <a:rPr lang="en-US"/>
              <a:t>Appeared in </a:t>
            </a:r>
            <a:r>
              <a:rPr lang="en-US">
                <a:hlinkClick r:id="rId2"/>
              </a:rPr>
              <a:t>Euclid's </a:t>
            </a:r>
            <a:r>
              <a:rPr lang="en-US" i="1">
                <a:hlinkClick r:id="rId2"/>
              </a:rPr>
              <a:t>Elements</a:t>
            </a:r>
            <a:r>
              <a:rPr lang="en-US"/>
              <a:t> in 300 B.C.</a:t>
            </a:r>
          </a:p>
          <a:p>
            <a:r>
              <a:rPr lang="en-US"/>
              <a:t>Oldest known algorithm</a:t>
            </a:r>
          </a:p>
          <a:p>
            <a:r>
              <a:rPr lang="en-US"/>
              <a:t>Several variations exist</a:t>
            </a:r>
          </a:p>
          <a:p>
            <a:pPr lvl="1"/>
            <a:r>
              <a:rPr lang="en-US"/>
              <a:t>Euclid's algorithm was based on subtraction</a:t>
            </a:r>
          </a:p>
          <a:p>
            <a:pPr lvl="1"/>
            <a:r>
              <a:rPr lang="en-US"/>
              <a:t>The Euclidean Algorithm is based on modular division</a:t>
            </a:r>
          </a:p>
          <a:p>
            <a:pPr lvl="1"/>
            <a:r>
              <a:rPr lang="en-US"/>
              <a:t>It can be thought of iteratively</a:t>
            </a:r>
          </a:p>
          <a:p>
            <a:pPr lvl="1"/>
            <a:r>
              <a:rPr lang="en-US"/>
              <a:t>Or recursively</a:t>
            </a:r>
          </a:p>
          <a:p>
            <a:r>
              <a:rPr lang="en-US"/>
              <a:t>The following implementations are all of the</a:t>
            </a:r>
            <a:br>
              <a:rPr lang="en-US"/>
            </a:br>
            <a:r>
              <a:rPr lang="en-US"/>
              <a:t>Euclidean Algorithm</a:t>
            </a:r>
          </a:p>
        </p:txBody>
      </p:sp>
      <p:pic>
        <p:nvPicPr>
          <p:cNvPr id="1028" name="Picture 4" descr="&quot;Depiction of Euclid as a bearded man holding a pair of dividers to a tablet.&quot;">
            <a:extLst>
              <a:ext uri="{FF2B5EF4-FFF2-40B4-BE49-F238E27FC236}">
                <a16:creationId xmlns:a16="http://schemas.microsoft.com/office/drawing/2014/main" id="{F92DE573-7535-452E-837E-465A2D78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71" y="0"/>
            <a:ext cx="396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5A23-7D96-498A-B950-2B243172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A292DB-A036-4387-9B14-F5FA18BAD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22515"/>
            <a:ext cx="9601199" cy="283408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gcd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 {</a:t>
            </a: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1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//valid for positive integers.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 &gt;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 = a % b;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a = b;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b = c;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4062-2651-4F43-9053-4F16C306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6C713C-A4B1-4BCD-8916-3B46AEE249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15269"/>
            <a:ext cx="9601199" cy="314186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gcd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u, v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u, v = v, u % v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C3CE-D062-42F6-B967-73B4E1E8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CB10B1-702A-4464-BD5B-F218DEA737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23896"/>
            <a:ext cx="9601200" cy="314186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define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gcd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 b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 b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a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gcd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b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modulo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 b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))))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99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F2F1-BFE7-47BA-96D0-4DF663F1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BC49491-0C7F-4B95-A7C2-C7461D058A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33899"/>
            <a:ext cx="9601199" cy="344964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gcd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u, v: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longint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longint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var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longint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alt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begin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 &lt;&gt;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do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alt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begin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t := u;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u := v;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	v := 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mod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gcd :=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66CC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DD3F-88CC-4D48-BEA0-79FE8504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63E5FE-14BE-481F-A79A-B14EACF22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2315270"/>
            <a:ext cx="9601199" cy="314186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gcd:{:[~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x;y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;_f[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y;x!y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]]}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47C2-C9BF-4C25-B539-A40BABFF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Assembly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30658D-E847-4ED4-BDC4-232C4154E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399" y="1699715"/>
            <a:ext cx="9601199" cy="437297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gcd: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# a0 and a1 are the two integer parameters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# return value is in v0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$t0, $a0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$t1, $a1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loop: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$t1, $0, done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div $t0, $t1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$t0, $t1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mfhi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$t1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j loop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done: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move $v0, $t0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jr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$ra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8259-3894-4EBC-B2D6-4EB154B8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7F28-6C32-4819-B6EF-9EB187EF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syntax is essential (why?)</a:t>
            </a:r>
          </a:p>
          <a:p>
            <a:r>
              <a:rPr lang="en-US"/>
              <a:t>But ultimately expendable (why?)</a:t>
            </a:r>
          </a:p>
          <a:p>
            <a:endParaRPr lang="en-US"/>
          </a:p>
          <a:p>
            <a:r>
              <a:rPr lang="en-US"/>
              <a:t>Unlike lexical analysis in which every aspect of the regex survives into the lexer, in parsing we bifurcate into two grammars...</a:t>
            </a:r>
          </a:p>
          <a:p>
            <a:pPr lvl="1"/>
            <a:r>
              <a:rPr lang="en-US"/>
              <a:t>A concrete grammar, and</a:t>
            </a:r>
          </a:p>
          <a:p>
            <a:pPr lvl="1"/>
            <a:r>
              <a:rPr lang="en-US"/>
              <a:t>An abstract grammar</a:t>
            </a:r>
          </a:p>
          <a:p>
            <a:endParaRPr lang="en-US"/>
          </a:p>
          <a:p>
            <a:r>
              <a:rPr lang="en-US"/>
              <a:t>Let's look at an example...</a:t>
            </a:r>
          </a:p>
        </p:txBody>
      </p:sp>
    </p:spTree>
    <p:extLst>
      <p:ext uri="{BB962C8B-B14F-4D97-AF65-F5344CB8AC3E}">
        <p14:creationId xmlns:p14="http://schemas.microsoft.com/office/powerpoint/2010/main" val="9011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827</TotalTime>
  <Words>815</Words>
  <Application>Microsoft Office PowerPoint</Application>
  <PresentationFormat>Widescreen</PresentationFormat>
  <Paragraphs>97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Courier</vt:lpstr>
      <vt:lpstr>Courier New</vt:lpstr>
      <vt:lpstr>Geneva</vt:lpstr>
      <vt:lpstr>Symbol</vt:lpstr>
      <vt:lpstr>Times New Roman</vt:lpstr>
      <vt:lpstr>Diamond Grid 16x9</vt:lpstr>
      <vt:lpstr>What is gcd()?</vt:lpstr>
      <vt:lpstr>One Algorithm—Many Languages</vt:lpstr>
      <vt:lpstr>Java</vt:lpstr>
      <vt:lpstr>Python</vt:lpstr>
      <vt:lpstr>Scheme</vt:lpstr>
      <vt:lpstr>Pascal</vt:lpstr>
      <vt:lpstr>K</vt:lpstr>
      <vt:lpstr>MIPS Assembly</vt:lpstr>
      <vt:lpstr>Lesson?</vt:lpstr>
      <vt:lpstr>Clite Concrete Grammar: Statements</vt:lpstr>
      <vt:lpstr>Clite Concrete Grammar: Expressions</vt:lpstr>
      <vt:lpstr>Abstract Syntax of Clite (Declarations and Statements)</vt:lpstr>
      <vt:lpstr>Abstract Syntax of Clite Assignments </vt:lpstr>
      <vt:lpstr>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gcd()?</dc:title>
  <dc:creator>Stucki, David</dc:creator>
  <cp:lastModifiedBy>Stucki, David</cp:lastModifiedBy>
  <cp:revision>10</cp:revision>
  <dcterms:created xsi:type="dcterms:W3CDTF">2020-02-26T05:25:08Z</dcterms:created>
  <dcterms:modified xsi:type="dcterms:W3CDTF">2025-10-14T23:23:43Z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