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handoutMasterIdLst>
    <p:handoutMasterId r:id="rId20"/>
  </p:handoutMasterIdLst>
  <p:sldIdLst>
    <p:sldId id="256" r:id="rId5"/>
    <p:sldId id="266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599" autoAdjust="0"/>
  </p:normalViewPr>
  <p:slideViewPr>
    <p:cSldViewPr>
      <p:cViewPr varScale="1">
        <p:scale>
          <a:sx n="83" d="100"/>
          <a:sy n="83" d="100"/>
        </p:scale>
        <p:origin x="102" y="42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10/3/2025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10/3/2025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10/3/2025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10/3/2025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10/3/2025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10/3/2025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PDAs &amp; Parsing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 3200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427038"/>
            <a:ext cx="9143998" cy="1020762"/>
          </a:xfrm>
        </p:spPr>
        <p:txBody>
          <a:bodyPr/>
          <a:lstStyle/>
          <a:p>
            <a:r>
              <a:rPr lang="en-US"/>
              <a:t>Parse Trees:</a:t>
            </a:r>
            <a:br>
              <a:rPr lang="en-US"/>
            </a:br>
            <a:r>
              <a:rPr lang="en-US"/>
              <a:t>2D visualization of derivations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676399"/>
            <a:ext cx="9143998" cy="3440223"/>
          </a:xfrm>
        </p:spPr>
        <p:txBody>
          <a:bodyPr numCol="1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1"/>
                </a:solidFill>
              </a:rPr>
              <a:t>S </a:t>
            </a: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 0S1  00S11  000S111  000111</a:t>
            </a:r>
            <a:endParaRPr lang="en-US" sz="3200" b="1" cap="small">
              <a:solidFill>
                <a:schemeClr val="accent1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>
                <a:solidFill>
                  <a:schemeClr val="accent2"/>
                </a:solidFill>
              </a:rPr>
              <a:t>vs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4F0CAB5-1FD0-4A49-ADDF-262266FF1CB0}"/>
              </a:ext>
            </a:extLst>
          </p:cNvPr>
          <p:cNvGrpSpPr/>
          <p:nvPr/>
        </p:nvGrpSpPr>
        <p:grpSpPr>
          <a:xfrm>
            <a:off x="5118596" y="2974382"/>
            <a:ext cx="1895939" cy="3438195"/>
            <a:chOff x="5118596" y="2974382"/>
            <a:chExt cx="1895939" cy="343819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41A0C18-DCD3-4FD6-B5DF-91D3DD39D2EB}"/>
                </a:ext>
              </a:extLst>
            </p:cNvPr>
            <p:cNvSpPr txBox="1"/>
            <p:nvPr/>
          </p:nvSpPr>
          <p:spPr>
            <a:xfrm>
              <a:off x="5902693" y="2974382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S</a:t>
              </a:r>
              <a:endParaRPr lang="en-US" sz="280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35FB2AA-28BB-4DD3-BA19-DEC3A4CA6899}"/>
                </a:ext>
              </a:extLst>
            </p:cNvPr>
            <p:cNvCxnSpPr>
              <a:stCxn id="4" idx="1"/>
            </p:cNvCxnSpPr>
            <p:nvPr/>
          </p:nvCxnSpPr>
          <p:spPr>
            <a:xfrm flipH="1">
              <a:off x="5484812" y="3214448"/>
              <a:ext cx="417881" cy="240065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624E88C-3D76-4E13-A4B7-45C7A314343F}"/>
                </a:ext>
              </a:extLst>
            </p:cNvPr>
            <p:cNvCxnSpPr>
              <a:cxnSpLocks/>
            </p:cNvCxnSpPr>
            <p:nvPr/>
          </p:nvCxnSpPr>
          <p:spPr>
            <a:xfrm>
              <a:off x="6286131" y="3214448"/>
              <a:ext cx="417881" cy="240065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A5FDE7E-5A21-4C41-AB60-18FBFABF4630}"/>
                </a:ext>
              </a:extLst>
            </p:cNvPr>
            <p:cNvCxnSpPr>
              <a:cxnSpLocks/>
              <a:stCxn id="4" idx="2"/>
            </p:cNvCxnSpPr>
            <p:nvPr/>
          </p:nvCxnSpPr>
          <p:spPr>
            <a:xfrm flipH="1">
              <a:off x="6091975" y="3454513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F616ABA-0EE7-442E-9152-780AE5D78F6B}"/>
                </a:ext>
              </a:extLst>
            </p:cNvPr>
            <p:cNvSpPr txBox="1"/>
            <p:nvPr/>
          </p:nvSpPr>
          <p:spPr>
            <a:xfrm>
              <a:off x="5902693" y="3694579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S</a:t>
              </a:r>
              <a:endParaRPr lang="en-US" sz="280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BB8ADC2-B5B1-457F-9F0A-BC48F5A1FBA4}"/>
                </a:ext>
              </a:extLst>
            </p:cNvPr>
            <p:cNvSpPr txBox="1"/>
            <p:nvPr/>
          </p:nvSpPr>
          <p:spPr>
            <a:xfrm>
              <a:off x="5118596" y="3328746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0</a:t>
              </a:r>
              <a:endParaRPr lang="en-US" sz="28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CBA396B-0D6F-4525-B314-E9DF5D9EA16D}"/>
                </a:ext>
              </a:extLst>
            </p:cNvPr>
            <p:cNvSpPr txBox="1"/>
            <p:nvPr/>
          </p:nvSpPr>
          <p:spPr>
            <a:xfrm>
              <a:off x="6669569" y="3396510"/>
              <a:ext cx="344966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1</a:t>
              </a:r>
              <a:endParaRPr lang="en-US" sz="2800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C77A522-E403-4D6E-B4F3-93BC270F7A5D}"/>
                </a:ext>
              </a:extLst>
            </p:cNvPr>
            <p:cNvCxnSpPr/>
            <p:nvPr/>
          </p:nvCxnSpPr>
          <p:spPr>
            <a:xfrm flipH="1">
              <a:off x="5484812" y="3915123"/>
              <a:ext cx="417881" cy="240065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AE7360F-2B89-4768-BD5C-7698BE3C5671}"/>
                </a:ext>
              </a:extLst>
            </p:cNvPr>
            <p:cNvCxnSpPr>
              <a:cxnSpLocks/>
            </p:cNvCxnSpPr>
            <p:nvPr/>
          </p:nvCxnSpPr>
          <p:spPr>
            <a:xfrm>
              <a:off x="6286131" y="3915123"/>
              <a:ext cx="417881" cy="240065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6AE26BD-FB3F-4D2F-BF0C-917B1655299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1975" y="4155188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3DE8557-2C1B-4BC5-BA00-55B588026E82}"/>
                </a:ext>
              </a:extLst>
            </p:cNvPr>
            <p:cNvSpPr txBox="1"/>
            <p:nvPr/>
          </p:nvSpPr>
          <p:spPr>
            <a:xfrm>
              <a:off x="5902693" y="4395254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S</a:t>
              </a:r>
              <a:endParaRPr lang="en-US" sz="280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AD97675-2182-4B3C-9D49-FC221713371C}"/>
                </a:ext>
              </a:extLst>
            </p:cNvPr>
            <p:cNvSpPr txBox="1"/>
            <p:nvPr/>
          </p:nvSpPr>
          <p:spPr>
            <a:xfrm>
              <a:off x="5118596" y="4029421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0</a:t>
              </a:r>
              <a:endParaRPr lang="en-US" sz="280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09C9009-5A09-431B-A891-C41888072F12}"/>
                </a:ext>
              </a:extLst>
            </p:cNvPr>
            <p:cNvSpPr txBox="1"/>
            <p:nvPr/>
          </p:nvSpPr>
          <p:spPr>
            <a:xfrm>
              <a:off x="6669569" y="4097185"/>
              <a:ext cx="344966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1</a:t>
              </a:r>
              <a:endParaRPr lang="en-US" sz="2800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4B8777B-C065-4206-A6AA-2F6B1CB7381C}"/>
                </a:ext>
              </a:extLst>
            </p:cNvPr>
            <p:cNvCxnSpPr/>
            <p:nvPr/>
          </p:nvCxnSpPr>
          <p:spPr>
            <a:xfrm flipH="1">
              <a:off x="5484812" y="4694493"/>
              <a:ext cx="417881" cy="240065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150525A-2227-4E8D-B9E7-AB1F76BFA519}"/>
                </a:ext>
              </a:extLst>
            </p:cNvPr>
            <p:cNvCxnSpPr>
              <a:cxnSpLocks/>
            </p:cNvCxnSpPr>
            <p:nvPr/>
          </p:nvCxnSpPr>
          <p:spPr>
            <a:xfrm>
              <a:off x="6286131" y="4694493"/>
              <a:ext cx="417881" cy="240065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94928928-DF77-450B-9670-553E1056B3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1975" y="4934558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6D25F3C-DFCF-4649-9BC0-B6E56D53F9BD}"/>
                </a:ext>
              </a:extLst>
            </p:cNvPr>
            <p:cNvSpPr txBox="1"/>
            <p:nvPr/>
          </p:nvSpPr>
          <p:spPr>
            <a:xfrm>
              <a:off x="5902693" y="5174624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S</a:t>
              </a:r>
              <a:endParaRPr lang="en-US" sz="28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0895E6E-339C-4DEF-8E71-310C85326D51}"/>
                </a:ext>
              </a:extLst>
            </p:cNvPr>
            <p:cNvSpPr txBox="1"/>
            <p:nvPr/>
          </p:nvSpPr>
          <p:spPr>
            <a:xfrm>
              <a:off x="5118596" y="4808791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0</a:t>
              </a:r>
              <a:endParaRPr lang="en-US" sz="280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791FD79-3B4E-430F-AD5D-490FA17CE8CB}"/>
                </a:ext>
              </a:extLst>
            </p:cNvPr>
            <p:cNvSpPr txBox="1"/>
            <p:nvPr/>
          </p:nvSpPr>
          <p:spPr>
            <a:xfrm>
              <a:off x="6669569" y="4876555"/>
              <a:ext cx="344966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1</a:t>
              </a:r>
              <a:endParaRPr lang="en-US" sz="2800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845BDE7D-8F20-41F6-B5F2-86C84E14A0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62242" y="5692380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CF5250BB-2D81-46A2-A9F2-6A5DC410EA77}"/>
                </a:ext>
              </a:extLst>
            </p:cNvPr>
            <p:cNvSpPr txBox="1"/>
            <p:nvPr/>
          </p:nvSpPr>
          <p:spPr>
            <a:xfrm>
              <a:off x="5872960" y="5932446"/>
              <a:ext cx="341760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  <a:latin typeface="Symbol" panose="05050102010706020507" pitchFamily="18" charset="2"/>
                </a:rPr>
                <a:t>e</a:t>
              </a:r>
              <a:endParaRPr lang="en-US" sz="2800">
                <a:latin typeface="Symbol" panose="05050102010706020507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243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304800"/>
            <a:ext cx="9143998" cy="1020762"/>
          </a:xfrm>
        </p:spPr>
        <p:txBody>
          <a:bodyPr/>
          <a:lstStyle/>
          <a:p>
            <a:r>
              <a:rPr lang="en-US"/>
              <a:t>Parse Trees: Ambiguity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676399"/>
            <a:ext cx="9143998" cy="3440223"/>
          </a:xfrm>
        </p:spPr>
        <p:txBody>
          <a:bodyPr numCol="1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1"/>
                </a:solidFill>
              </a:rPr>
              <a:t>E </a:t>
            </a: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 E + E | E * E | 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cap="small">
                <a:solidFill>
                  <a:schemeClr val="accent1"/>
                </a:solidFill>
                <a:sym typeface="Symbol" panose="05050102010706020507" pitchFamily="18" charset="2"/>
              </a:rPr>
              <a:t>N </a:t>
            </a: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 0 | 1 | 2 | 3 | 4 | 5 | 6 | 7 | 8 | 9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4"/>
                </a:solidFill>
                <a:sym typeface="Symbol" panose="05050102010706020507" pitchFamily="18" charset="2"/>
              </a:rPr>
              <a:t>What about 6 + 7 * 8?</a:t>
            </a:r>
            <a:endParaRPr lang="en-US" sz="3200">
              <a:solidFill>
                <a:schemeClr val="accent4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DF6BF7-FFB0-495C-8AC1-D15A1E67DE9A}"/>
              </a:ext>
            </a:extLst>
          </p:cNvPr>
          <p:cNvGrpSpPr/>
          <p:nvPr/>
        </p:nvGrpSpPr>
        <p:grpSpPr>
          <a:xfrm>
            <a:off x="2483252" y="3521950"/>
            <a:ext cx="2981832" cy="3092174"/>
            <a:chOff x="2483252" y="3521950"/>
            <a:chExt cx="2981832" cy="3092174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41A0C18-DCD3-4FD6-B5DF-91D3DD39D2EB}"/>
                </a:ext>
              </a:extLst>
            </p:cNvPr>
            <p:cNvSpPr txBox="1"/>
            <p:nvPr/>
          </p:nvSpPr>
          <p:spPr>
            <a:xfrm>
              <a:off x="3267349" y="3521950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E</a:t>
              </a:r>
              <a:endParaRPr lang="en-US" sz="280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35FB2AA-28BB-4DD3-BA19-DEC3A4CA6899}"/>
                </a:ext>
              </a:extLst>
            </p:cNvPr>
            <p:cNvCxnSpPr>
              <a:stCxn id="4" idx="1"/>
            </p:cNvCxnSpPr>
            <p:nvPr/>
          </p:nvCxnSpPr>
          <p:spPr>
            <a:xfrm flipH="1">
              <a:off x="2849468" y="3762016"/>
              <a:ext cx="417881" cy="240065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624E88C-3D76-4E13-A4B7-45C7A314343F}"/>
                </a:ext>
              </a:extLst>
            </p:cNvPr>
            <p:cNvCxnSpPr>
              <a:cxnSpLocks/>
            </p:cNvCxnSpPr>
            <p:nvPr/>
          </p:nvCxnSpPr>
          <p:spPr>
            <a:xfrm>
              <a:off x="3650787" y="3762016"/>
              <a:ext cx="605396" cy="346927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A5FDE7E-5A21-4C41-AB60-18FBFABF4630}"/>
                </a:ext>
              </a:extLst>
            </p:cNvPr>
            <p:cNvCxnSpPr>
              <a:cxnSpLocks/>
              <a:stCxn id="4" idx="2"/>
            </p:cNvCxnSpPr>
            <p:nvPr/>
          </p:nvCxnSpPr>
          <p:spPr>
            <a:xfrm flipH="1">
              <a:off x="3456631" y="4002081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F616ABA-0EE7-442E-9152-780AE5D78F6B}"/>
                </a:ext>
              </a:extLst>
            </p:cNvPr>
            <p:cNvSpPr txBox="1"/>
            <p:nvPr/>
          </p:nvSpPr>
          <p:spPr>
            <a:xfrm>
              <a:off x="3267349" y="4242147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+</a:t>
              </a:r>
              <a:endParaRPr lang="en-US" sz="280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BB8ADC2-B5B1-457F-9F0A-BC48F5A1FBA4}"/>
                </a:ext>
              </a:extLst>
            </p:cNvPr>
            <p:cNvSpPr txBox="1"/>
            <p:nvPr/>
          </p:nvSpPr>
          <p:spPr>
            <a:xfrm>
              <a:off x="2483252" y="3876314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E</a:t>
              </a:r>
              <a:endParaRPr lang="en-US" sz="28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CBA396B-0D6F-4525-B314-E9DF5D9EA16D}"/>
                </a:ext>
              </a:extLst>
            </p:cNvPr>
            <p:cNvSpPr txBox="1"/>
            <p:nvPr/>
          </p:nvSpPr>
          <p:spPr>
            <a:xfrm>
              <a:off x="4242931" y="4092821"/>
              <a:ext cx="381836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E</a:t>
              </a:r>
              <a:endParaRPr lang="en-US" sz="2800"/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3D2F9BE1-9131-4543-AD9A-35F6F36B788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81144" y="4329811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C08F9B7-95FC-40C6-A428-F567B93ADAE8}"/>
                </a:ext>
              </a:extLst>
            </p:cNvPr>
            <p:cNvSpPr txBox="1"/>
            <p:nvPr/>
          </p:nvSpPr>
          <p:spPr>
            <a:xfrm>
              <a:off x="2491862" y="4569877"/>
              <a:ext cx="434734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N</a:t>
              </a:r>
              <a:endParaRPr lang="en-US" sz="2800"/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E23BA215-AC19-42CA-AF80-08BD24B535A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81144" y="5109181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D38BB494-C5E5-461D-9BF7-B25309739DE3}"/>
                </a:ext>
              </a:extLst>
            </p:cNvPr>
            <p:cNvSpPr txBox="1"/>
            <p:nvPr/>
          </p:nvSpPr>
          <p:spPr>
            <a:xfrm>
              <a:off x="2491862" y="5349247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6</a:t>
              </a:r>
              <a:endParaRPr lang="en-US" sz="2800"/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A96317E-6469-4B76-9916-F1555224F19C}"/>
                </a:ext>
              </a:extLst>
            </p:cNvPr>
            <p:cNvCxnSpPr/>
            <p:nvPr/>
          </p:nvCxnSpPr>
          <p:spPr>
            <a:xfrm flipH="1">
              <a:off x="3843157" y="4472495"/>
              <a:ext cx="417881" cy="240065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C92539D-D580-4837-8BEE-7D100F54F0C4}"/>
                </a:ext>
              </a:extLst>
            </p:cNvPr>
            <p:cNvCxnSpPr>
              <a:cxnSpLocks/>
            </p:cNvCxnSpPr>
            <p:nvPr/>
          </p:nvCxnSpPr>
          <p:spPr>
            <a:xfrm>
              <a:off x="4644476" y="4472495"/>
              <a:ext cx="417881" cy="240065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B28D2D2A-17F9-498C-96E7-56FAE8BD6A6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50320" y="4712560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2802754-9D47-4EA6-BE2B-10515A8FF613}"/>
                </a:ext>
              </a:extLst>
            </p:cNvPr>
            <p:cNvSpPr txBox="1"/>
            <p:nvPr/>
          </p:nvSpPr>
          <p:spPr>
            <a:xfrm>
              <a:off x="4261038" y="4952626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*</a:t>
              </a:r>
              <a:endParaRPr lang="en-US" sz="2800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76EF8B49-3BC9-4521-8B85-CB4FBB5FACAA}"/>
                </a:ext>
              </a:extLst>
            </p:cNvPr>
            <p:cNvSpPr txBox="1"/>
            <p:nvPr/>
          </p:nvSpPr>
          <p:spPr>
            <a:xfrm>
              <a:off x="3476941" y="4586793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E</a:t>
              </a:r>
              <a:endParaRPr lang="en-US" sz="280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329F4BDB-0ECF-4CFD-A4CE-25AFE14AE0CE}"/>
                </a:ext>
              </a:extLst>
            </p:cNvPr>
            <p:cNvSpPr txBox="1"/>
            <p:nvPr/>
          </p:nvSpPr>
          <p:spPr>
            <a:xfrm>
              <a:off x="5027914" y="4654557"/>
              <a:ext cx="381836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E</a:t>
              </a:r>
              <a:endParaRPr lang="en-US" sz="2800"/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61DF967F-0BBC-42BC-99DB-53ED83F271F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66263" y="5038761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44E84612-1A20-441C-99F2-579D0F373D2E}"/>
                </a:ext>
              </a:extLst>
            </p:cNvPr>
            <p:cNvSpPr txBox="1"/>
            <p:nvPr/>
          </p:nvSpPr>
          <p:spPr>
            <a:xfrm>
              <a:off x="3476981" y="5278827"/>
              <a:ext cx="434734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N</a:t>
              </a:r>
              <a:endParaRPr lang="en-US" sz="280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DB7E5A40-78DF-4490-BF16-FCE43981189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66263" y="5818131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DDE93B3E-2298-413A-BEB3-66BE6EB31913}"/>
                </a:ext>
              </a:extLst>
            </p:cNvPr>
            <p:cNvSpPr txBox="1"/>
            <p:nvPr/>
          </p:nvSpPr>
          <p:spPr>
            <a:xfrm>
              <a:off x="3476981" y="6058197"/>
              <a:ext cx="338554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7</a:t>
              </a:r>
              <a:endParaRPr lang="en-US" sz="2800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7F85C70-2779-4DE6-AB7C-BD5176EEF09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19632" y="5114557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8A04A79-2C76-4CE2-92A3-272957AB2111}"/>
                </a:ext>
              </a:extLst>
            </p:cNvPr>
            <p:cNvSpPr txBox="1"/>
            <p:nvPr/>
          </p:nvSpPr>
          <p:spPr>
            <a:xfrm>
              <a:off x="5030350" y="5354623"/>
              <a:ext cx="434734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N</a:t>
              </a:r>
              <a:endParaRPr lang="en-US" sz="2800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3F7091A8-1C2F-4635-8AD1-872CE9061F8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19632" y="5893927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D08A6275-D62C-446D-A6E4-9575C11ED73F}"/>
                </a:ext>
              </a:extLst>
            </p:cNvPr>
            <p:cNvSpPr txBox="1"/>
            <p:nvPr/>
          </p:nvSpPr>
          <p:spPr>
            <a:xfrm>
              <a:off x="5030350" y="6133993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8</a:t>
              </a:r>
              <a:endParaRPr lang="en-US" sz="280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465009A-9353-4A3B-98D2-2A0588F8763C}"/>
              </a:ext>
            </a:extLst>
          </p:cNvPr>
          <p:cNvGrpSpPr/>
          <p:nvPr/>
        </p:nvGrpSpPr>
        <p:grpSpPr>
          <a:xfrm>
            <a:off x="7181339" y="3754579"/>
            <a:ext cx="3178372" cy="3068266"/>
            <a:chOff x="7181339" y="3754579"/>
            <a:chExt cx="3178372" cy="3068266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6970E8E-3543-46ED-BFB9-747E5678B202}"/>
                </a:ext>
              </a:extLst>
            </p:cNvPr>
            <p:cNvSpPr txBox="1"/>
            <p:nvPr/>
          </p:nvSpPr>
          <p:spPr>
            <a:xfrm>
              <a:off x="9178873" y="3754579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E</a:t>
              </a:r>
              <a:endParaRPr lang="en-US" sz="2800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8DAAA849-98EB-463B-9787-D558AC822B63}"/>
                </a:ext>
              </a:extLst>
            </p:cNvPr>
            <p:cNvCxnSpPr>
              <a:cxnSpLocks/>
              <a:stCxn id="26" idx="1"/>
            </p:cNvCxnSpPr>
            <p:nvPr/>
          </p:nvCxnSpPr>
          <p:spPr>
            <a:xfrm flipH="1">
              <a:off x="8439297" y="3994645"/>
              <a:ext cx="739576" cy="278100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40EE3A65-A1E3-4BE4-A43F-C9B02D03D7C4}"/>
                </a:ext>
              </a:extLst>
            </p:cNvPr>
            <p:cNvCxnSpPr>
              <a:cxnSpLocks/>
            </p:cNvCxnSpPr>
            <p:nvPr/>
          </p:nvCxnSpPr>
          <p:spPr>
            <a:xfrm>
              <a:off x="9562311" y="3994645"/>
              <a:ext cx="417881" cy="240065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DC6E72D-7786-47F5-918F-3AD9780F9DF1}"/>
                </a:ext>
              </a:extLst>
            </p:cNvPr>
            <p:cNvCxnSpPr>
              <a:cxnSpLocks/>
              <a:stCxn id="26" idx="2"/>
            </p:cNvCxnSpPr>
            <p:nvPr/>
          </p:nvCxnSpPr>
          <p:spPr>
            <a:xfrm flipH="1">
              <a:off x="9368155" y="4234710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DDDD596-649E-4C26-A9F1-D053788D590D}"/>
                </a:ext>
              </a:extLst>
            </p:cNvPr>
            <p:cNvSpPr txBox="1"/>
            <p:nvPr/>
          </p:nvSpPr>
          <p:spPr>
            <a:xfrm>
              <a:off x="9178873" y="4474776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*</a:t>
              </a:r>
              <a:endParaRPr lang="en-US" sz="280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0D211764-F6E1-4DB9-BE0B-B0B8A4D573A4}"/>
                </a:ext>
              </a:extLst>
            </p:cNvPr>
            <p:cNvSpPr txBox="1"/>
            <p:nvPr/>
          </p:nvSpPr>
          <p:spPr>
            <a:xfrm>
              <a:off x="9945749" y="4176707"/>
              <a:ext cx="381836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E</a:t>
              </a:r>
              <a:endParaRPr lang="en-US" sz="2800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90CE3225-3F68-4852-934A-72A2271394D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114259" y="4636491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B4BC1E6-CF35-4FDE-8503-6C6E028ED10F}"/>
                </a:ext>
              </a:extLst>
            </p:cNvPr>
            <p:cNvSpPr txBox="1"/>
            <p:nvPr/>
          </p:nvSpPr>
          <p:spPr>
            <a:xfrm>
              <a:off x="9924977" y="4876557"/>
              <a:ext cx="434734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N</a:t>
              </a:r>
              <a:endParaRPr lang="en-US" sz="2800"/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E1D009A1-A56B-4EE1-938E-7D429183F5B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114259" y="5415861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B49FED1C-931D-4081-A9DD-F31F957A35BF}"/>
                </a:ext>
              </a:extLst>
            </p:cNvPr>
            <p:cNvSpPr txBox="1"/>
            <p:nvPr/>
          </p:nvSpPr>
          <p:spPr>
            <a:xfrm>
              <a:off x="9924977" y="5655927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8</a:t>
              </a:r>
              <a:endParaRPr lang="en-US" sz="2800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E65418D0-0AE0-4F83-B605-A2558ED6D2EC}"/>
                </a:ext>
              </a:extLst>
            </p:cNvPr>
            <p:cNvSpPr txBox="1"/>
            <p:nvPr/>
          </p:nvSpPr>
          <p:spPr>
            <a:xfrm>
              <a:off x="7982658" y="4286321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E</a:t>
              </a:r>
              <a:endParaRPr lang="en-US" sz="2800"/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82185ECA-D973-47CC-BDDF-28C80DF4BB2B}"/>
                </a:ext>
              </a:extLst>
            </p:cNvPr>
            <p:cNvCxnSpPr>
              <a:stCxn id="80" idx="1"/>
            </p:cNvCxnSpPr>
            <p:nvPr/>
          </p:nvCxnSpPr>
          <p:spPr>
            <a:xfrm flipH="1">
              <a:off x="7564777" y="4526387"/>
              <a:ext cx="417881" cy="240065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71E33293-B397-451F-A90D-95E721DA5F8C}"/>
                </a:ext>
              </a:extLst>
            </p:cNvPr>
            <p:cNvCxnSpPr>
              <a:cxnSpLocks/>
            </p:cNvCxnSpPr>
            <p:nvPr/>
          </p:nvCxnSpPr>
          <p:spPr>
            <a:xfrm>
              <a:off x="8366096" y="4526387"/>
              <a:ext cx="605396" cy="346927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22DB1466-0971-4339-9EDF-28F65D5BF2F4}"/>
                </a:ext>
              </a:extLst>
            </p:cNvPr>
            <p:cNvCxnSpPr>
              <a:cxnSpLocks/>
              <a:stCxn id="80" idx="2"/>
            </p:cNvCxnSpPr>
            <p:nvPr/>
          </p:nvCxnSpPr>
          <p:spPr>
            <a:xfrm flipH="1">
              <a:off x="8171940" y="4766452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DE045777-7ACB-47B9-8DBB-9A45EFCF7BB9}"/>
                </a:ext>
              </a:extLst>
            </p:cNvPr>
            <p:cNvSpPr txBox="1"/>
            <p:nvPr/>
          </p:nvSpPr>
          <p:spPr>
            <a:xfrm>
              <a:off x="7982658" y="5006518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+</a:t>
              </a:r>
              <a:endParaRPr lang="en-US" sz="2800"/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DFF32013-C44F-49B5-9ACE-95FE13D54E11}"/>
                </a:ext>
              </a:extLst>
            </p:cNvPr>
            <p:cNvSpPr txBox="1"/>
            <p:nvPr/>
          </p:nvSpPr>
          <p:spPr>
            <a:xfrm>
              <a:off x="7198561" y="4640685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E</a:t>
              </a:r>
              <a:endParaRPr lang="en-US" sz="280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7E623200-34FC-48EA-8B7A-D1AA63FC54C7}"/>
                </a:ext>
              </a:extLst>
            </p:cNvPr>
            <p:cNvSpPr txBox="1"/>
            <p:nvPr/>
          </p:nvSpPr>
          <p:spPr>
            <a:xfrm>
              <a:off x="8958240" y="4857192"/>
              <a:ext cx="381836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E</a:t>
              </a:r>
              <a:endParaRPr lang="en-US" sz="2800"/>
            </a:p>
          </p:txBody>
        </p: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AD01C872-2C6B-4FCE-BAA5-EA886ED539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96453" y="5094182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8484E0AF-7622-4E16-9C70-FF5C85380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142105" y="5323278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CF3A8785-B76C-41E6-90C4-C01A6ADA2568}"/>
                </a:ext>
              </a:extLst>
            </p:cNvPr>
            <p:cNvSpPr txBox="1"/>
            <p:nvPr/>
          </p:nvSpPr>
          <p:spPr>
            <a:xfrm>
              <a:off x="8952823" y="5563344"/>
              <a:ext cx="434734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N</a:t>
              </a:r>
              <a:endParaRPr lang="en-US" sz="2800"/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E98E1902-06A8-4676-BFEF-2E24DADE7D7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142105" y="6102648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4177D4C-B1F4-48F4-A5D8-2EC301C57C9C}"/>
                </a:ext>
              </a:extLst>
            </p:cNvPr>
            <p:cNvSpPr txBox="1"/>
            <p:nvPr/>
          </p:nvSpPr>
          <p:spPr>
            <a:xfrm>
              <a:off x="8952823" y="6342714"/>
              <a:ext cx="338554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7</a:t>
              </a:r>
              <a:endParaRPr lang="en-US" sz="2800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0A6716A7-90AA-44F5-9005-5A6DA5904A3A}"/>
                </a:ext>
              </a:extLst>
            </p:cNvPr>
            <p:cNvSpPr txBox="1"/>
            <p:nvPr/>
          </p:nvSpPr>
          <p:spPr>
            <a:xfrm>
              <a:off x="7181339" y="5354623"/>
              <a:ext cx="434734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N</a:t>
              </a:r>
              <a:endParaRPr lang="en-US" sz="2800"/>
            </a:p>
          </p:txBody>
        </p: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6B0E8D37-2029-4A18-8CDD-3D4AEE6E8D5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70621" y="5893927"/>
              <a:ext cx="2437" cy="228599"/>
            </a:xfrm>
            <a:prstGeom prst="line">
              <a:avLst/>
            </a:prstGeom>
            <a:ln w="25400"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16175F0D-F088-40A1-97CD-74867B4A1F64}"/>
                </a:ext>
              </a:extLst>
            </p:cNvPr>
            <p:cNvSpPr txBox="1"/>
            <p:nvPr/>
          </p:nvSpPr>
          <p:spPr>
            <a:xfrm>
              <a:off x="7181339" y="6133993"/>
              <a:ext cx="383438" cy="4801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>
                  <a:solidFill>
                    <a:schemeClr val="accent3"/>
                  </a:solidFill>
                </a:rPr>
                <a:t>6</a:t>
              </a:r>
              <a:endParaRPr lang="en-US" sz="2800"/>
            </a:p>
          </p:txBody>
        </p:sp>
      </p:grpSp>
    </p:spTree>
    <p:extLst>
      <p:ext uri="{BB962C8B-B14F-4D97-AF65-F5344CB8AC3E}">
        <p14:creationId xmlns:p14="http://schemas.microsoft.com/office/powerpoint/2010/main" val="2168192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Parse Trees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676399"/>
            <a:ext cx="9143998" cy="4495801"/>
          </a:xfrm>
        </p:spPr>
        <p:txBody>
          <a:bodyPr numCol="1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6"/>
                </a:solidFill>
              </a:rPr>
              <a:t>Some Context Free Languages are inherently ambiguous!</a:t>
            </a:r>
            <a:endParaRPr lang="en-US" sz="3200" b="1" cap="small">
              <a:solidFill>
                <a:schemeClr val="accent6"/>
              </a:solidFill>
            </a:endParaRPr>
          </a:p>
          <a:p>
            <a:pPr marL="273050" indent="-273050"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5"/>
                </a:solidFill>
              </a:rPr>
              <a:t>But we would like, as a goal, to avoid ambiguity as much as possible. So ambiguous languages are somewhat taboo in practice.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2"/>
                </a:solidFill>
              </a:rPr>
              <a:t>Many languages for which an ambiguous grammar exists also have a non-ambiguous grammar!</a:t>
            </a:r>
          </a:p>
        </p:txBody>
      </p:sp>
    </p:spTree>
    <p:extLst>
      <p:ext uri="{BB962C8B-B14F-4D97-AF65-F5344CB8AC3E}">
        <p14:creationId xmlns:p14="http://schemas.microsoft.com/office/powerpoint/2010/main" val="98362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Chomsky Normal Form (CNF)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676399"/>
            <a:ext cx="9143998" cy="4495801"/>
          </a:xfrm>
        </p:spPr>
        <p:txBody>
          <a:bodyPr numCol="1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1"/>
                </a:solidFill>
              </a:rPr>
              <a:t>All CFGs have an equivalent CFG in Chomsky Normal Form (CNF)</a:t>
            </a:r>
            <a:endParaRPr lang="en-US" sz="3200" b="1" cap="small">
              <a:solidFill>
                <a:schemeClr val="accent1"/>
              </a:solidFill>
            </a:endParaRPr>
          </a:p>
          <a:p>
            <a:pPr marL="273050" indent="-273050"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5"/>
                </a:solidFill>
              </a:rPr>
              <a:t>All productions in CNF must be of the form 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</a:rPr>
              <a:t>A 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 BC </a:t>
            </a:r>
            <a:r>
              <a:rPr lang="en-US" sz="3200">
                <a:solidFill>
                  <a:schemeClr val="accent5"/>
                </a:solidFill>
                <a:sym typeface="Symbol" panose="05050102010706020507" pitchFamily="18" charset="2"/>
              </a:rPr>
              <a:t>or 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A  d</a:t>
            </a:r>
            <a:r>
              <a:rPr lang="en-US" sz="3200">
                <a:solidFill>
                  <a:schemeClr val="accent5"/>
                </a:solidFill>
                <a:sym typeface="Symbol" panose="05050102010706020507" pitchFamily="18" charset="2"/>
              </a:rPr>
              <a:t>, where S never appears on the RHS of any production. 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S  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 </a:t>
            </a:r>
            <a:r>
              <a:rPr lang="en-US" sz="3200">
                <a:solidFill>
                  <a:schemeClr val="accent5"/>
                </a:solidFill>
                <a:sym typeface="Symbol" panose="05050102010706020507" pitchFamily="18" charset="2"/>
              </a:rPr>
              <a:t>is also allowed.</a:t>
            </a:r>
            <a:endParaRPr lang="en-US" sz="3200">
              <a:solidFill>
                <a:schemeClr val="accent5"/>
              </a:solidFill>
            </a:endParaRPr>
          </a:p>
          <a:p>
            <a:pPr marL="273050" indent="-273050"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3"/>
                </a:solidFill>
              </a:rPr>
              <a:t>There is a simple algorithm for converting any CFG into its equivalent CNF CFG.</a:t>
            </a:r>
          </a:p>
        </p:txBody>
      </p:sp>
    </p:spTree>
    <p:extLst>
      <p:ext uri="{BB962C8B-B14F-4D97-AF65-F5344CB8AC3E}">
        <p14:creationId xmlns:p14="http://schemas.microsoft.com/office/powerpoint/2010/main" val="75346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Chomsky Normal Form (CNF)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1" y="1905000"/>
            <a:ext cx="4953001" cy="4267200"/>
          </a:xfrm>
        </p:spPr>
        <p:txBody>
          <a:bodyPr numCol="1"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3200">
                <a:solidFill>
                  <a:schemeClr val="accent4"/>
                </a:solidFill>
              </a:rPr>
              <a:t>Add a new start symbol</a:t>
            </a:r>
            <a:endParaRPr lang="en-US" sz="3200" b="1" cap="small">
              <a:solidFill>
                <a:schemeClr val="accent4"/>
              </a:solidFill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3200">
                <a:solidFill>
                  <a:schemeClr val="accent5"/>
                </a:solidFill>
              </a:rPr>
              <a:t>Eliminate</a:t>
            </a:r>
            <a:r>
              <a:rPr lang="en-US" sz="3200">
                <a:solidFill>
                  <a:schemeClr val="accent5"/>
                </a:solidFill>
                <a:sym typeface="Symbol" panose="05050102010706020507" pitchFamily="18" charset="2"/>
              </a:rPr>
              <a:t> 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A  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 </a:t>
            </a:r>
            <a:r>
              <a:rPr lang="en-US" sz="3200">
                <a:solidFill>
                  <a:schemeClr val="accent5"/>
                </a:solidFill>
                <a:sym typeface="Symbol" panose="05050102010706020507" pitchFamily="18" charset="2"/>
              </a:rPr>
              <a:t>rules</a:t>
            </a:r>
            <a:endParaRPr lang="en-US" sz="3200">
              <a:solidFill>
                <a:schemeClr val="accent5"/>
              </a:solidFill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3200">
                <a:solidFill>
                  <a:schemeClr val="accent1"/>
                </a:solidFill>
              </a:rPr>
              <a:t>Eliminate </a:t>
            </a: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A  B </a:t>
            </a: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rules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3200">
                <a:solidFill>
                  <a:schemeClr val="accent2"/>
                </a:solidFill>
                <a:sym typeface="Symbol" panose="05050102010706020507" pitchFamily="18" charset="2"/>
              </a:rPr>
              <a:t>Convert the rest...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3200">
              <a:solidFill>
                <a:schemeClr val="accent2"/>
              </a:solidFill>
              <a:sym typeface="Symbol" panose="05050102010706020507" pitchFamily="18" charset="2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>
                <a:solidFill>
                  <a:schemeClr val="accent6"/>
                </a:solidFill>
                <a:sym typeface="Symbol" panose="05050102010706020507" pitchFamily="18" charset="2"/>
              </a:rPr>
              <a:t>Let's look at an example</a:t>
            </a:r>
            <a:endParaRPr lang="en-US" sz="3200">
              <a:solidFill>
                <a:schemeClr val="accent6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13E40F-E26E-46BA-A69E-600F54830A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89811" y="1905000"/>
            <a:ext cx="3276601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>
                <a:solidFill>
                  <a:schemeClr val="accent3"/>
                </a:solidFill>
              </a:rPr>
              <a:t>S </a:t>
            </a:r>
            <a:r>
              <a:rPr lang="en-US" sz="3600" b="1">
                <a:solidFill>
                  <a:schemeClr val="accent3"/>
                </a:solidFill>
                <a:sym typeface="Symbol" panose="05050102010706020507" pitchFamily="18" charset="2"/>
              </a:rPr>
              <a:t> </a:t>
            </a:r>
            <a:r>
              <a:rPr lang="en-US" sz="3600">
                <a:solidFill>
                  <a:schemeClr val="accent3"/>
                </a:solidFill>
              </a:rPr>
              <a:t>XSX | R</a:t>
            </a:r>
          </a:p>
          <a:p>
            <a:pPr marL="0" indent="0">
              <a:buNone/>
            </a:pPr>
            <a:r>
              <a:rPr lang="en-US" sz="3600">
                <a:solidFill>
                  <a:schemeClr val="accent3"/>
                </a:solidFill>
              </a:rPr>
              <a:t>R </a:t>
            </a:r>
            <a:r>
              <a:rPr lang="en-US" sz="3600" b="1">
                <a:solidFill>
                  <a:schemeClr val="accent3"/>
                </a:solidFill>
                <a:sym typeface="Symbol" panose="05050102010706020507" pitchFamily="18" charset="2"/>
              </a:rPr>
              <a:t></a:t>
            </a:r>
            <a:r>
              <a:rPr lang="en-US" sz="3600">
                <a:solidFill>
                  <a:schemeClr val="accent3"/>
                </a:solidFill>
              </a:rPr>
              <a:t> aTb | bTa</a:t>
            </a:r>
          </a:p>
          <a:p>
            <a:pPr marL="0" indent="0">
              <a:buNone/>
            </a:pPr>
            <a:r>
              <a:rPr lang="en-US" sz="3600">
                <a:solidFill>
                  <a:schemeClr val="accent3"/>
                </a:solidFill>
              </a:rPr>
              <a:t>T </a:t>
            </a:r>
            <a:r>
              <a:rPr lang="en-US" sz="3600" b="1">
                <a:solidFill>
                  <a:schemeClr val="accent3"/>
                </a:solidFill>
                <a:sym typeface="Symbol" panose="05050102010706020507" pitchFamily="18" charset="2"/>
              </a:rPr>
              <a:t></a:t>
            </a:r>
            <a:r>
              <a:rPr lang="en-US" sz="3600">
                <a:solidFill>
                  <a:schemeClr val="accent3"/>
                </a:solidFill>
              </a:rPr>
              <a:t> XTX | X | </a:t>
            </a:r>
            <a:r>
              <a:rPr lang="en-US" sz="3600" b="1">
                <a:solidFill>
                  <a:schemeClr val="accent3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  <a:endParaRPr lang="en-US" sz="360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3600">
                <a:solidFill>
                  <a:schemeClr val="accent3"/>
                </a:solidFill>
              </a:rPr>
              <a:t>X </a:t>
            </a:r>
            <a:r>
              <a:rPr lang="en-US" sz="3600" b="1">
                <a:solidFill>
                  <a:schemeClr val="accent3"/>
                </a:solidFill>
                <a:sym typeface="Symbol" panose="05050102010706020507" pitchFamily="18" charset="2"/>
              </a:rPr>
              <a:t></a:t>
            </a:r>
            <a:r>
              <a:rPr lang="en-US" sz="3600">
                <a:solidFill>
                  <a:schemeClr val="accent3"/>
                </a:solidFill>
              </a:rPr>
              <a:t> a | b</a:t>
            </a:r>
          </a:p>
        </p:txBody>
      </p:sp>
    </p:spTree>
    <p:extLst>
      <p:ext uri="{BB962C8B-B14F-4D97-AF65-F5344CB8AC3E}">
        <p14:creationId xmlns:p14="http://schemas.microsoft.com/office/powerpoint/2010/main" val="248503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43084-A5AD-4DB1-AB68-779AC49CE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53E2F-56AF-41E7-96B5-F8B5D0CAB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Programming Assignment #3 due Oct 15</a:t>
            </a:r>
          </a:p>
          <a:p>
            <a:r>
              <a:rPr lang="en-US" dirty="0"/>
              <a:t>Project 2 questions?</a:t>
            </a:r>
          </a:p>
          <a:p>
            <a:r>
              <a:rPr lang="en-US" dirty="0"/>
              <a:t>Homework #3, due Monday 10/20</a:t>
            </a:r>
          </a:p>
        </p:txBody>
      </p:sp>
    </p:spTree>
    <p:extLst>
      <p:ext uri="{BB962C8B-B14F-4D97-AF65-F5344CB8AC3E}">
        <p14:creationId xmlns:p14="http://schemas.microsoft.com/office/powerpoint/2010/main" val="198057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Noam Chomsky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9143998" cy="4678362"/>
          </a:xfrm>
        </p:spPr>
        <p:txBody>
          <a:bodyPr numCol="1">
            <a:normAutofit/>
          </a:bodyPr>
          <a:lstStyle/>
          <a:p>
            <a: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  <a:t>Linguist: single-handedly reinvented the</a:t>
            </a:r>
            <a:b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</a:br>
            <a: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  <a:t>entire field of linguistics in the 1950s</a:t>
            </a:r>
          </a:p>
          <a:p>
            <a:r>
              <a:rPr lang="en-US" sz="3200">
                <a:solidFill>
                  <a:schemeClr val="accent6"/>
                </a:solidFill>
                <a:sym typeface="Symbol" panose="05050102010706020507" pitchFamily="18" charset="2"/>
              </a:rPr>
              <a:t>Prior to the 1950s the academic discipline</a:t>
            </a:r>
            <a:br>
              <a:rPr lang="en-US" sz="3200">
                <a:solidFill>
                  <a:schemeClr val="accent6"/>
                </a:solidFill>
                <a:sym typeface="Symbol" panose="05050102010706020507" pitchFamily="18" charset="2"/>
              </a:rPr>
            </a:br>
            <a:r>
              <a:rPr lang="en-US" sz="3200">
                <a:solidFill>
                  <a:schemeClr val="accent6"/>
                </a:solidFill>
                <a:sym typeface="Symbol" panose="05050102010706020507" pitchFamily="18" charset="2"/>
              </a:rPr>
              <a:t>of linguistics was basically what we would</a:t>
            </a:r>
            <a:br>
              <a:rPr lang="en-US" sz="3200">
                <a:solidFill>
                  <a:schemeClr val="accent6"/>
                </a:solidFill>
                <a:sym typeface="Symbol" panose="05050102010706020507" pitchFamily="18" charset="2"/>
              </a:rPr>
            </a:br>
            <a:r>
              <a:rPr lang="en-US" sz="3200">
                <a:solidFill>
                  <a:schemeClr val="accent6"/>
                </a:solidFill>
                <a:sym typeface="Symbol" panose="05050102010706020507" pitchFamily="18" charset="2"/>
              </a:rPr>
              <a:t>today call philology (J.R.R. Tolkein, anyone?)</a:t>
            </a:r>
          </a:p>
          <a:p>
            <a:r>
              <a:rPr lang="en-US" sz="3200">
                <a:solidFill>
                  <a:schemeClr val="accent4"/>
                </a:solidFill>
                <a:sym typeface="Symbol" panose="05050102010706020507" pitchFamily="18" charset="2"/>
              </a:rPr>
              <a:t>After establishing himself as the leader of this new field he became a political activist...</a:t>
            </a:r>
          </a:p>
        </p:txBody>
      </p:sp>
      <p:pic>
        <p:nvPicPr>
          <p:cNvPr id="1026" name="Picture 2" descr="World Socionics: Noam Chomsky (LII): Personality Type ...">
            <a:extLst>
              <a:ext uri="{FF2B5EF4-FFF2-40B4-BE49-F238E27FC236}">
                <a16:creationId xmlns:a16="http://schemas.microsoft.com/office/drawing/2014/main" id="{21FB42FC-2C5C-47E2-B371-88D6C83EA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012" y="0"/>
            <a:ext cx="2817813" cy="417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19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Chomsky Hierarchy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46D4533-0E4C-464C-8A19-EBC926987CA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056749"/>
              </p:ext>
            </p:extLst>
          </p:nvPr>
        </p:nvGraphicFramePr>
        <p:xfrm>
          <a:off x="760412" y="1905000"/>
          <a:ext cx="10896600" cy="29260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79320">
                  <a:extLst>
                    <a:ext uri="{9D8B030D-6E8A-4147-A177-3AD203B41FA5}">
                      <a16:colId xmlns:a16="http://schemas.microsoft.com/office/drawing/2014/main" val="799863913"/>
                    </a:ext>
                  </a:extLst>
                </a:gridCol>
                <a:gridCol w="2179320">
                  <a:extLst>
                    <a:ext uri="{9D8B030D-6E8A-4147-A177-3AD203B41FA5}">
                      <a16:colId xmlns:a16="http://schemas.microsoft.com/office/drawing/2014/main" val="4003075940"/>
                    </a:ext>
                  </a:extLst>
                </a:gridCol>
                <a:gridCol w="2179320">
                  <a:extLst>
                    <a:ext uri="{9D8B030D-6E8A-4147-A177-3AD203B41FA5}">
                      <a16:colId xmlns:a16="http://schemas.microsoft.com/office/drawing/2014/main" val="2946990872"/>
                    </a:ext>
                  </a:extLst>
                </a:gridCol>
                <a:gridCol w="2568484">
                  <a:extLst>
                    <a:ext uri="{9D8B030D-6E8A-4147-A177-3AD203B41FA5}">
                      <a16:colId xmlns:a16="http://schemas.microsoft.com/office/drawing/2014/main" val="544630353"/>
                    </a:ext>
                  </a:extLst>
                </a:gridCol>
                <a:gridCol w="1790156">
                  <a:extLst>
                    <a:ext uri="{9D8B030D-6E8A-4147-A177-3AD203B41FA5}">
                      <a16:colId xmlns:a16="http://schemas.microsoft.com/office/drawing/2014/main" val="1846674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accent3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accent4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accent6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accent5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96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/>
                        <a:t>Languages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Regular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Context Free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Context Sensitive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Recursively Enumerable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138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/>
                        <a:t>Machine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Finite State Automata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Push-down Automata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Linearly-bounded Turing Machine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Turing Machine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533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/>
                        <a:t>Grammar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 </a:t>
                      </a:r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  <a:sym typeface="Symbol" panose="05050102010706020507" pitchFamily="18" charset="2"/>
                        </a:rPr>
                        <a:t> bC</a:t>
                      </a:r>
                    </a:p>
                    <a:p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 </a:t>
                      </a:r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  <a:sym typeface="Symbol" panose="05050102010706020507" pitchFamily="18" charset="2"/>
                        </a:rPr>
                        <a:t> </a:t>
                      </a:r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Symbol" panose="05050102010706020507" pitchFamily="18" charset="2"/>
                          <a:sym typeface="Symbol" panose="05050102010706020507" pitchFamily="18" charset="2"/>
                        </a:rPr>
                        <a:t>e</a:t>
                      </a:r>
                      <a:endParaRPr lang="en-US" sz="2400" b="1">
                        <a:solidFill>
                          <a:schemeClr val="accent3">
                            <a:lumMod val="75000"/>
                          </a:schemeClr>
                        </a:solidFill>
                        <a:latin typeface="Symbol" panose="05050102010706020507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 </a:t>
                      </a:r>
                      <a:r>
                        <a:rPr lang="en-US" sz="2400" b="1">
                          <a:solidFill>
                            <a:schemeClr val="accent4">
                              <a:lumMod val="75000"/>
                            </a:schemeClr>
                          </a:solidFill>
                          <a:sym typeface="Symbol" panose="05050102010706020507" pitchFamily="18" charset="2"/>
                        </a:rPr>
                        <a:t> w</a:t>
                      </a:r>
                      <a:endParaRPr lang="en-US" sz="2400" b="1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uAv </a:t>
                      </a:r>
                      <a:r>
                        <a:rPr lang="en-US" sz="2400" b="1">
                          <a:solidFill>
                            <a:schemeClr val="accent6">
                              <a:lumMod val="75000"/>
                            </a:schemeClr>
                          </a:solidFill>
                          <a:sym typeface="Symbol" panose="05050102010706020507" pitchFamily="18" charset="2"/>
                        </a:rPr>
                        <a:t> uwv</a:t>
                      </a:r>
                      <a:endParaRPr lang="en-US" sz="2400" b="1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u </a:t>
                      </a:r>
                      <a:r>
                        <a:rPr lang="en-US" sz="2400" b="1">
                          <a:solidFill>
                            <a:schemeClr val="accent5">
                              <a:lumMod val="50000"/>
                            </a:schemeClr>
                          </a:solidFill>
                          <a:sym typeface="Symbol" panose="05050102010706020507" pitchFamily="18" charset="2"/>
                        </a:rPr>
                        <a:t> v</a:t>
                      </a:r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04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2D53F94-B8DB-4CAB-A29B-0E7BDB903133}"/>
              </a:ext>
            </a:extLst>
          </p:cNvPr>
          <p:cNvSpPr txBox="1"/>
          <p:nvPr/>
        </p:nvSpPr>
        <p:spPr>
          <a:xfrm>
            <a:off x="1751012" y="5410200"/>
            <a:ext cx="9220200" cy="14219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accent2"/>
                </a:solidFill>
              </a:rPr>
              <a:t>A</a:t>
            </a:r>
            <a:r>
              <a:rPr lang="en-US" sz="2400"/>
              <a:t> is a non-terminal symbol</a:t>
            </a:r>
          </a:p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accent2"/>
                </a:solidFill>
              </a:rPr>
              <a:t>b</a:t>
            </a:r>
            <a:r>
              <a:rPr lang="en-US" sz="2400"/>
              <a:t> is a terminal symbol</a:t>
            </a:r>
          </a:p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accent2"/>
                </a:solidFill>
                <a:latin typeface="Symbol" panose="05050102010706020507" pitchFamily="18" charset="2"/>
              </a:rPr>
              <a:t>e</a:t>
            </a:r>
            <a:r>
              <a:rPr lang="en-US" sz="2400"/>
              <a:t> is the empty string</a:t>
            </a:r>
          </a:p>
          <a:p>
            <a:pPr marL="342900" indent="-342900">
              <a:lnSpc>
                <a:spcPct val="90000"/>
              </a:lnSpc>
              <a:buFont typeface="Symbol" panose="05050102010706020507" pitchFamily="18" charset="2"/>
              <a:buChar char="e"/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accent2"/>
                </a:solidFill>
              </a:rPr>
              <a:t>u</a:t>
            </a:r>
            <a:r>
              <a:rPr lang="en-US" sz="2400"/>
              <a:t>, </a:t>
            </a:r>
            <a:r>
              <a:rPr lang="en-US" sz="2400" b="1">
                <a:solidFill>
                  <a:schemeClr val="accent2"/>
                </a:solidFill>
              </a:rPr>
              <a:t>v</a:t>
            </a:r>
            <a:r>
              <a:rPr lang="en-US" sz="2400"/>
              <a:t>, &amp; </a:t>
            </a:r>
            <a:r>
              <a:rPr lang="en-US" sz="2400" b="1">
                <a:solidFill>
                  <a:schemeClr val="accent2"/>
                </a:solidFill>
              </a:rPr>
              <a:t>w</a:t>
            </a:r>
            <a:r>
              <a:rPr lang="en-US" sz="2400"/>
              <a:t> are arbitrary strings of terminal and non-terminal symbols</a:t>
            </a:r>
          </a:p>
        </p:txBody>
      </p:sp>
    </p:spTree>
    <p:extLst>
      <p:ext uri="{BB962C8B-B14F-4D97-AF65-F5344CB8AC3E}">
        <p14:creationId xmlns:p14="http://schemas.microsoft.com/office/powerpoint/2010/main" val="171126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Push-down Automata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676399"/>
            <a:ext cx="9143998" cy="3440223"/>
          </a:xfrm>
        </p:spPr>
        <p:txBody>
          <a:bodyPr numCol="1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4"/>
                </a:solidFill>
              </a:rPr>
              <a:t>Similar to FSAs, but the transitions are labeled by three things rather than just one</a:t>
            </a:r>
            <a:endParaRPr lang="en-US" sz="3200" b="1" cap="small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273050" indent="-273050"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2"/>
                </a:solidFill>
              </a:rPr>
              <a:t>The PDA, in addition to its states, has an external stack memory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3"/>
                </a:solidFill>
              </a:rPr>
              <a:t>The two additional labels represent the top of the stack before and after the transition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BE31A0C-9AC4-4048-8820-4B36FEDAE743}"/>
              </a:ext>
            </a:extLst>
          </p:cNvPr>
          <p:cNvGrpSpPr/>
          <p:nvPr/>
        </p:nvGrpSpPr>
        <p:grpSpPr>
          <a:xfrm>
            <a:off x="4494212" y="5125592"/>
            <a:ext cx="3109741" cy="1621212"/>
            <a:chOff x="1141412" y="5099338"/>
            <a:chExt cx="3109741" cy="162121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3F7F94B-8750-43CF-8115-EF7EC803049C}"/>
                </a:ext>
              </a:extLst>
            </p:cNvPr>
            <p:cNvGrpSpPr/>
            <p:nvPr/>
          </p:nvGrpSpPr>
          <p:grpSpPr>
            <a:xfrm>
              <a:off x="1491255" y="5995809"/>
              <a:ext cx="825867" cy="724741"/>
              <a:chOff x="4930639" y="4365207"/>
              <a:chExt cx="825867" cy="724741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A37DAAD-3043-421D-9158-44D9BF95A9F8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4AAF350-5DDB-47AB-AB8B-EDB528D3ECCD}"/>
                  </a:ext>
                </a:extLst>
              </p:cNvPr>
              <p:cNvSpPr txBox="1"/>
              <p:nvPr/>
            </p:nvSpPr>
            <p:spPr>
              <a:xfrm>
                <a:off x="4930639" y="4665216"/>
                <a:ext cx="825867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0/</a:t>
                </a:r>
                <a:r>
                  <a:rPr lang="en-US" sz="2400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r>
                  <a:rPr lang="en-US" sz="2400">
                    <a:solidFill>
                      <a:schemeClr val="accent5"/>
                    </a:solidFill>
                  </a:rPr>
                  <a:t>/0</a:t>
                </a:r>
              </a:p>
            </p:txBody>
          </p:sp>
        </p:grp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9D0D870-476B-45B5-97F6-21B59C42271F}"/>
                </a:ext>
              </a:extLst>
            </p:cNvPr>
            <p:cNvSpPr/>
            <p:nvPr/>
          </p:nvSpPr>
          <p:spPr>
            <a:xfrm>
              <a:off x="3496926" y="5244452"/>
              <a:ext cx="674451" cy="685800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endParaRPr lang="en-US" sz="1400" b="1">
                <a:solidFill>
                  <a:schemeClr val="accent2"/>
                </a:solidFill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6FAD20E-5EBA-4E4E-A5C4-B417DF911B5A}"/>
                </a:ext>
              </a:extLst>
            </p:cNvPr>
            <p:cNvGrpSpPr/>
            <p:nvPr/>
          </p:nvGrpSpPr>
          <p:grpSpPr>
            <a:xfrm>
              <a:off x="1141412" y="5181104"/>
              <a:ext cx="3109741" cy="814704"/>
              <a:chOff x="4609603" y="1994052"/>
              <a:chExt cx="3109741" cy="814704"/>
            </a:xfrm>
          </p:grpSpPr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59C4308A-AC9D-4E4A-9452-9350F5C0C106}"/>
                  </a:ext>
                </a:extLst>
              </p:cNvPr>
              <p:cNvCxnSpPr>
                <a:cxnSpLocks/>
                <a:endCxn id="11" idx="2"/>
              </p:cNvCxnSpPr>
              <p:nvPr/>
            </p:nvCxnSpPr>
            <p:spPr>
              <a:xfrm>
                <a:off x="4609603" y="2401653"/>
                <a:ext cx="432062" cy="0"/>
              </a:xfrm>
              <a:prstGeom prst="straightConnector1">
                <a:avLst/>
              </a:prstGeom>
              <a:ln w="25400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A93DA411-93B2-4FB7-9BA6-9274E007E96E}"/>
                  </a:ext>
                </a:extLst>
              </p:cNvPr>
              <p:cNvGrpSpPr/>
              <p:nvPr/>
            </p:nvGrpSpPr>
            <p:grpSpPr>
              <a:xfrm>
                <a:off x="5041665" y="1994052"/>
                <a:ext cx="2677679" cy="814704"/>
                <a:chOff x="5128358" y="3588999"/>
                <a:chExt cx="2255381" cy="686217"/>
              </a:xfrm>
            </p:grpSpPr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33CC1AE6-065E-4F03-A21B-E3ECFF23FD3F}"/>
                    </a:ext>
                  </a:extLst>
                </p:cNvPr>
                <p:cNvSpPr/>
                <p:nvPr/>
              </p:nvSpPr>
              <p:spPr>
                <a:xfrm>
                  <a:off x="5128358" y="3589416"/>
                  <a:ext cx="674451" cy="685800"/>
                </a:xfrm>
                <a:prstGeom prst="ellipse">
                  <a:avLst/>
                </a:prstGeom>
                <a:noFill/>
                <a:ln w="38100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0" rIns="0" bIns="0" rtlCol="0" anchor="ctr"/>
                <a:lstStyle/>
                <a:p>
                  <a:pPr algn="ctr"/>
                  <a:endParaRPr lang="en-US" sz="2400" b="1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ECEAEB1E-1133-4922-A8EC-069D85438895}"/>
                    </a:ext>
                  </a:extLst>
                </p:cNvPr>
                <p:cNvSpPr/>
                <p:nvPr/>
              </p:nvSpPr>
              <p:spPr>
                <a:xfrm>
                  <a:off x="6695995" y="3588999"/>
                  <a:ext cx="687744" cy="685800"/>
                </a:xfrm>
                <a:prstGeom prst="ellipse">
                  <a:avLst/>
                </a:prstGeom>
                <a:noFill/>
                <a:ln w="28575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DE80B72-20DD-4B36-B0CE-D35BA8756976}"/>
                </a:ext>
              </a:extLst>
            </p:cNvPr>
            <p:cNvGrpSpPr/>
            <p:nvPr/>
          </p:nvGrpSpPr>
          <p:grpSpPr>
            <a:xfrm>
              <a:off x="3351212" y="5933447"/>
              <a:ext cx="785793" cy="724741"/>
              <a:chOff x="4930639" y="4365207"/>
              <a:chExt cx="785793" cy="724741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88B9357A-985C-490F-B2C4-280842A9DF87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843FE46-5E4C-4E1C-BD75-9B320DC988F2}"/>
                  </a:ext>
                </a:extLst>
              </p:cNvPr>
              <p:cNvSpPr txBox="1"/>
              <p:nvPr/>
            </p:nvSpPr>
            <p:spPr>
              <a:xfrm>
                <a:off x="4930639" y="4665216"/>
                <a:ext cx="785793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1/0/</a:t>
                </a:r>
                <a:r>
                  <a:rPr lang="en-US" sz="2400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endParaRPr lang="en-US" sz="2400">
                  <a:solidFill>
                    <a:schemeClr val="accent5"/>
                  </a:solidFill>
                </a:endParaRPr>
              </a:p>
            </p:txBody>
          </p:sp>
        </p:grp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350CD33-DF03-4519-BE4E-14D3875E4DB2}"/>
                </a:ext>
              </a:extLst>
            </p:cNvPr>
            <p:cNvSpPr/>
            <p:nvPr/>
          </p:nvSpPr>
          <p:spPr>
            <a:xfrm>
              <a:off x="2275840" y="5099338"/>
              <a:ext cx="1280160" cy="254982"/>
            </a:xfrm>
            <a:custGeom>
              <a:avLst/>
              <a:gdLst>
                <a:gd name="connsiteX0" fmla="*/ 0 w 1280160"/>
                <a:gd name="connsiteY0" fmla="*/ 183862 h 254982"/>
                <a:gd name="connsiteX1" fmla="*/ 589280 w 1280160"/>
                <a:gd name="connsiteY1" fmla="*/ 982 h 254982"/>
                <a:gd name="connsiteX2" fmla="*/ 1280160 w 1280160"/>
                <a:gd name="connsiteY2" fmla="*/ 254982 h 25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254982">
                  <a:moveTo>
                    <a:pt x="0" y="183862"/>
                  </a:moveTo>
                  <a:cubicBezTo>
                    <a:pt x="187960" y="86495"/>
                    <a:pt x="375920" y="-10871"/>
                    <a:pt x="589280" y="982"/>
                  </a:cubicBezTo>
                  <a:cubicBezTo>
                    <a:pt x="802640" y="12835"/>
                    <a:pt x="1041400" y="133908"/>
                    <a:pt x="1280160" y="254982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1EBCC4D-E697-49CE-ACEF-460192FE4F1F}"/>
                </a:ext>
              </a:extLst>
            </p:cNvPr>
            <p:cNvSpPr txBox="1"/>
            <p:nvPr/>
          </p:nvSpPr>
          <p:spPr>
            <a:xfrm>
              <a:off x="2479047" y="5181104"/>
              <a:ext cx="758541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e/e/e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411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Push-down Automata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3673821"/>
            <a:ext cx="9143998" cy="2726979"/>
          </a:xfrm>
        </p:spPr>
        <p:txBody>
          <a:bodyPr numCol="1"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3"/>
                </a:solidFill>
              </a:rPr>
              <a:t>The first label is the normal character to be consumed from the input.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2"/>
                </a:solidFill>
              </a:rPr>
              <a:t>The remaining two labels are stack operations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1"/>
                </a:solidFill>
                <a:latin typeface="Symbol" panose="05050102010706020507" pitchFamily="18" charset="2"/>
              </a:rPr>
              <a:t>e</a:t>
            </a:r>
            <a:r>
              <a:rPr lang="en-US" sz="3200">
                <a:solidFill>
                  <a:schemeClr val="accent1"/>
                </a:solidFill>
              </a:rPr>
              <a:t>/a represents push(a)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4"/>
                </a:solidFill>
              </a:rPr>
              <a:t>a/</a:t>
            </a:r>
            <a:r>
              <a:rPr lang="en-US" sz="3200">
                <a:solidFill>
                  <a:schemeClr val="accent4"/>
                </a:solidFill>
                <a:latin typeface="Symbol" panose="05050102010706020507" pitchFamily="18" charset="2"/>
              </a:rPr>
              <a:t>e</a:t>
            </a:r>
            <a:r>
              <a:rPr lang="en-US" sz="3200">
                <a:solidFill>
                  <a:schemeClr val="accent4"/>
                </a:solidFill>
              </a:rPr>
              <a:t> represents pop(a)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BE31A0C-9AC4-4048-8820-4B36FEDAE743}"/>
              </a:ext>
            </a:extLst>
          </p:cNvPr>
          <p:cNvGrpSpPr/>
          <p:nvPr/>
        </p:nvGrpSpPr>
        <p:grpSpPr>
          <a:xfrm>
            <a:off x="4494212" y="1752600"/>
            <a:ext cx="3109741" cy="1621212"/>
            <a:chOff x="1141412" y="5099338"/>
            <a:chExt cx="3109741" cy="162121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3F7F94B-8750-43CF-8115-EF7EC803049C}"/>
                </a:ext>
              </a:extLst>
            </p:cNvPr>
            <p:cNvGrpSpPr/>
            <p:nvPr/>
          </p:nvGrpSpPr>
          <p:grpSpPr>
            <a:xfrm>
              <a:off x="1491255" y="5995809"/>
              <a:ext cx="825867" cy="724741"/>
              <a:chOff x="4930639" y="4365207"/>
              <a:chExt cx="825867" cy="724741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A37DAAD-3043-421D-9158-44D9BF95A9F8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4AAF350-5DDB-47AB-AB8B-EDB528D3ECCD}"/>
                  </a:ext>
                </a:extLst>
              </p:cNvPr>
              <p:cNvSpPr txBox="1"/>
              <p:nvPr/>
            </p:nvSpPr>
            <p:spPr>
              <a:xfrm>
                <a:off x="4930639" y="4665216"/>
                <a:ext cx="825867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0/</a:t>
                </a:r>
                <a:r>
                  <a:rPr lang="en-US" sz="2400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r>
                  <a:rPr lang="en-US" sz="2400">
                    <a:solidFill>
                      <a:schemeClr val="accent5"/>
                    </a:solidFill>
                  </a:rPr>
                  <a:t>/0</a:t>
                </a:r>
              </a:p>
            </p:txBody>
          </p:sp>
        </p:grp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9D0D870-476B-45B5-97F6-21B59C42271F}"/>
                </a:ext>
              </a:extLst>
            </p:cNvPr>
            <p:cNvSpPr/>
            <p:nvPr/>
          </p:nvSpPr>
          <p:spPr>
            <a:xfrm>
              <a:off x="3496926" y="5244452"/>
              <a:ext cx="674451" cy="685800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endParaRPr lang="en-US" sz="1400" b="1">
                <a:solidFill>
                  <a:schemeClr val="accent2"/>
                </a:solidFill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6FAD20E-5EBA-4E4E-A5C4-B417DF911B5A}"/>
                </a:ext>
              </a:extLst>
            </p:cNvPr>
            <p:cNvGrpSpPr/>
            <p:nvPr/>
          </p:nvGrpSpPr>
          <p:grpSpPr>
            <a:xfrm>
              <a:off x="1141412" y="5181104"/>
              <a:ext cx="3109741" cy="814704"/>
              <a:chOff x="4609603" y="1994052"/>
              <a:chExt cx="3109741" cy="814704"/>
            </a:xfrm>
          </p:grpSpPr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59C4308A-AC9D-4E4A-9452-9350F5C0C106}"/>
                  </a:ext>
                </a:extLst>
              </p:cNvPr>
              <p:cNvCxnSpPr>
                <a:cxnSpLocks/>
                <a:endCxn id="11" idx="2"/>
              </p:cNvCxnSpPr>
              <p:nvPr/>
            </p:nvCxnSpPr>
            <p:spPr>
              <a:xfrm>
                <a:off x="4609603" y="2401653"/>
                <a:ext cx="432062" cy="0"/>
              </a:xfrm>
              <a:prstGeom prst="straightConnector1">
                <a:avLst/>
              </a:prstGeom>
              <a:ln w="25400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A93DA411-93B2-4FB7-9BA6-9274E007E96E}"/>
                  </a:ext>
                </a:extLst>
              </p:cNvPr>
              <p:cNvGrpSpPr/>
              <p:nvPr/>
            </p:nvGrpSpPr>
            <p:grpSpPr>
              <a:xfrm>
                <a:off x="5041665" y="1994052"/>
                <a:ext cx="2677679" cy="814704"/>
                <a:chOff x="5128358" y="3588999"/>
                <a:chExt cx="2255381" cy="686217"/>
              </a:xfrm>
            </p:grpSpPr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33CC1AE6-065E-4F03-A21B-E3ECFF23FD3F}"/>
                    </a:ext>
                  </a:extLst>
                </p:cNvPr>
                <p:cNvSpPr/>
                <p:nvPr/>
              </p:nvSpPr>
              <p:spPr>
                <a:xfrm>
                  <a:off x="5128358" y="3589416"/>
                  <a:ext cx="674451" cy="685800"/>
                </a:xfrm>
                <a:prstGeom prst="ellipse">
                  <a:avLst/>
                </a:prstGeom>
                <a:noFill/>
                <a:ln w="38100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0" rIns="0" bIns="0" rtlCol="0" anchor="ctr"/>
                <a:lstStyle/>
                <a:p>
                  <a:pPr algn="ctr"/>
                  <a:endParaRPr lang="en-US" sz="2400" b="1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ECEAEB1E-1133-4922-A8EC-069D85438895}"/>
                    </a:ext>
                  </a:extLst>
                </p:cNvPr>
                <p:cNvSpPr/>
                <p:nvPr/>
              </p:nvSpPr>
              <p:spPr>
                <a:xfrm>
                  <a:off x="6695995" y="3588999"/>
                  <a:ext cx="687744" cy="685800"/>
                </a:xfrm>
                <a:prstGeom prst="ellipse">
                  <a:avLst/>
                </a:prstGeom>
                <a:noFill/>
                <a:ln w="28575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DE80B72-20DD-4B36-B0CE-D35BA8756976}"/>
                </a:ext>
              </a:extLst>
            </p:cNvPr>
            <p:cNvGrpSpPr/>
            <p:nvPr/>
          </p:nvGrpSpPr>
          <p:grpSpPr>
            <a:xfrm>
              <a:off x="3351212" y="5933447"/>
              <a:ext cx="785793" cy="724741"/>
              <a:chOff x="4930639" y="4365207"/>
              <a:chExt cx="785793" cy="724741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88B9357A-985C-490F-B2C4-280842A9DF87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843FE46-5E4C-4E1C-BD75-9B320DC988F2}"/>
                  </a:ext>
                </a:extLst>
              </p:cNvPr>
              <p:cNvSpPr txBox="1"/>
              <p:nvPr/>
            </p:nvSpPr>
            <p:spPr>
              <a:xfrm>
                <a:off x="4930639" y="4665216"/>
                <a:ext cx="785793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1/0/</a:t>
                </a:r>
                <a:r>
                  <a:rPr lang="en-US" sz="2400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endParaRPr lang="en-US" sz="2400">
                  <a:solidFill>
                    <a:schemeClr val="accent5"/>
                  </a:solidFill>
                </a:endParaRPr>
              </a:p>
            </p:txBody>
          </p:sp>
        </p:grp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350CD33-DF03-4519-BE4E-14D3875E4DB2}"/>
                </a:ext>
              </a:extLst>
            </p:cNvPr>
            <p:cNvSpPr/>
            <p:nvPr/>
          </p:nvSpPr>
          <p:spPr>
            <a:xfrm>
              <a:off x="2275840" y="5099338"/>
              <a:ext cx="1280160" cy="254982"/>
            </a:xfrm>
            <a:custGeom>
              <a:avLst/>
              <a:gdLst>
                <a:gd name="connsiteX0" fmla="*/ 0 w 1280160"/>
                <a:gd name="connsiteY0" fmla="*/ 183862 h 254982"/>
                <a:gd name="connsiteX1" fmla="*/ 589280 w 1280160"/>
                <a:gd name="connsiteY1" fmla="*/ 982 h 254982"/>
                <a:gd name="connsiteX2" fmla="*/ 1280160 w 1280160"/>
                <a:gd name="connsiteY2" fmla="*/ 254982 h 25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254982">
                  <a:moveTo>
                    <a:pt x="0" y="183862"/>
                  </a:moveTo>
                  <a:cubicBezTo>
                    <a:pt x="187960" y="86495"/>
                    <a:pt x="375920" y="-10871"/>
                    <a:pt x="589280" y="982"/>
                  </a:cubicBezTo>
                  <a:cubicBezTo>
                    <a:pt x="802640" y="12835"/>
                    <a:pt x="1041400" y="133908"/>
                    <a:pt x="1280160" y="254982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1EBCC4D-E697-49CE-ACEF-460192FE4F1F}"/>
                </a:ext>
              </a:extLst>
            </p:cNvPr>
            <p:cNvSpPr txBox="1"/>
            <p:nvPr/>
          </p:nvSpPr>
          <p:spPr>
            <a:xfrm>
              <a:off x="2479047" y="5181104"/>
              <a:ext cx="758541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e/e/e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691C67B-A113-47A1-A7AB-7A4E7F0F167B}"/>
              </a:ext>
            </a:extLst>
          </p:cNvPr>
          <p:cNvSpPr txBox="1"/>
          <p:nvPr/>
        </p:nvSpPr>
        <p:spPr>
          <a:xfrm rot="1460342">
            <a:off x="9218612" y="2256783"/>
            <a:ext cx="243840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b="1">
                <a:solidFill>
                  <a:schemeClr val="tx2"/>
                </a:solidFill>
              </a:rPr>
              <a:t>PDAs are non-deterministic</a:t>
            </a:r>
          </a:p>
        </p:txBody>
      </p:sp>
    </p:spTree>
    <p:extLst>
      <p:ext uri="{BB962C8B-B14F-4D97-AF65-F5344CB8AC3E}">
        <p14:creationId xmlns:p14="http://schemas.microsoft.com/office/powerpoint/2010/main" val="153411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PDAs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numCol="1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3"/>
                </a:solidFill>
              </a:rPr>
              <a:t>Palindromes, </a:t>
            </a:r>
            <a:r>
              <a:rPr lang="en-US" sz="3200">
                <a:solidFill>
                  <a:schemeClr val="accent3"/>
                </a:solidFill>
                <a:latin typeface="Symbol" panose="05050102010706020507" pitchFamily="18" charset="2"/>
              </a:rPr>
              <a:t>S</a:t>
            </a:r>
            <a:r>
              <a:rPr lang="en-US" sz="3200">
                <a:solidFill>
                  <a:schemeClr val="accent3"/>
                </a:solidFill>
              </a:rPr>
              <a:t> = {a,b}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45F2242-A0C9-47EE-8E84-81B3382DFE33}"/>
              </a:ext>
            </a:extLst>
          </p:cNvPr>
          <p:cNvGrpSpPr/>
          <p:nvPr/>
        </p:nvGrpSpPr>
        <p:grpSpPr>
          <a:xfrm>
            <a:off x="7694612" y="1715689"/>
            <a:ext cx="3997361" cy="2937458"/>
            <a:chOff x="8456612" y="1715689"/>
            <a:chExt cx="3235361" cy="2377503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AE03B306-D44A-4A57-8529-50510EA6847E}"/>
                </a:ext>
              </a:extLst>
            </p:cNvPr>
            <p:cNvGrpSpPr/>
            <p:nvPr/>
          </p:nvGrpSpPr>
          <p:grpSpPr>
            <a:xfrm>
              <a:off x="8806455" y="3313859"/>
              <a:ext cx="790601" cy="779333"/>
              <a:chOff x="4930639" y="4365207"/>
              <a:chExt cx="790601" cy="779333"/>
            </a:xfrm>
          </p:grpSpPr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34D84068-8E89-4997-8945-E037FDBCE250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DAEA516-0F9D-40C6-B85E-D9539B080255}"/>
                  </a:ext>
                </a:extLst>
              </p:cNvPr>
              <p:cNvSpPr txBox="1"/>
              <p:nvPr/>
            </p:nvSpPr>
            <p:spPr>
              <a:xfrm>
                <a:off x="4930639" y="4719808"/>
                <a:ext cx="790601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a/</a:t>
                </a:r>
                <a:r>
                  <a:rPr lang="en-US" sz="2400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r>
                  <a:rPr lang="en-US" sz="2400">
                    <a:solidFill>
                      <a:schemeClr val="accent5"/>
                    </a:solidFill>
                  </a:rPr>
                  <a:t>/a</a:t>
                </a:r>
              </a:p>
            </p:txBody>
          </p:sp>
        </p:grp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B8091A2F-4322-4CF1-92DB-0D9DCADF5C60}"/>
                </a:ext>
              </a:extLst>
            </p:cNvPr>
            <p:cNvSpPr/>
            <p:nvPr/>
          </p:nvSpPr>
          <p:spPr>
            <a:xfrm>
              <a:off x="10812126" y="2562502"/>
              <a:ext cx="674451" cy="685800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endParaRPr lang="en-US" sz="1400" b="1">
                <a:solidFill>
                  <a:schemeClr val="accent2"/>
                </a:solidFill>
              </a:endParaRP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B200F9C-8961-4C4B-B4F8-255C759B84A1}"/>
                </a:ext>
              </a:extLst>
            </p:cNvPr>
            <p:cNvGrpSpPr/>
            <p:nvPr/>
          </p:nvGrpSpPr>
          <p:grpSpPr>
            <a:xfrm>
              <a:off x="8456612" y="2499154"/>
              <a:ext cx="3109741" cy="814704"/>
              <a:chOff x="4609603" y="1994052"/>
              <a:chExt cx="3109741" cy="814704"/>
            </a:xfrm>
          </p:grpSpPr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015094A2-6B8F-4C49-8F6C-63D2F5DC839A}"/>
                  </a:ext>
                </a:extLst>
              </p:cNvPr>
              <p:cNvCxnSpPr>
                <a:cxnSpLocks/>
                <a:endCxn id="49" idx="2"/>
              </p:cNvCxnSpPr>
              <p:nvPr/>
            </p:nvCxnSpPr>
            <p:spPr>
              <a:xfrm>
                <a:off x="4609603" y="2401653"/>
                <a:ext cx="432062" cy="0"/>
              </a:xfrm>
              <a:prstGeom prst="straightConnector1">
                <a:avLst/>
              </a:prstGeom>
              <a:ln w="25400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2042004D-36FA-48C2-A82E-B54FF7F63863}"/>
                  </a:ext>
                </a:extLst>
              </p:cNvPr>
              <p:cNvGrpSpPr/>
              <p:nvPr/>
            </p:nvGrpSpPr>
            <p:grpSpPr>
              <a:xfrm>
                <a:off x="5041665" y="1994052"/>
                <a:ext cx="2677679" cy="814704"/>
                <a:chOff x="5128358" y="3588999"/>
                <a:chExt cx="2255381" cy="686217"/>
              </a:xfrm>
            </p:grpSpPr>
            <p:sp>
              <p:nvSpPr>
                <p:cNvPr id="49" name="Oval 48">
                  <a:extLst>
                    <a:ext uri="{FF2B5EF4-FFF2-40B4-BE49-F238E27FC236}">
                      <a16:creationId xmlns:a16="http://schemas.microsoft.com/office/drawing/2014/main" id="{FC17A21C-9E08-4AEA-8A2B-5FC6FB865A09}"/>
                    </a:ext>
                  </a:extLst>
                </p:cNvPr>
                <p:cNvSpPr/>
                <p:nvPr/>
              </p:nvSpPr>
              <p:spPr>
                <a:xfrm>
                  <a:off x="5128358" y="3589416"/>
                  <a:ext cx="674451" cy="685800"/>
                </a:xfrm>
                <a:prstGeom prst="ellipse">
                  <a:avLst/>
                </a:prstGeom>
                <a:noFill/>
                <a:ln w="38100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0" rIns="0" bIns="0" rtlCol="0" anchor="ctr"/>
                <a:lstStyle/>
                <a:p>
                  <a:pPr algn="ctr"/>
                  <a:endParaRPr lang="en-US" sz="2400" b="1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BBF80E8B-C170-453C-901B-A13D935C7F85}"/>
                    </a:ext>
                  </a:extLst>
                </p:cNvPr>
                <p:cNvSpPr/>
                <p:nvPr/>
              </p:nvSpPr>
              <p:spPr>
                <a:xfrm>
                  <a:off x="6695995" y="3588999"/>
                  <a:ext cx="687744" cy="685800"/>
                </a:xfrm>
                <a:prstGeom prst="ellipse">
                  <a:avLst/>
                </a:prstGeom>
                <a:noFill/>
                <a:ln w="28575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DA39E2B2-A922-4D09-AA23-A1F2F070BB9B}"/>
                </a:ext>
              </a:extLst>
            </p:cNvPr>
            <p:cNvGrpSpPr/>
            <p:nvPr/>
          </p:nvGrpSpPr>
          <p:grpSpPr>
            <a:xfrm>
              <a:off x="10666412" y="3251497"/>
              <a:ext cx="798617" cy="779333"/>
              <a:chOff x="4930639" y="4365207"/>
              <a:chExt cx="798617" cy="779333"/>
            </a:xfrm>
          </p:grpSpPr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54AEFECD-6A6C-44CD-A3C1-746A5763A122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71C89EE-CA2E-497A-A2FA-BC0CA3048943}"/>
                  </a:ext>
                </a:extLst>
              </p:cNvPr>
              <p:cNvSpPr txBox="1"/>
              <p:nvPr/>
            </p:nvSpPr>
            <p:spPr>
              <a:xfrm>
                <a:off x="4930639" y="4719808"/>
                <a:ext cx="798617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a/a/</a:t>
                </a:r>
                <a:r>
                  <a:rPr lang="en-US" sz="2400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endParaRPr lang="en-US" sz="2400">
                  <a:solidFill>
                    <a:schemeClr val="accent5"/>
                  </a:solidFill>
                </a:endParaRPr>
              </a:p>
            </p:txBody>
          </p:sp>
        </p:grp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7147D17F-183F-41C2-95C6-27119E42B751}"/>
                </a:ext>
              </a:extLst>
            </p:cNvPr>
            <p:cNvSpPr/>
            <p:nvPr/>
          </p:nvSpPr>
          <p:spPr>
            <a:xfrm>
              <a:off x="9591040" y="2417388"/>
              <a:ext cx="1280160" cy="254982"/>
            </a:xfrm>
            <a:custGeom>
              <a:avLst/>
              <a:gdLst>
                <a:gd name="connsiteX0" fmla="*/ 0 w 1280160"/>
                <a:gd name="connsiteY0" fmla="*/ 183862 h 254982"/>
                <a:gd name="connsiteX1" fmla="*/ 589280 w 1280160"/>
                <a:gd name="connsiteY1" fmla="*/ 982 h 254982"/>
                <a:gd name="connsiteX2" fmla="*/ 1280160 w 1280160"/>
                <a:gd name="connsiteY2" fmla="*/ 254982 h 25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254982">
                  <a:moveTo>
                    <a:pt x="0" y="183862"/>
                  </a:moveTo>
                  <a:cubicBezTo>
                    <a:pt x="187960" y="86495"/>
                    <a:pt x="375920" y="-10871"/>
                    <a:pt x="589280" y="982"/>
                  </a:cubicBezTo>
                  <a:cubicBezTo>
                    <a:pt x="802640" y="12835"/>
                    <a:pt x="1041400" y="133908"/>
                    <a:pt x="1280160" y="254982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79489EA-83D6-4F63-9D1F-07730FE86A8F}"/>
                </a:ext>
              </a:extLst>
            </p:cNvPr>
            <p:cNvSpPr txBox="1"/>
            <p:nvPr/>
          </p:nvSpPr>
          <p:spPr>
            <a:xfrm>
              <a:off x="9875121" y="2499154"/>
              <a:ext cx="758541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e/e/e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22C0B977-F8C4-4C36-AC83-5D6D8B38C633}"/>
                </a:ext>
              </a:extLst>
            </p:cNvPr>
            <p:cNvSpPr/>
            <p:nvPr/>
          </p:nvSpPr>
          <p:spPr>
            <a:xfrm flipV="1">
              <a:off x="9011570" y="2098833"/>
              <a:ext cx="419110" cy="407952"/>
            </a:xfrm>
            <a:custGeom>
              <a:avLst/>
              <a:gdLst>
                <a:gd name="connsiteX0" fmla="*/ 181808 w 588587"/>
                <a:gd name="connsiteY0" fmla="*/ 0 h 572918"/>
                <a:gd name="connsiteX1" fmla="*/ 15553 w 588587"/>
                <a:gd name="connsiteY1" fmla="*/ 391886 h 572918"/>
                <a:gd name="connsiteX2" fmla="*/ 526192 w 588587"/>
                <a:gd name="connsiteY2" fmla="*/ 558141 h 572918"/>
                <a:gd name="connsiteX3" fmla="*/ 561818 w 588587"/>
                <a:gd name="connsiteY3" fmla="*/ 35626 h 572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8587" h="572918">
                  <a:moveTo>
                    <a:pt x="181808" y="0"/>
                  </a:moveTo>
                  <a:cubicBezTo>
                    <a:pt x="69982" y="149431"/>
                    <a:pt x="-41844" y="298863"/>
                    <a:pt x="15553" y="391886"/>
                  </a:cubicBezTo>
                  <a:cubicBezTo>
                    <a:pt x="72950" y="484909"/>
                    <a:pt x="435148" y="617518"/>
                    <a:pt x="526192" y="558141"/>
                  </a:cubicBezTo>
                  <a:cubicBezTo>
                    <a:pt x="617236" y="498764"/>
                    <a:pt x="589527" y="267195"/>
                    <a:pt x="561818" y="35626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FAFB927-16B3-4431-8B81-DCE8D2793580}"/>
                </a:ext>
              </a:extLst>
            </p:cNvPr>
            <p:cNvSpPr txBox="1"/>
            <p:nvPr/>
          </p:nvSpPr>
          <p:spPr>
            <a:xfrm>
              <a:off x="8888674" y="1727452"/>
              <a:ext cx="819455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b/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r>
                <a:rPr lang="en-US" sz="2400">
                  <a:solidFill>
                    <a:schemeClr val="accent5"/>
                  </a:solidFill>
                </a:rPr>
                <a:t>/b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871B7B61-DAE4-45F4-8902-A76195D1F053}"/>
                </a:ext>
              </a:extLst>
            </p:cNvPr>
            <p:cNvSpPr txBox="1"/>
            <p:nvPr/>
          </p:nvSpPr>
          <p:spPr>
            <a:xfrm>
              <a:off x="10872518" y="1715689"/>
              <a:ext cx="819455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b/b/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C76AF9E0-80C8-4562-A718-327832B96109}"/>
                </a:ext>
              </a:extLst>
            </p:cNvPr>
            <p:cNvSpPr/>
            <p:nvPr/>
          </p:nvSpPr>
          <p:spPr>
            <a:xfrm flipV="1">
              <a:off x="10896390" y="2088007"/>
              <a:ext cx="419110" cy="407952"/>
            </a:xfrm>
            <a:custGeom>
              <a:avLst/>
              <a:gdLst>
                <a:gd name="connsiteX0" fmla="*/ 181808 w 588587"/>
                <a:gd name="connsiteY0" fmla="*/ 0 h 572918"/>
                <a:gd name="connsiteX1" fmla="*/ 15553 w 588587"/>
                <a:gd name="connsiteY1" fmla="*/ 391886 h 572918"/>
                <a:gd name="connsiteX2" fmla="*/ 526192 w 588587"/>
                <a:gd name="connsiteY2" fmla="*/ 558141 h 572918"/>
                <a:gd name="connsiteX3" fmla="*/ 561818 w 588587"/>
                <a:gd name="connsiteY3" fmla="*/ 35626 h 572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8587" h="572918">
                  <a:moveTo>
                    <a:pt x="181808" y="0"/>
                  </a:moveTo>
                  <a:cubicBezTo>
                    <a:pt x="69982" y="149431"/>
                    <a:pt x="-41844" y="298863"/>
                    <a:pt x="15553" y="391886"/>
                  </a:cubicBezTo>
                  <a:cubicBezTo>
                    <a:pt x="72950" y="484909"/>
                    <a:pt x="435148" y="617518"/>
                    <a:pt x="526192" y="558141"/>
                  </a:cubicBezTo>
                  <a:cubicBezTo>
                    <a:pt x="617236" y="498764"/>
                    <a:pt x="589527" y="267195"/>
                    <a:pt x="561818" y="35626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8455D388-6F9E-4AA7-A872-8FA8768F348C}"/>
              </a:ext>
            </a:extLst>
          </p:cNvPr>
          <p:cNvSpPr txBox="1"/>
          <p:nvPr/>
        </p:nvSpPr>
        <p:spPr>
          <a:xfrm>
            <a:off x="9434641" y="2173054"/>
            <a:ext cx="774571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5"/>
                </a:solidFill>
              </a:rPr>
              <a:t>a/</a:t>
            </a:r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/</a:t>
            </a:r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endParaRPr lang="en-US" sz="2400">
              <a:solidFill>
                <a:schemeClr val="accent5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C36A8EC-B328-4CC1-9FD0-53A3A20302C7}"/>
              </a:ext>
            </a:extLst>
          </p:cNvPr>
          <p:cNvSpPr txBox="1"/>
          <p:nvPr/>
        </p:nvSpPr>
        <p:spPr>
          <a:xfrm>
            <a:off x="9420213" y="3081968"/>
            <a:ext cx="788999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5"/>
                </a:solidFill>
              </a:rPr>
              <a:t>b/</a:t>
            </a:r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/</a:t>
            </a:r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endParaRPr lang="en-US" sz="240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68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9" grpId="0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PDAs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numCol="1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3"/>
                </a:solidFill>
              </a:rPr>
              <a:t>Palindromes, </a:t>
            </a:r>
            <a:r>
              <a:rPr lang="en-US" sz="3200">
                <a:solidFill>
                  <a:schemeClr val="accent3"/>
                </a:solidFill>
                <a:latin typeface="Symbol" panose="05050102010706020507" pitchFamily="18" charset="2"/>
              </a:rPr>
              <a:t>S</a:t>
            </a:r>
            <a:r>
              <a:rPr lang="en-US" sz="3200">
                <a:solidFill>
                  <a:schemeClr val="accent3"/>
                </a:solidFill>
              </a:rPr>
              <a:t> = {a,b}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2"/>
                </a:solidFill>
              </a:rPr>
              <a:t>o</a:t>
            </a:r>
            <a:r>
              <a:rPr lang="en-US" sz="3200" baseline="30000">
                <a:solidFill>
                  <a:schemeClr val="accent2"/>
                </a:solidFill>
              </a:rPr>
              <a:t>n</a:t>
            </a:r>
            <a:r>
              <a:rPr lang="en-US" sz="3200">
                <a:solidFill>
                  <a:schemeClr val="accent2"/>
                </a:solidFill>
              </a:rPr>
              <a:t>1</a:t>
            </a:r>
            <a:r>
              <a:rPr lang="en-US" sz="3200" baseline="30000">
                <a:solidFill>
                  <a:schemeClr val="accent2"/>
                </a:solidFill>
              </a:rPr>
              <a:t>2n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92DF956-C4ED-4C98-B1D2-31CA9BFC8980}"/>
              </a:ext>
            </a:extLst>
          </p:cNvPr>
          <p:cNvGrpSpPr/>
          <p:nvPr/>
        </p:nvGrpSpPr>
        <p:grpSpPr>
          <a:xfrm>
            <a:off x="6399212" y="1908412"/>
            <a:ext cx="5067935" cy="1621212"/>
            <a:chOff x="6399212" y="1908412"/>
            <a:chExt cx="5067935" cy="162121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AF8969D-EA69-4D9C-A835-910172D3D864}"/>
                </a:ext>
              </a:extLst>
            </p:cNvPr>
            <p:cNvGrpSpPr/>
            <p:nvPr/>
          </p:nvGrpSpPr>
          <p:grpSpPr>
            <a:xfrm>
              <a:off x="6749055" y="2804883"/>
              <a:ext cx="825867" cy="724741"/>
              <a:chOff x="4930639" y="4365207"/>
              <a:chExt cx="825867" cy="724741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A62C7D04-A8ED-4F2D-BDDE-67F5C36E63CA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3D8B2DAB-B832-411E-A314-266ECCDA61BF}"/>
                  </a:ext>
                </a:extLst>
              </p:cNvPr>
              <p:cNvSpPr txBox="1"/>
              <p:nvPr/>
            </p:nvSpPr>
            <p:spPr>
              <a:xfrm>
                <a:off x="4930639" y="4665216"/>
                <a:ext cx="825867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0/</a:t>
                </a:r>
                <a:r>
                  <a:rPr lang="en-US" sz="2400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r>
                  <a:rPr lang="en-US" sz="2400">
                    <a:solidFill>
                      <a:schemeClr val="accent5"/>
                    </a:solidFill>
                  </a:rPr>
                  <a:t>/0</a:t>
                </a:r>
              </a:p>
            </p:txBody>
          </p:sp>
        </p:grp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305AEDA-E6A7-469A-888B-C56EA695A543}"/>
                </a:ext>
              </a:extLst>
            </p:cNvPr>
            <p:cNvSpPr/>
            <p:nvPr/>
          </p:nvSpPr>
          <p:spPr>
            <a:xfrm>
              <a:off x="8754726" y="2053526"/>
              <a:ext cx="674451" cy="685800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endParaRPr lang="en-US" sz="1400" b="1">
                <a:solidFill>
                  <a:schemeClr val="accent2"/>
                </a:solidFill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51A2D4D-F7FC-480B-8A09-3E6DFF863E0A}"/>
                </a:ext>
              </a:extLst>
            </p:cNvPr>
            <p:cNvGrpSpPr/>
            <p:nvPr/>
          </p:nvGrpSpPr>
          <p:grpSpPr>
            <a:xfrm>
              <a:off x="6399212" y="1990178"/>
              <a:ext cx="3109741" cy="814704"/>
              <a:chOff x="4609603" y="1994052"/>
              <a:chExt cx="3109741" cy="814704"/>
            </a:xfrm>
          </p:grpSpPr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307A2F80-C19C-42F5-A27D-C42DB89BEF65}"/>
                  </a:ext>
                </a:extLst>
              </p:cNvPr>
              <p:cNvCxnSpPr>
                <a:cxnSpLocks/>
                <a:endCxn id="36" idx="2"/>
              </p:cNvCxnSpPr>
              <p:nvPr/>
            </p:nvCxnSpPr>
            <p:spPr>
              <a:xfrm>
                <a:off x="4609603" y="2401653"/>
                <a:ext cx="432062" cy="0"/>
              </a:xfrm>
              <a:prstGeom prst="straightConnector1">
                <a:avLst/>
              </a:prstGeom>
              <a:ln w="25400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A4F3C17D-00E5-4799-B971-A641FB0A6B48}"/>
                  </a:ext>
                </a:extLst>
              </p:cNvPr>
              <p:cNvGrpSpPr/>
              <p:nvPr/>
            </p:nvGrpSpPr>
            <p:grpSpPr>
              <a:xfrm>
                <a:off x="5041665" y="1994052"/>
                <a:ext cx="2677679" cy="814704"/>
                <a:chOff x="5128358" y="3588999"/>
                <a:chExt cx="2255381" cy="686217"/>
              </a:xfrm>
            </p:grpSpPr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92E7EA89-94B6-4DD2-8285-226595EBD831}"/>
                    </a:ext>
                  </a:extLst>
                </p:cNvPr>
                <p:cNvSpPr/>
                <p:nvPr/>
              </p:nvSpPr>
              <p:spPr>
                <a:xfrm>
                  <a:off x="5128358" y="3589416"/>
                  <a:ext cx="674451" cy="685800"/>
                </a:xfrm>
                <a:prstGeom prst="ellipse">
                  <a:avLst/>
                </a:prstGeom>
                <a:noFill/>
                <a:ln w="38100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0" rIns="0" bIns="0" rtlCol="0" anchor="ctr"/>
                <a:lstStyle/>
                <a:p>
                  <a:pPr algn="ctr"/>
                  <a:endParaRPr lang="en-US" sz="2400" b="1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37" name="Oval 36">
                  <a:extLst>
                    <a:ext uri="{FF2B5EF4-FFF2-40B4-BE49-F238E27FC236}">
                      <a16:creationId xmlns:a16="http://schemas.microsoft.com/office/drawing/2014/main" id="{9497A4B2-D004-4507-8202-D66A6CFB2213}"/>
                    </a:ext>
                  </a:extLst>
                </p:cNvPr>
                <p:cNvSpPr/>
                <p:nvPr/>
              </p:nvSpPr>
              <p:spPr>
                <a:xfrm>
                  <a:off x="6695995" y="3588999"/>
                  <a:ext cx="687744" cy="685800"/>
                </a:xfrm>
                <a:prstGeom prst="ellipse">
                  <a:avLst/>
                </a:prstGeom>
                <a:noFill/>
                <a:ln w="28575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F89E2B14-670D-4444-9AAB-629B93E2A74E}"/>
                </a:ext>
              </a:extLst>
            </p:cNvPr>
            <p:cNvSpPr txBox="1"/>
            <p:nvPr/>
          </p:nvSpPr>
          <p:spPr>
            <a:xfrm>
              <a:off x="9655146" y="2064817"/>
              <a:ext cx="785793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1/0/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911D3D3-9A1C-434A-825E-33215848EE81}"/>
                </a:ext>
              </a:extLst>
            </p:cNvPr>
            <p:cNvSpPr/>
            <p:nvPr/>
          </p:nvSpPr>
          <p:spPr>
            <a:xfrm>
              <a:off x="7533640" y="1908412"/>
              <a:ext cx="1280160" cy="254982"/>
            </a:xfrm>
            <a:custGeom>
              <a:avLst/>
              <a:gdLst>
                <a:gd name="connsiteX0" fmla="*/ 0 w 1280160"/>
                <a:gd name="connsiteY0" fmla="*/ 183862 h 254982"/>
                <a:gd name="connsiteX1" fmla="*/ 589280 w 1280160"/>
                <a:gd name="connsiteY1" fmla="*/ 982 h 254982"/>
                <a:gd name="connsiteX2" fmla="*/ 1280160 w 1280160"/>
                <a:gd name="connsiteY2" fmla="*/ 254982 h 25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254982">
                  <a:moveTo>
                    <a:pt x="0" y="183862"/>
                  </a:moveTo>
                  <a:cubicBezTo>
                    <a:pt x="187960" y="86495"/>
                    <a:pt x="375920" y="-10871"/>
                    <a:pt x="589280" y="982"/>
                  </a:cubicBezTo>
                  <a:cubicBezTo>
                    <a:pt x="802640" y="12835"/>
                    <a:pt x="1041400" y="133908"/>
                    <a:pt x="1280160" y="254982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8C20247-D343-4D49-B9D8-367C231BEA8E}"/>
                </a:ext>
              </a:extLst>
            </p:cNvPr>
            <p:cNvSpPr txBox="1"/>
            <p:nvPr/>
          </p:nvSpPr>
          <p:spPr>
            <a:xfrm>
              <a:off x="7736847" y="1990178"/>
              <a:ext cx="758541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e/e/e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E5631B0A-42F9-492E-A613-5B34EB8EB1A7}"/>
                </a:ext>
              </a:extLst>
            </p:cNvPr>
            <p:cNvSpPr/>
            <p:nvPr/>
          </p:nvSpPr>
          <p:spPr>
            <a:xfrm>
              <a:off x="10666412" y="2007805"/>
              <a:ext cx="800735" cy="814209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endParaRPr lang="en-US" sz="2400" b="1">
                <a:solidFill>
                  <a:schemeClr val="accent2"/>
                </a:solidFill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39A3984D-1084-46D5-B123-2049B1BBDF6F}"/>
                </a:ext>
              </a:extLst>
            </p:cNvPr>
            <p:cNvSpPr/>
            <p:nvPr/>
          </p:nvSpPr>
          <p:spPr>
            <a:xfrm>
              <a:off x="9432666" y="1947562"/>
              <a:ext cx="1280160" cy="254982"/>
            </a:xfrm>
            <a:custGeom>
              <a:avLst/>
              <a:gdLst>
                <a:gd name="connsiteX0" fmla="*/ 0 w 1280160"/>
                <a:gd name="connsiteY0" fmla="*/ 183862 h 254982"/>
                <a:gd name="connsiteX1" fmla="*/ 589280 w 1280160"/>
                <a:gd name="connsiteY1" fmla="*/ 982 h 254982"/>
                <a:gd name="connsiteX2" fmla="*/ 1280160 w 1280160"/>
                <a:gd name="connsiteY2" fmla="*/ 254982 h 25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254982">
                  <a:moveTo>
                    <a:pt x="0" y="183862"/>
                  </a:moveTo>
                  <a:cubicBezTo>
                    <a:pt x="187960" y="86495"/>
                    <a:pt x="375920" y="-10871"/>
                    <a:pt x="589280" y="982"/>
                  </a:cubicBezTo>
                  <a:cubicBezTo>
                    <a:pt x="802640" y="12835"/>
                    <a:pt x="1041400" y="133908"/>
                    <a:pt x="1280160" y="254982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997433DF-55A7-497F-A513-C69CAA50BBD8}"/>
                </a:ext>
              </a:extLst>
            </p:cNvPr>
            <p:cNvSpPr/>
            <p:nvPr/>
          </p:nvSpPr>
          <p:spPr>
            <a:xfrm rot="10800000">
              <a:off x="9470810" y="2654401"/>
              <a:ext cx="1280160" cy="254982"/>
            </a:xfrm>
            <a:custGeom>
              <a:avLst/>
              <a:gdLst>
                <a:gd name="connsiteX0" fmla="*/ 0 w 1280160"/>
                <a:gd name="connsiteY0" fmla="*/ 183862 h 254982"/>
                <a:gd name="connsiteX1" fmla="*/ 589280 w 1280160"/>
                <a:gd name="connsiteY1" fmla="*/ 982 h 254982"/>
                <a:gd name="connsiteX2" fmla="*/ 1280160 w 1280160"/>
                <a:gd name="connsiteY2" fmla="*/ 254982 h 25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254982">
                  <a:moveTo>
                    <a:pt x="0" y="183862"/>
                  </a:moveTo>
                  <a:cubicBezTo>
                    <a:pt x="187960" y="86495"/>
                    <a:pt x="375920" y="-10871"/>
                    <a:pt x="589280" y="982"/>
                  </a:cubicBezTo>
                  <a:cubicBezTo>
                    <a:pt x="802640" y="12835"/>
                    <a:pt x="1041400" y="133908"/>
                    <a:pt x="1280160" y="254982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B1625EB4-094E-4674-ACF5-3FCC233FE2B6}"/>
                </a:ext>
              </a:extLst>
            </p:cNvPr>
            <p:cNvSpPr txBox="1"/>
            <p:nvPr/>
          </p:nvSpPr>
          <p:spPr>
            <a:xfrm>
              <a:off x="9679849" y="3000469"/>
              <a:ext cx="761747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1/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r>
                <a:rPr lang="en-US" sz="2400">
                  <a:solidFill>
                    <a:schemeClr val="accent5"/>
                  </a:solidFill>
                </a:rPr>
                <a:t>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9157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PDAs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numCol="1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3"/>
                </a:solidFill>
              </a:rPr>
              <a:t>Palindromes, </a:t>
            </a:r>
            <a:r>
              <a:rPr lang="en-US" sz="3200">
                <a:solidFill>
                  <a:schemeClr val="accent3"/>
                </a:solidFill>
                <a:latin typeface="Symbol" panose="05050102010706020507" pitchFamily="18" charset="2"/>
              </a:rPr>
              <a:t>S</a:t>
            </a:r>
            <a:r>
              <a:rPr lang="en-US" sz="3200">
                <a:solidFill>
                  <a:schemeClr val="accent3"/>
                </a:solidFill>
              </a:rPr>
              <a:t> = {a,b}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2"/>
                </a:solidFill>
              </a:rPr>
              <a:t>o</a:t>
            </a:r>
            <a:r>
              <a:rPr lang="en-US" sz="3200" baseline="30000">
                <a:solidFill>
                  <a:schemeClr val="accent2"/>
                </a:solidFill>
              </a:rPr>
              <a:t>n</a:t>
            </a:r>
            <a:r>
              <a:rPr lang="en-US" sz="3200">
                <a:solidFill>
                  <a:schemeClr val="accent2"/>
                </a:solidFill>
              </a:rPr>
              <a:t>1</a:t>
            </a:r>
            <a:r>
              <a:rPr lang="en-US" sz="3200" baseline="30000">
                <a:solidFill>
                  <a:schemeClr val="accent2"/>
                </a:solidFill>
              </a:rPr>
              <a:t>2n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4"/>
                </a:solidFill>
              </a:rPr>
              <a:t>a(a+b)</a:t>
            </a:r>
            <a:r>
              <a:rPr lang="en-US" sz="3200" baseline="30000">
                <a:solidFill>
                  <a:schemeClr val="accent4"/>
                </a:solidFill>
              </a:rPr>
              <a:t>*</a:t>
            </a:r>
            <a:r>
              <a:rPr lang="en-US" sz="3200">
                <a:solidFill>
                  <a:schemeClr val="accent4"/>
                </a:solidFill>
              </a:rPr>
              <a:t>a + b(a+b)</a:t>
            </a:r>
            <a:r>
              <a:rPr lang="en-US" sz="3200" baseline="30000">
                <a:solidFill>
                  <a:schemeClr val="accent4"/>
                </a:solidFill>
              </a:rPr>
              <a:t>*</a:t>
            </a:r>
            <a:r>
              <a:rPr lang="en-US" sz="3200">
                <a:solidFill>
                  <a:schemeClr val="accent4"/>
                </a:solidFill>
              </a:rPr>
              <a:t>b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AF8969D-EA69-4D9C-A835-910172D3D864}"/>
              </a:ext>
            </a:extLst>
          </p:cNvPr>
          <p:cNvGrpSpPr/>
          <p:nvPr/>
        </p:nvGrpSpPr>
        <p:grpSpPr>
          <a:xfrm>
            <a:off x="6749055" y="2804883"/>
            <a:ext cx="825867" cy="724741"/>
            <a:chOff x="4930639" y="4365207"/>
            <a:chExt cx="825867" cy="724741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A62C7D04-A8ED-4F2D-BDDE-67F5C36E63CA}"/>
                </a:ext>
              </a:extLst>
            </p:cNvPr>
            <p:cNvSpPr/>
            <p:nvPr/>
          </p:nvSpPr>
          <p:spPr>
            <a:xfrm>
              <a:off x="5115160" y="4365207"/>
              <a:ext cx="419110" cy="407952"/>
            </a:xfrm>
            <a:custGeom>
              <a:avLst/>
              <a:gdLst>
                <a:gd name="connsiteX0" fmla="*/ 181808 w 588587"/>
                <a:gd name="connsiteY0" fmla="*/ 0 h 572918"/>
                <a:gd name="connsiteX1" fmla="*/ 15553 w 588587"/>
                <a:gd name="connsiteY1" fmla="*/ 391886 h 572918"/>
                <a:gd name="connsiteX2" fmla="*/ 526192 w 588587"/>
                <a:gd name="connsiteY2" fmla="*/ 558141 h 572918"/>
                <a:gd name="connsiteX3" fmla="*/ 561818 w 588587"/>
                <a:gd name="connsiteY3" fmla="*/ 35626 h 572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8587" h="572918">
                  <a:moveTo>
                    <a:pt x="181808" y="0"/>
                  </a:moveTo>
                  <a:cubicBezTo>
                    <a:pt x="69982" y="149431"/>
                    <a:pt x="-41844" y="298863"/>
                    <a:pt x="15553" y="391886"/>
                  </a:cubicBezTo>
                  <a:cubicBezTo>
                    <a:pt x="72950" y="484909"/>
                    <a:pt x="435148" y="617518"/>
                    <a:pt x="526192" y="558141"/>
                  </a:cubicBezTo>
                  <a:cubicBezTo>
                    <a:pt x="617236" y="498764"/>
                    <a:pt x="589527" y="267195"/>
                    <a:pt x="561818" y="35626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3D8B2DAB-B832-411E-A314-266ECCDA61BF}"/>
                </a:ext>
              </a:extLst>
            </p:cNvPr>
            <p:cNvSpPr txBox="1"/>
            <p:nvPr/>
          </p:nvSpPr>
          <p:spPr>
            <a:xfrm>
              <a:off x="4930639" y="4665216"/>
              <a:ext cx="825867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0/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r>
                <a:rPr lang="en-US" sz="2400">
                  <a:solidFill>
                    <a:schemeClr val="accent5"/>
                  </a:solidFill>
                </a:rPr>
                <a:t>/0</a:t>
              </a:r>
            </a:p>
          </p:txBody>
        </p: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5305AEDA-E6A7-469A-888B-C56EA695A543}"/>
              </a:ext>
            </a:extLst>
          </p:cNvPr>
          <p:cNvSpPr/>
          <p:nvPr/>
        </p:nvSpPr>
        <p:spPr>
          <a:xfrm>
            <a:off x="8754726" y="2053526"/>
            <a:ext cx="674451" cy="685800"/>
          </a:xfrm>
          <a:prstGeom prst="ellipse">
            <a:avLst/>
          </a:prstGeom>
          <a:noFill/>
          <a:ln w="38100"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bIns="0" rtlCol="0" anchor="ctr"/>
          <a:lstStyle/>
          <a:p>
            <a:pPr algn="ctr"/>
            <a:endParaRPr lang="en-US" sz="1400" b="1">
              <a:solidFill>
                <a:schemeClr val="accent2"/>
              </a:solidFill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07A2F80-C19C-42F5-A27D-C42DB89BEF65}"/>
              </a:ext>
            </a:extLst>
          </p:cNvPr>
          <p:cNvCxnSpPr>
            <a:cxnSpLocks/>
            <a:endCxn id="36" idx="2"/>
          </p:cNvCxnSpPr>
          <p:nvPr/>
        </p:nvCxnSpPr>
        <p:spPr>
          <a:xfrm>
            <a:off x="6399212" y="2397779"/>
            <a:ext cx="432062" cy="0"/>
          </a:xfrm>
          <a:prstGeom prst="straightConnector1">
            <a:avLst/>
          </a:prstGeom>
          <a:ln w="25400">
            <a:solidFill>
              <a:schemeClr val="accent6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A4F3C17D-00E5-4799-B971-A641FB0A6B48}"/>
              </a:ext>
            </a:extLst>
          </p:cNvPr>
          <p:cNvGrpSpPr/>
          <p:nvPr/>
        </p:nvGrpSpPr>
        <p:grpSpPr>
          <a:xfrm>
            <a:off x="6831274" y="1990178"/>
            <a:ext cx="2677679" cy="814704"/>
            <a:chOff x="5128358" y="3588999"/>
            <a:chExt cx="2255381" cy="686217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2E7EA89-94B6-4DD2-8285-226595EBD831}"/>
                </a:ext>
              </a:extLst>
            </p:cNvPr>
            <p:cNvSpPr/>
            <p:nvPr/>
          </p:nvSpPr>
          <p:spPr>
            <a:xfrm>
              <a:off x="5128358" y="3589416"/>
              <a:ext cx="674451" cy="685800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endParaRPr lang="en-US" sz="2400" b="1">
                <a:solidFill>
                  <a:schemeClr val="accent2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497A4B2-D004-4507-8202-D66A6CFB2213}"/>
                </a:ext>
              </a:extLst>
            </p:cNvPr>
            <p:cNvSpPr/>
            <p:nvPr/>
          </p:nvSpPr>
          <p:spPr>
            <a:xfrm>
              <a:off x="6695995" y="3588999"/>
              <a:ext cx="687744" cy="685800"/>
            </a:xfrm>
            <a:prstGeom prst="ellipse">
              <a:avLst/>
            </a:prstGeom>
            <a:noFill/>
            <a:ln w="28575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F89E2B14-670D-4444-9AAB-629B93E2A74E}"/>
              </a:ext>
            </a:extLst>
          </p:cNvPr>
          <p:cNvSpPr txBox="1"/>
          <p:nvPr/>
        </p:nvSpPr>
        <p:spPr>
          <a:xfrm>
            <a:off x="9655146" y="2064817"/>
            <a:ext cx="785793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5"/>
                </a:solidFill>
              </a:rPr>
              <a:t>1/0/</a:t>
            </a:r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endParaRPr lang="en-US" sz="2400">
              <a:solidFill>
                <a:schemeClr val="accent5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7911D3D3-9A1C-434A-825E-33215848EE81}"/>
              </a:ext>
            </a:extLst>
          </p:cNvPr>
          <p:cNvSpPr/>
          <p:nvPr/>
        </p:nvSpPr>
        <p:spPr>
          <a:xfrm>
            <a:off x="7533640" y="1908412"/>
            <a:ext cx="1280160" cy="254982"/>
          </a:xfrm>
          <a:custGeom>
            <a:avLst/>
            <a:gdLst>
              <a:gd name="connsiteX0" fmla="*/ 0 w 1280160"/>
              <a:gd name="connsiteY0" fmla="*/ 183862 h 254982"/>
              <a:gd name="connsiteX1" fmla="*/ 589280 w 1280160"/>
              <a:gd name="connsiteY1" fmla="*/ 982 h 254982"/>
              <a:gd name="connsiteX2" fmla="*/ 1280160 w 1280160"/>
              <a:gd name="connsiteY2" fmla="*/ 254982 h 254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0160" h="254982">
                <a:moveTo>
                  <a:pt x="0" y="183862"/>
                </a:moveTo>
                <a:cubicBezTo>
                  <a:pt x="187960" y="86495"/>
                  <a:pt x="375920" y="-10871"/>
                  <a:pt x="589280" y="982"/>
                </a:cubicBezTo>
                <a:cubicBezTo>
                  <a:pt x="802640" y="12835"/>
                  <a:pt x="1041400" y="133908"/>
                  <a:pt x="1280160" y="254982"/>
                </a:cubicBezTo>
              </a:path>
            </a:pathLst>
          </a:custGeom>
          <a:noFill/>
          <a:ln w="28575">
            <a:solidFill>
              <a:schemeClr val="accent6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8C20247-D343-4D49-B9D8-367C231BEA8E}"/>
              </a:ext>
            </a:extLst>
          </p:cNvPr>
          <p:cNvSpPr txBox="1"/>
          <p:nvPr/>
        </p:nvSpPr>
        <p:spPr>
          <a:xfrm>
            <a:off x="7736847" y="1990178"/>
            <a:ext cx="758541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e/e/e</a:t>
            </a:r>
            <a:endParaRPr lang="en-US" sz="2400">
              <a:solidFill>
                <a:schemeClr val="accent5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5631B0A-42F9-492E-A613-5B34EB8EB1A7}"/>
              </a:ext>
            </a:extLst>
          </p:cNvPr>
          <p:cNvSpPr/>
          <p:nvPr/>
        </p:nvSpPr>
        <p:spPr>
          <a:xfrm>
            <a:off x="10666412" y="2007805"/>
            <a:ext cx="800735" cy="814209"/>
          </a:xfrm>
          <a:prstGeom prst="ellipse">
            <a:avLst/>
          </a:prstGeom>
          <a:noFill/>
          <a:ln w="38100"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bIns="0" rtlCol="0" anchor="ctr"/>
          <a:lstStyle/>
          <a:p>
            <a:pPr algn="ctr"/>
            <a:endParaRPr lang="en-US" sz="2400" b="1">
              <a:solidFill>
                <a:schemeClr val="accent2"/>
              </a:solidFill>
            </a:endParaRPr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39A3984D-1084-46D5-B123-2049B1BBDF6F}"/>
              </a:ext>
            </a:extLst>
          </p:cNvPr>
          <p:cNvSpPr/>
          <p:nvPr/>
        </p:nvSpPr>
        <p:spPr>
          <a:xfrm>
            <a:off x="9432666" y="1947562"/>
            <a:ext cx="1280160" cy="254982"/>
          </a:xfrm>
          <a:custGeom>
            <a:avLst/>
            <a:gdLst>
              <a:gd name="connsiteX0" fmla="*/ 0 w 1280160"/>
              <a:gd name="connsiteY0" fmla="*/ 183862 h 254982"/>
              <a:gd name="connsiteX1" fmla="*/ 589280 w 1280160"/>
              <a:gd name="connsiteY1" fmla="*/ 982 h 254982"/>
              <a:gd name="connsiteX2" fmla="*/ 1280160 w 1280160"/>
              <a:gd name="connsiteY2" fmla="*/ 254982 h 254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0160" h="254982">
                <a:moveTo>
                  <a:pt x="0" y="183862"/>
                </a:moveTo>
                <a:cubicBezTo>
                  <a:pt x="187960" y="86495"/>
                  <a:pt x="375920" y="-10871"/>
                  <a:pt x="589280" y="982"/>
                </a:cubicBezTo>
                <a:cubicBezTo>
                  <a:pt x="802640" y="12835"/>
                  <a:pt x="1041400" y="133908"/>
                  <a:pt x="1280160" y="254982"/>
                </a:cubicBezTo>
              </a:path>
            </a:pathLst>
          </a:custGeom>
          <a:noFill/>
          <a:ln w="28575">
            <a:solidFill>
              <a:schemeClr val="accent6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997433DF-55A7-497F-A513-C69CAA50BBD8}"/>
              </a:ext>
            </a:extLst>
          </p:cNvPr>
          <p:cNvSpPr/>
          <p:nvPr/>
        </p:nvSpPr>
        <p:spPr>
          <a:xfrm rot="10800000">
            <a:off x="9470810" y="2654401"/>
            <a:ext cx="1280160" cy="254982"/>
          </a:xfrm>
          <a:custGeom>
            <a:avLst/>
            <a:gdLst>
              <a:gd name="connsiteX0" fmla="*/ 0 w 1280160"/>
              <a:gd name="connsiteY0" fmla="*/ 183862 h 254982"/>
              <a:gd name="connsiteX1" fmla="*/ 589280 w 1280160"/>
              <a:gd name="connsiteY1" fmla="*/ 982 h 254982"/>
              <a:gd name="connsiteX2" fmla="*/ 1280160 w 1280160"/>
              <a:gd name="connsiteY2" fmla="*/ 254982 h 254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0160" h="254982">
                <a:moveTo>
                  <a:pt x="0" y="183862"/>
                </a:moveTo>
                <a:cubicBezTo>
                  <a:pt x="187960" y="86495"/>
                  <a:pt x="375920" y="-10871"/>
                  <a:pt x="589280" y="982"/>
                </a:cubicBezTo>
                <a:cubicBezTo>
                  <a:pt x="802640" y="12835"/>
                  <a:pt x="1041400" y="133908"/>
                  <a:pt x="1280160" y="254982"/>
                </a:cubicBezTo>
              </a:path>
            </a:pathLst>
          </a:custGeom>
          <a:noFill/>
          <a:ln w="28575">
            <a:solidFill>
              <a:schemeClr val="accent6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1625EB4-094E-4674-ACF5-3FCC233FE2B6}"/>
              </a:ext>
            </a:extLst>
          </p:cNvPr>
          <p:cNvSpPr txBox="1"/>
          <p:nvPr/>
        </p:nvSpPr>
        <p:spPr>
          <a:xfrm>
            <a:off x="9679849" y="3000469"/>
            <a:ext cx="761747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5"/>
                </a:solidFill>
              </a:rPr>
              <a:t>1/</a:t>
            </a:r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/</a:t>
            </a:r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endParaRPr lang="en-US" sz="2400">
              <a:solidFill>
                <a:schemeClr val="accent5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AEF62D8-4A8B-4E43-9EAF-7542F144EFC4}"/>
              </a:ext>
            </a:extLst>
          </p:cNvPr>
          <p:cNvGrpSpPr/>
          <p:nvPr/>
        </p:nvGrpSpPr>
        <p:grpSpPr>
          <a:xfrm>
            <a:off x="2458876" y="3953723"/>
            <a:ext cx="5106696" cy="2519184"/>
            <a:chOff x="2458876" y="3953723"/>
            <a:chExt cx="5106696" cy="2519184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5FB87CF-89BC-4C23-8818-2BB36724DA51}"/>
                </a:ext>
              </a:extLst>
            </p:cNvPr>
            <p:cNvSpPr txBox="1"/>
            <p:nvPr/>
          </p:nvSpPr>
          <p:spPr>
            <a:xfrm>
              <a:off x="3838083" y="3953723"/>
              <a:ext cx="790601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a/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r>
                <a:rPr lang="en-US" sz="2400">
                  <a:solidFill>
                    <a:schemeClr val="accent5"/>
                  </a:solidFill>
                </a:rPr>
                <a:t>/a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95E4090B-F631-48F3-8CE4-327060A337FC}"/>
                </a:ext>
              </a:extLst>
            </p:cNvPr>
            <p:cNvCxnSpPr>
              <a:cxnSpLocks/>
              <a:endCxn id="42" idx="2"/>
            </p:cNvCxnSpPr>
            <p:nvPr/>
          </p:nvCxnSpPr>
          <p:spPr>
            <a:xfrm>
              <a:off x="2458876" y="4867822"/>
              <a:ext cx="432062" cy="0"/>
            </a:xfrm>
            <a:prstGeom prst="straightConnector1">
              <a:avLst/>
            </a:prstGeom>
            <a:ln w="25400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91A6CBC6-EEA2-416A-8B8F-8CC6470A3210}"/>
                </a:ext>
              </a:extLst>
            </p:cNvPr>
            <p:cNvSpPr/>
            <p:nvPr/>
          </p:nvSpPr>
          <p:spPr>
            <a:xfrm>
              <a:off x="2890938" y="4460716"/>
              <a:ext cx="800735" cy="814209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endParaRPr lang="en-US" sz="2400" b="1">
                <a:solidFill>
                  <a:schemeClr val="accent2"/>
                </a:solidFill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EBCA820-2D36-47AC-8FE0-5DB85078F957}"/>
                </a:ext>
              </a:extLst>
            </p:cNvPr>
            <p:cNvGrpSpPr/>
            <p:nvPr/>
          </p:nvGrpSpPr>
          <p:grpSpPr>
            <a:xfrm>
              <a:off x="6749055" y="4503280"/>
              <a:ext cx="816517" cy="814209"/>
              <a:chOff x="4752100" y="4460221"/>
              <a:chExt cx="816517" cy="814209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5318AAB5-DA4C-416F-A5DF-1A1AE4063D18}"/>
                  </a:ext>
                </a:extLst>
              </p:cNvPr>
              <p:cNvSpPr/>
              <p:nvPr/>
            </p:nvSpPr>
            <p:spPr>
              <a:xfrm>
                <a:off x="4814390" y="4523569"/>
                <a:ext cx="674451" cy="685800"/>
              </a:xfrm>
              <a:prstGeom prst="ellipse">
                <a:avLst/>
              </a:prstGeom>
              <a:noFill/>
              <a:ln w="38100">
                <a:solidFill>
                  <a:schemeClr val="accent6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bIns="0" rtlCol="0" anchor="ctr"/>
              <a:lstStyle/>
              <a:p>
                <a:pPr algn="ctr"/>
                <a:endParaRPr lang="en-US" sz="1400" b="1">
                  <a:solidFill>
                    <a:schemeClr val="accent2"/>
                  </a:solidFill>
                </a:endParaRPr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BE29AC51-C75F-43B6-9C90-5871836F8565}"/>
                  </a:ext>
                </a:extLst>
              </p:cNvPr>
              <p:cNvSpPr/>
              <p:nvPr/>
            </p:nvSpPr>
            <p:spPr>
              <a:xfrm>
                <a:off x="4752100" y="4460221"/>
                <a:ext cx="816517" cy="814209"/>
              </a:xfrm>
              <a:prstGeom prst="ellipse">
                <a:avLst/>
              </a:prstGeom>
              <a:noFill/>
              <a:ln w="28575">
                <a:solidFill>
                  <a:schemeClr val="accent6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97A5C35-0080-4BA3-BCC3-688C7CC76816}"/>
                </a:ext>
              </a:extLst>
            </p:cNvPr>
            <p:cNvSpPr txBox="1"/>
            <p:nvPr/>
          </p:nvSpPr>
          <p:spPr>
            <a:xfrm>
              <a:off x="5699111" y="3987394"/>
              <a:ext cx="790601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a/a/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5E03A693-9A5F-4B35-8E98-756F63C96CE0}"/>
                </a:ext>
              </a:extLst>
            </p:cNvPr>
            <p:cNvSpPr/>
            <p:nvPr/>
          </p:nvSpPr>
          <p:spPr>
            <a:xfrm>
              <a:off x="3593304" y="4378455"/>
              <a:ext cx="1280160" cy="254982"/>
            </a:xfrm>
            <a:custGeom>
              <a:avLst/>
              <a:gdLst>
                <a:gd name="connsiteX0" fmla="*/ 0 w 1280160"/>
                <a:gd name="connsiteY0" fmla="*/ 183862 h 254982"/>
                <a:gd name="connsiteX1" fmla="*/ 589280 w 1280160"/>
                <a:gd name="connsiteY1" fmla="*/ 982 h 254982"/>
                <a:gd name="connsiteX2" fmla="*/ 1280160 w 1280160"/>
                <a:gd name="connsiteY2" fmla="*/ 254982 h 25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254982">
                  <a:moveTo>
                    <a:pt x="0" y="183862"/>
                  </a:moveTo>
                  <a:cubicBezTo>
                    <a:pt x="187960" y="86495"/>
                    <a:pt x="375920" y="-10871"/>
                    <a:pt x="589280" y="982"/>
                  </a:cubicBezTo>
                  <a:cubicBezTo>
                    <a:pt x="802640" y="12835"/>
                    <a:pt x="1041400" y="133908"/>
                    <a:pt x="1280160" y="254982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ABC2F334-32B2-4468-B218-99F16A5FDFC1}"/>
                </a:ext>
              </a:extLst>
            </p:cNvPr>
            <p:cNvSpPr/>
            <p:nvPr/>
          </p:nvSpPr>
          <p:spPr>
            <a:xfrm>
              <a:off x="4762132" y="4505946"/>
              <a:ext cx="800735" cy="814209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endParaRPr lang="en-US" sz="2400" b="1">
                <a:solidFill>
                  <a:schemeClr val="accent2"/>
                </a:solidFill>
              </a:endParaRPr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C0821966-DF16-4BB9-86BC-AF12685CB203}"/>
                </a:ext>
              </a:extLst>
            </p:cNvPr>
            <p:cNvSpPr/>
            <p:nvPr/>
          </p:nvSpPr>
          <p:spPr>
            <a:xfrm>
              <a:off x="5492330" y="4417605"/>
              <a:ext cx="1280160" cy="254982"/>
            </a:xfrm>
            <a:custGeom>
              <a:avLst/>
              <a:gdLst>
                <a:gd name="connsiteX0" fmla="*/ 0 w 1280160"/>
                <a:gd name="connsiteY0" fmla="*/ 183862 h 254982"/>
                <a:gd name="connsiteX1" fmla="*/ 589280 w 1280160"/>
                <a:gd name="connsiteY1" fmla="*/ 982 h 254982"/>
                <a:gd name="connsiteX2" fmla="*/ 1280160 w 1280160"/>
                <a:gd name="connsiteY2" fmla="*/ 254982 h 25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254982">
                  <a:moveTo>
                    <a:pt x="0" y="183862"/>
                  </a:moveTo>
                  <a:cubicBezTo>
                    <a:pt x="187960" y="86495"/>
                    <a:pt x="375920" y="-10871"/>
                    <a:pt x="589280" y="982"/>
                  </a:cubicBezTo>
                  <a:cubicBezTo>
                    <a:pt x="802640" y="12835"/>
                    <a:pt x="1041400" y="133908"/>
                    <a:pt x="1280160" y="254982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9FE3A956-2DF8-403B-ADFE-1D6BF7C6AA3B}"/>
                </a:ext>
              </a:extLst>
            </p:cNvPr>
            <p:cNvSpPr txBox="1"/>
            <p:nvPr/>
          </p:nvSpPr>
          <p:spPr>
            <a:xfrm>
              <a:off x="4769964" y="5726994"/>
              <a:ext cx="774571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a/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r>
                <a:rPr lang="en-US" sz="2400">
                  <a:solidFill>
                    <a:schemeClr val="accent5"/>
                  </a:solidFill>
                </a:rPr>
                <a:t>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AAA64C8-267C-40F7-93CC-63CC0281239D}"/>
                </a:ext>
              </a:extLst>
            </p:cNvPr>
            <p:cNvSpPr txBox="1"/>
            <p:nvPr/>
          </p:nvSpPr>
          <p:spPr>
            <a:xfrm>
              <a:off x="3811789" y="4443088"/>
              <a:ext cx="819455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b/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r>
                <a:rPr lang="en-US" sz="2400">
                  <a:solidFill>
                    <a:schemeClr val="accent5"/>
                  </a:solidFill>
                </a:rPr>
                <a:t>/b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CE188007-4F2F-421B-A74A-12CD0F3B8CAE}"/>
                </a:ext>
              </a:extLst>
            </p:cNvPr>
            <p:cNvSpPr/>
            <p:nvPr/>
          </p:nvSpPr>
          <p:spPr>
            <a:xfrm>
              <a:off x="4882340" y="5338225"/>
              <a:ext cx="419110" cy="407952"/>
            </a:xfrm>
            <a:custGeom>
              <a:avLst/>
              <a:gdLst>
                <a:gd name="connsiteX0" fmla="*/ 181808 w 588587"/>
                <a:gd name="connsiteY0" fmla="*/ 0 h 572918"/>
                <a:gd name="connsiteX1" fmla="*/ 15553 w 588587"/>
                <a:gd name="connsiteY1" fmla="*/ 391886 h 572918"/>
                <a:gd name="connsiteX2" fmla="*/ 526192 w 588587"/>
                <a:gd name="connsiteY2" fmla="*/ 558141 h 572918"/>
                <a:gd name="connsiteX3" fmla="*/ 561818 w 588587"/>
                <a:gd name="connsiteY3" fmla="*/ 35626 h 572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8587" h="572918">
                  <a:moveTo>
                    <a:pt x="181808" y="0"/>
                  </a:moveTo>
                  <a:cubicBezTo>
                    <a:pt x="69982" y="149431"/>
                    <a:pt x="-41844" y="298863"/>
                    <a:pt x="15553" y="391886"/>
                  </a:cubicBezTo>
                  <a:cubicBezTo>
                    <a:pt x="72950" y="484909"/>
                    <a:pt x="435148" y="617518"/>
                    <a:pt x="526192" y="558141"/>
                  </a:cubicBezTo>
                  <a:cubicBezTo>
                    <a:pt x="617236" y="498764"/>
                    <a:pt x="589527" y="267195"/>
                    <a:pt x="561818" y="35626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2837E2F-7563-4792-8221-9549069B2779}"/>
                </a:ext>
              </a:extLst>
            </p:cNvPr>
            <p:cNvSpPr txBox="1"/>
            <p:nvPr/>
          </p:nvSpPr>
          <p:spPr>
            <a:xfrm>
              <a:off x="4755902" y="6048175"/>
              <a:ext cx="788999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b/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r>
                <a:rPr lang="en-US" sz="2400">
                  <a:solidFill>
                    <a:schemeClr val="accent5"/>
                  </a:solidFill>
                </a:rPr>
                <a:t>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C296ACA-D0D4-482D-B9A7-E080A5C1117D}"/>
                </a:ext>
              </a:extLst>
            </p:cNvPr>
            <p:cNvSpPr txBox="1"/>
            <p:nvPr/>
          </p:nvSpPr>
          <p:spPr>
            <a:xfrm>
              <a:off x="5701703" y="4480174"/>
              <a:ext cx="819455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b/b/</a:t>
              </a: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2051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9" ma:contentTypeDescription="Create a new document." ma:contentTypeScope="" ma:versionID="5b226f5916f7946f7720915c3500729c">
  <xsd:schema xmlns:xsd="http://www.w3.org/2001/XMLSchema" xmlns:xs="http://www.w3.org/2001/XMLSchema" xmlns:p="http://schemas.microsoft.com/office/2006/metadata/properties" xmlns:ns3="52c17e26-d80b-4810-84b5-2d696440855c" xmlns:ns4="75e26a86-27e7-4108-abb5-a9a0ae913c4d" targetNamespace="http://schemas.microsoft.com/office/2006/metadata/properties" ma:root="true" ma:fieldsID="16c32700cd2aee0408f8e8b01b9b7d4a" ns3:_="" ns4:_=""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8276DD5-D9CA-456C-A2C7-0FB36779C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D0EE5F-1CFD-4EB9-8932-5977000AF2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4DFDAF-57A2-4086-8445-AD00A41780FF}">
  <ds:schemaRefs>
    <ds:schemaRef ds:uri="http://schemas.microsoft.com/office/2006/metadata/properties"/>
    <ds:schemaRef ds:uri="75e26a86-27e7-4108-abb5-a9a0ae913c4d"/>
    <ds:schemaRef ds:uri="http://purl.org/dc/terms/"/>
    <ds:schemaRef ds:uri="http://www.w3.org/XML/1998/namespace"/>
    <ds:schemaRef ds:uri="52c17e26-d80b-4810-84b5-2d696440855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904</TotalTime>
  <Words>692</Words>
  <Application>Microsoft Office PowerPoint</Application>
  <PresentationFormat>Custom</PresentationFormat>
  <Paragraphs>146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Consolas</vt:lpstr>
      <vt:lpstr>Corbel</vt:lpstr>
      <vt:lpstr>Symbol</vt:lpstr>
      <vt:lpstr>Chalkboard 16x9</vt:lpstr>
      <vt:lpstr>PDAs &amp; Parsing</vt:lpstr>
      <vt:lpstr>ALERTS</vt:lpstr>
      <vt:lpstr>Noam Chomsky</vt:lpstr>
      <vt:lpstr>Chomsky Hierarchy</vt:lpstr>
      <vt:lpstr>Push-down Automata</vt:lpstr>
      <vt:lpstr>Push-down Automata</vt:lpstr>
      <vt:lpstr>More PDAs</vt:lpstr>
      <vt:lpstr>More PDAs</vt:lpstr>
      <vt:lpstr>More PDAs</vt:lpstr>
      <vt:lpstr>Parse Trees: 2D visualization of derivations</vt:lpstr>
      <vt:lpstr>Parse Trees: Ambiguity</vt:lpstr>
      <vt:lpstr>Parse Trees</vt:lpstr>
      <vt:lpstr>Chomsky Normal Form (CNF)</vt:lpstr>
      <vt:lpstr>Chomsky Normal Form (CNF)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3200</dc:title>
  <dc:creator>Stucki, David</dc:creator>
  <cp:lastModifiedBy>Stucki, David</cp:lastModifiedBy>
  <cp:revision>59</cp:revision>
  <dcterms:created xsi:type="dcterms:W3CDTF">2019-09-04T18:04:52Z</dcterms:created>
  <dcterms:modified xsi:type="dcterms:W3CDTF">2025-10-03T17:25:12Z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