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9" autoAdjust="0"/>
  </p:normalViewPr>
  <p:slideViewPr>
    <p:cSldViewPr>
      <p:cViewPr varScale="1">
        <p:scale>
          <a:sx n="90" d="100"/>
          <a:sy n="90" d="100"/>
        </p:scale>
        <p:origin x="108" y="9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9/26/2025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9/26/2025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Grammars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Programming Assignment #3 due next Wednesday</a:t>
            </a:r>
          </a:p>
          <a:p>
            <a:pPr lvl="1"/>
            <a:r>
              <a:rPr lang="en-US"/>
              <a:t>Questions?</a:t>
            </a:r>
          </a:p>
          <a:p>
            <a:r>
              <a:rPr lang="en-US"/>
              <a:t>Midterm Monday</a:t>
            </a:r>
          </a:p>
          <a:p>
            <a:r>
              <a:rPr lang="en-US"/>
              <a:t>Project #1 Debrief, part 2</a:t>
            </a:r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Grammar Strategies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2590800"/>
          </a:xfrm>
        </p:spPr>
        <p:txBody>
          <a:bodyPr numCol="1">
            <a:normAutofit fontScale="92500" lnSpcReduction="10000"/>
          </a:bodyPr>
          <a:lstStyle/>
          <a:p>
            <a:r>
              <a:rPr lang="en-US" sz="3200">
                <a:solidFill>
                  <a:schemeClr val="accent3"/>
                </a:solidFill>
              </a:rPr>
              <a:t>Questions?</a:t>
            </a:r>
            <a:endParaRPr lang="en-US" sz="3200" b="1" cap="small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sz="3200">
                <a:solidFill>
                  <a:schemeClr val="accent1"/>
                </a:solidFill>
              </a:rPr>
              <a:t>Strategies for constructing grammars</a:t>
            </a:r>
            <a:endParaRPr lang="en-US" sz="320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>
                <a:solidFill>
                  <a:schemeClr val="accent5"/>
                </a:solidFill>
              </a:rPr>
              <a:t>CFLs are closed under union</a:t>
            </a:r>
          </a:p>
          <a:p>
            <a:pPr marL="758952" lvl="3" indent="0">
              <a:buNone/>
            </a:pP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What is the negation of o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+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1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+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?</a:t>
            </a:r>
          </a:p>
          <a:p>
            <a:pPr marL="758952" lvl="3" indent="0">
              <a:buNone/>
            </a:pP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o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*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 + 1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*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 +(0+1)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*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10(0+1)</a:t>
            </a:r>
            <a:r>
              <a:rPr lang="en-US" sz="3000" baseline="30000">
                <a:solidFill>
                  <a:schemeClr val="accent5"/>
                </a:solidFill>
                <a:sym typeface="Symbol" panose="05050102010706020507" pitchFamily="18" charset="2"/>
              </a:rPr>
              <a:t>*</a:t>
            </a:r>
            <a:r>
              <a:rPr lang="en-US" sz="3000">
                <a:solidFill>
                  <a:schemeClr val="accent5"/>
                </a:solidFill>
                <a:sym typeface="Symbol" panose="05050102010706020507" pitchFamily="18" charset="2"/>
              </a:rPr>
              <a:t> 		</a:t>
            </a:r>
            <a:r>
              <a:rPr lang="en-US" sz="3000">
                <a:solidFill>
                  <a:schemeClr val="accent6"/>
                </a:solidFill>
                <a:sym typeface="Symbol" panose="05050102010706020507" pitchFamily="18" charset="2"/>
              </a:rPr>
              <a:t>WHY?</a:t>
            </a:r>
            <a:endParaRPr lang="en-US" sz="2800">
              <a:solidFill>
                <a:schemeClr val="accent6"/>
              </a:solidFill>
              <a:sym typeface="Symbol" panose="05050102010706020507" pitchFamily="18" charset="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449B7-7BDE-4D82-9CF6-7FF485116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5812" y="4419600"/>
            <a:ext cx="9144000" cy="2087562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S  A | B | C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A </a:t>
            </a: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 D1oD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D  oD | 1D | 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B </a:t>
            </a: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 oB | 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3200" b="1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C </a:t>
            </a: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 1C | 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 b="1">
              <a:solidFill>
                <a:schemeClr val="accent2"/>
              </a:solidFill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54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Grammar Strategies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400"/>
            <a:ext cx="9143998" cy="2819400"/>
          </a:xfrm>
        </p:spPr>
        <p:txBody>
          <a:bodyPr numCol="1"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en-US" sz="3200">
                <a:solidFill>
                  <a:schemeClr val="accent4"/>
                </a:solidFill>
              </a:rPr>
              <a:t>The class of regular languages is a subset of the class of context free languages </a:t>
            </a:r>
            <a:r>
              <a:rPr lang="en-US" sz="3200" b="1">
                <a:solidFill>
                  <a:schemeClr val="accent4">
                    <a:lumMod val="60000"/>
                    <a:lumOff val="40000"/>
                  </a:schemeClr>
                </a:solidFill>
              </a:rPr>
              <a:t>(REG </a:t>
            </a:r>
            <a:r>
              <a:rPr lang="en-US" sz="3200" b="1">
                <a:solidFill>
                  <a:schemeClr val="accent4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 CFL)</a:t>
            </a:r>
            <a:endParaRPr lang="en-US" sz="3200" b="1" cap="small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682625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For each transition 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</a:rPr>
              <a:t>d</a:t>
            </a:r>
            <a:r>
              <a:rPr lang="en-US" sz="3200">
                <a:solidFill>
                  <a:schemeClr val="accent2"/>
                </a:solidFill>
              </a:rPr>
              <a:t>(q, a) = p, add a rule Q </a:t>
            </a: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 aP</a:t>
            </a:r>
            <a:endParaRPr lang="en-US" sz="3200">
              <a:solidFill>
                <a:schemeClr val="accent2"/>
              </a:solidFill>
            </a:endParaRPr>
          </a:p>
          <a:p>
            <a:pPr marL="682625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Link the start symbol to the start state: S = s</a:t>
            </a:r>
          </a:p>
          <a:p>
            <a:pPr marL="682625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For each final state r </a:t>
            </a: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 F, add a rule R  </a:t>
            </a:r>
            <a:r>
              <a:rPr lang="en-US" sz="3200">
                <a:solidFill>
                  <a:schemeClr val="accent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 dirty="0">
              <a:solidFill>
                <a:schemeClr val="accent2"/>
              </a:solidFill>
              <a:latin typeface="Symbol" panose="05050102010706020507" pitchFamily="18" charset="2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E31A0C-9AC4-4048-8820-4B36FEDAE743}"/>
              </a:ext>
            </a:extLst>
          </p:cNvPr>
          <p:cNvGrpSpPr/>
          <p:nvPr/>
        </p:nvGrpSpPr>
        <p:grpSpPr>
          <a:xfrm>
            <a:off x="1141412" y="5085681"/>
            <a:ext cx="3029965" cy="1634869"/>
            <a:chOff x="1141412" y="5085681"/>
            <a:chExt cx="3029965" cy="163486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3F7F94B-8750-43CF-8115-EF7EC803049C}"/>
                </a:ext>
              </a:extLst>
            </p:cNvPr>
            <p:cNvGrpSpPr/>
            <p:nvPr/>
          </p:nvGrpSpPr>
          <p:grpSpPr>
            <a:xfrm>
              <a:off x="1491255" y="5995809"/>
              <a:ext cx="603631" cy="724741"/>
              <a:chOff x="4930639" y="4365207"/>
              <a:chExt cx="603631" cy="724741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A37DAAD-3043-421D-9158-44D9BF95A9F8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AAF350-5DDB-47AB-AB8B-EDB528D3ECCD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322524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D0D870-476B-45B5-97F6-21B59C42271F}"/>
                </a:ext>
              </a:extLst>
            </p:cNvPr>
            <p:cNvSpPr/>
            <p:nvPr/>
          </p:nvSpPr>
          <p:spPr>
            <a:xfrm>
              <a:off x="3496926" y="524445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r>
                <a:rPr lang="en-US" sz="2400" b="1">
                  <a:solidFill>
                    <a:schemeClr val="accent2"/>
                  </a:solidFill>
                </a:rPr>
                <a:t>A</a:t>
              </a:r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FAD20E-5EBA-4E4E-A5C4-B417DF911B5A}"/>
                </a:ext>
              </a:extLst>
            </p:cNvPr>
            <p:cNvGrpSpPr/>
            <p:nvPr/>
          </p:nvGrpSpPr>
          <p:grpSpPr>
            <a:xfrm>
              <a:off x="1141412" y="5181600"/>
              <a:ext cx="1232797" cy="814209"/>
              <a:chOff x="4609603" y="1994548"/>
              <a:chExt cx="1232797" cy="814209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9C4308A-AC9D-4E4A-9452-9350F5C0C106}"/>
                  </a:ext>
                </a:extLst>
              </p:cNvPr>
              <p:cNvCxnSpPr>
                <a:cxnSpLocks/>
                <a:endCxn id="11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93DA411-93B2-4FB7-9BA6-9274E007E96E}"/>
                  </a:ext>
                </a:extLst>
              </p:cNvPr>
              <p:cNvGrpSpPr/>
              <p:nvPr/>
            </p:nvGrpSpPr>
            <p:grpSpPr>
              <a:xfrm>
                <a:off x="5041665" y="1994548"/>
                <a:ext cx="800735" cy="814209"/>
                <a:chOff x="5128358" y="3589416"/>
                <a:chExt cx="674451" cy="685800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33CC1AE6-065E-4F03-A21B-E3ECFF23FD3F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r>
                    <a:rPr lang="en-US" sz="2400" b="1">
                      <a:solidFill>
                        <a:schemeClr val="accent2"/>
                      </a:solidFill>
                    </a:rPr>
                    <a:t>S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ECEAEB1E-1133-4922-A8EC-069D85438895}"/>
                    </a:ext>
                  </a:extLst>
                </p:cNvPr>
                <p:cNvSpPr/>
                <p:nvPr/>
              </p:nvSpPr>
              <p:spPr>
                <a:xfrm>
                  <a:off x="5176597" y="3644147"/>
                  <a:ext cx="577973" cy="576339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E80B72-20DD-4B36-B0CE-D35BA8756976}"/>
                </a:ext>
              </a:extLst>
            </p:cNvPr>
            <p:cNvGrpSpPr/>
            <p:nvPr/>
          </p:nvGrpSpPr>
          <p:grpSpPr>
            <a:xfrm>
              <a:off x="3351212" y="5933447"/>
              <a:ext cx="603631" cy="724741"/>
              <a:chOff x="4930639" y="4365207"/>
              <a:chExt cx="603631" cy="724741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8B9357A-985C-490F-B2C4-280842A9DF87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843FE46-5E4C-4E1C-BD75-9B320DC988F2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322524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</a:t>
                </a:r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50CD33-DF03-4519-BE4E-14D3875E4DB2}"/>
                </a:ext>
              </a:extLst>
            </p:cNvPr>
            <p:cNvSpPr/>
            <p:nvPr/>
          </p:nvSpPr>
          <p:spPr>
            <a:xfrm>
              <a:off x="2275840" y="509933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D011FC9-22A6-4BD1-98DB-3A57F0962A81}"/>
                </a:ext>
              </a:extLst>
            </p:cNvPr>
            <p:cNvSpPr/>
            <p:nvPr/>
          </p:nvSpPr>
          <p:spPr>
            <a:xfrm rot="10800000">
              <a:off x="2305020" y="5776374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EBCC4D-E697-49CE-ACEF-460192FE4F1F}"/>
                </a:ext>
              </a:extLst>
            </p:cNvPr>
            <p:cNvSpPr txBox="1"/>
            <p:nvPr/>
          </p:nvSpPr>
          <p:spPr>
            <a:xfrm>
              <a:off x="2622576" y="5085681"/>
              <a:ext cx="343364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BB5828C-81B0-47FE-9065-8B0086083368}"/>
                </a:ext>
              </a:extLst>
            </p:cNvPr>
            <p:cNvSpPr txBox="1"/>
            <p:nvPr/>
          </p:nvSpPr>
          <p:spPr>
            <a:xfrm>
              <a:off x="2839546" y="5606624"/>
              <a:ext cx="343364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</a:rPr>
                <a:t>0</a:t>
              </a:r>
            </a:p>
          </p:txBody>
        </p:sp>
      </p:grp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165A8200-C8A6-4A50-92D5-FE241FA19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3433" y="4419600"/>
            <a:ext cx="6106379" cy="2087562"/>
          </a:xfrm>
        </p:spPr>
        <p:txBody>
          <a:bodyPr numCol="2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S  1S | 0A | </a:t>
            </a:r>
            <a:r>
              <a:rPr lang="en-US" sz="3200">
                <a:solidFill>
                  <a:schemeClr val="accent2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320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>
                <a:solidFill>
                  <a:schemeClr val="accent2"/>
                </a:solidFill>
                <a:sym typeface="Symbol" panose="05050102010706020507" pitchFamily="18" charset="2"/>
              </a:rPr>
              <a:t>A </a:t>
            </a:r>
            <a:r>
              <a:rPr lang="en-US" sz="3200">
                <a:solidFill>
                  <a:schemeClr val="accent2"/>
                </a:solidFill>
                <a:sym typeface="Symbol" panose="05050102010706020507" pitchFamily="18" charset="2"/>
              </a:rPr>
              <a:t> 1A | oS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S  1S | 0A0S | </a:t>
            </a:r>
            <a:r>
              <a:rPr lang="en-US" sz="3200">
                <a:solidFill>
                  <a:schemeClr val="accent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  <a:endParaRPr lang="en-US" sz="3200">
              <a:solidFill>
                <a:schemeClr val="accent1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chemeClr val="accent1"/>
                </a:solidFill>
                <a:sym typeface="Symbol" panose="05050102010706020507" pitchFamily="18" charset="2"/>
              </a:rPr>
              <a:t>A 1A | </a:t>
            </a:r>
            <a:r>
              <a:rPr lang="en-US" sz="3200">
                <a:solidFill>
                  <a:schemeClr val="accent1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78219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Grammar Strategies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4678362"/>
          </a:xfrm>
        </p:spPr>
        <p:txBody>
          <a:bodyPr numCol="1">
            <a:normAutofit/>
          </a:bodyPr>
          <a:lstStyle/>
          <a:p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If you are working with a language in which strings have linkages between parts on the left and parts on the right (e.g., </a:t>
            </a:r>
            <a:r>
              <a:rPr lang="en-US" sz="3200" b="1">
                <a:solidFill>
                  <a:schemeClr val="accent3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, palindromes, parenthesis, etc.) then you need a rule of the form</a:t>
            </a:r>
          </a:p>
          <a:p>
            <a:pPr marL="301752" lvl="1" indent="0" algn="ctr">
              <a:buNone/>
            </a:pPr>
            <a:r>
              <a:rPr lang="en-US" sz="2800">
                <a:solidFill>
                  <a:schemeClr val="accent1"/>
                </a:solidFill>
                <a:sym typeface="Symbol" panose="05050102010706020507" pitchFamily="18" charset="2"/>
              </a:rPr>
              <a:t>R  uRv</a:t>
            </a:r>
          </a:p>
          <a:p>
            <a:pPr marL="301752" lvl="1" indent="0">
              <a:buNone/>
            </a:pPr>
            <a:r>
              <a:rPr lang="en-US" sz="2800">
                <a:solidFill>
                  <a:schemeClr val="accent3"/>
                </a:solidFill>
                <a:sym typeface="Symbol" panose="05050102010706020507" pitchFamily="18" charset="2"/>
              </a:rPr>
              <a:t>where u and v are strings made up of terminal and non-terminal characters.</a:t>
            </a:r>
          </a:p>
        </p:txBody>
      </p:sp>
    </p:spTree>
    <p:extLst>
      <p:ext uri="{BB962C8B-B14F-4D97-AF65-F5344CB8AC3E}">
        <p14:creationId xmlns:p14="http://schemas.microsoft.com/office/powerpoint/2010/main" val="241609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Noam Chomsky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143998" cy="4678362"/>
          </a:xfrm>
        </p:spPr>
        <p:txBody>
          <a:bodyPr numCol="1">
            <a:normAutofit/>
          </a:bodyPr>
          <a:lstStyle/>
          <a:p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Linguist: single-handedly reinvented the</a:t>
            </a:r>
            <a:b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3"/>
                </a:solidFill>
                <a:sym typeface="Symbol" panose="05050102010706020507" pitchFamily="18" charset="2"/>
              </a:rPr>
              <a:t>entire field of linguistics in the 1950s</a:t>
            </a:r>
          </a:p>
          <a:p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Prior to the 1950s the academic discipline</a:t>
            </a:r>
            <a:b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of linguistics was basically what we would</a:t>
            </a:r>
            <a:b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</a:br>
            <a:r>
              <a:rPr lang="en-US" sz="3200">
                <a:solidFill>
                  <a:schemeClr val="accent6"/>
                </a:solidFill>
                <a:sym typeface="Symbol" panose="05050102010706020507" pitchFamily="18" charset="2"/>
              </a:rPr>
              <a:t>today call philology (J.R.R. Tolkein, anyone?)</a:t>
            </a:r>
          </a:p>
          <a:p>
            <a:r>
              <a:rPr lang="en-US" sz="3200">
                <a:solidFill>
                  <a:schemeClr val="accent4"/>
                </a:solidFill>
                <a:sym typeface="Symbol" panose="05050102010706020507" pitchFamily="18" charset="2"/>
              </a:rPr>
              <a:t>After establishing himself as the leader of this new field he became a political activist...</a:t>
            </a:r>
          </a:p>
        </p:txBody>
      </p:sp>
      <p:pic>
        <p:nvPicPr>
          <p:cNvPr id="1026" name="Picture 2" descr="World Socionics: Noam Chomsky (LII): Personality Type ...">
            <a:extLst>
              <a:ext uri="{FF2B5EF4-FFF2-40B4-BE49-F238E27FC236}">
                <a16:creationId xmlns:a16="http://schemas.microsoft.com/office/drawing/2014/main" id="{21FB42FC-2C5C-47E2-B371-88D6C83EA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2" y="0"/>
            <a:ext cx="2817813" cy="417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19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Chomsky Hierarchy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6D4533-0E4C-464C-8A19-EBC926987CA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056749"/>
              </p:ext>
            </p:extLst>
          </p:nvPr>
        </p:nvGraphicFramePr>
        <p:xfrm>
          <a:off x="760412" y="1905000"/>
          <a:ext cx="10896600" cy="2926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799863913"/>
                    </a:ext>
                  </a:extLst>
                </a:gridCol>
                <a:gridCol w="2179320">
                  <a:extLst>
                    <a:ext uri="{9D8B030D-6E8A-4147-A177-3AD203B41FA5}">
                      <a16:colId xmlns:a16="http://schemas.microsoft.com/office/drawing/2014/main" val="4003075940"/>
                    </a:ext>
                  </a:extLst>
                </a:gridCol>
                <a:gridCol w="2179320">
                  <a:extLst>
                    <a:ext uri="{9D8B030D-6E8A-4147-A177-3AD203B41FA5}">
                      <a16:colId xmlns:a16="http://schemas.microsoft.com/office/drawing/2014/main" val="2946990872"/>
                    </a:ext>
                  </a:extLst>
                </a:gridCol>
                <a:gridCol w="2568484">
                  <a:extLst>
                    <a:ext uri="{9D8B030D-6E8A-4147-A177-3AD203B41FA5}">
                      <a16:colId xmlns:a16="http://schemas.microsoft.com/office/drawing/2014/main" val="544630353"/>
                    </a:ext>
                  </a:extLst>
                </a:gridCol>
                <a:gridCol w="1790156">
                  <a:extLst>
                    <a:ext uri="{9D8B030D-6E8A-4147-A177-3AD203B41FA5}">
                      <a16:colId xmlns:a16="http://schemas.microsoft.com/office/drawing/2014/main" val="1846674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3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4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5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6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Languages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Context 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Context Sensitive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Recursively Enumerable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13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Finite State Automata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Push-down Automata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Linearly-bounded Turing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Turing Machine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53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Grammar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bC</a:t>
                      </a:r>
                    </a:p>
                    <a:p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2400" b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Symbol" panose="05050102010706020507" pitchFamily="18" charset="2"/>
                          <a:sym typeface="Symbol" panose="05050102010706020507" pitchFamily="18" charset="2"/>
                        </a:rPr>
                        <a:t>e</a:t>
                      </a:r>
                      <a:endParaRPr lang="en-US" sz="2400" b="1">
                        <a:solidFill>
                          <a:schemeClr val="accent3">
                            <a:lumMod val="75000"/>
                          </a:schemeClr>
                        </a:solidFill>
                        <a:latin typeface="Symbol" panose="05050102010706020507" pitchFamily="18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</a:t>
                      </a:r>
                      <a:r>
                        <a:rPr lang="en-US" sz="2400" b="1">
                          <a:solidFill>
                            <a:schemeClr val="accent4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w</a:t>
                      </a:r>
                      <a:endParaRPr lang="en-US" sz="2400" b="1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uAv </a:t>
                      </a:r>
                      <a:r>
                        <a:rPr lang="en-US" sz="2400" b="1">
                          <a:solidFill>
                            <a:schemeClr val="accent6">
                              <a:lumMod val="75000"/>
                            </a:schemeClr>
                          </a:solidFill>
                          <a:sym typeface="Symbol" panose="05050102010706020507" pitchFamily="18" charset="2"/>
                        </a:rPr>
                        <a:t> uwv</a:t>
                      </a:r>
                      <a:endParaRPr lang="en-US" sz="2400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u </a:t>
                      </a:r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  <a:sym typeface="Symbol" panose="05050102010706020507" pitchFamily="18" charset="2"/>
                        </a:rPr>
                        <a:t> v</a:t>
                      </a:r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04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2D53F94-B8DB-4CAB-A29B-0E7BDB903133}"/>
              </a:ext>
            </a:extLst>
          </p:cNvPr>
          <p:cNvSpPr txBox="1"/>
          <p:nvPr/>
        </p:nvSpPr>
        <p:spPr>
          <a:xfrm>
            <a:off x="1751012" y="5410200"/>
            <a:ext cx="9220200" cy="14219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A</a:t>
            </a:r>
            <a:r>
              <a:rPr lang="en-US" sz="2400"/>
              <a:t> is a non-terminal symbol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b</a:t>
            </a:r>
            <a:r>
              <a:rPr lang="en-US" sz="2400"/>
              <a:t> is a terminal symbol</a:t>
            </a:r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sz="2400"/>
              <a:t> is the empty string</a:t>
            </a:r>
          </a:p>
          <a:p>
            <a:pPr marL="342900" indent="-342900">
              <a:lnSpc>
                <a:spcPct val="90000"/>
              </a:lnSpc>
              <a:buFont typeface="Symbol" panose="05050102010706020507" pitchFamily="18" charset="2"/>
              <a:buChar char="e"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 b="1">
                <a:solidFill>
                  <a:schemeClr val="accent2"/>
                </a:solidFill>
              </a:rPr>
              <a:t>u</a:t>
            </a:r>
            <a:r>
              <a:rPr lang="en-US" sz="2400"/>
              <a:t>, </a:t>
            </a:r>
            <a:r>
              <a:rPr lang="en-US" sz="2400" b="1">
                <a:solidFill>
                  <a:schemeClr val="accent2"/>
                </a:solidFill>
              </a:rPr>
              <a:t>v</a:t>
            </a:r>
            <a:r>
              <a:rPr lang="en-US" sz="2400"/>
              <a:t>, &amp; </a:t>
            </a:r>
            <a:r>
              <a:rPr lang="en-US" sz="2400" b="1">
                <a:solidFill>
                  <a:schemeClr val="accent2"/>
                </a:solidFill>
              </a:rPr>
              <a:t>w</a:t>
            </a:r>
            <a:r>
              <a:rPr lang="en-US" sz="2400"/>
              <a:t> are arbitrary strings of terminal and non-terminal symbols</a:t>
            </a:r>
          </a:p>
        </p:txBody>
      </p:sp>
    </p:spTree>
    <p:extLst>
      <p:ext uri="{BB962C8B-B14F-4D97-AF65-F5344CB8AC3E}">
        <p14:creationId xmlns:p14="http://schemas.microsoft.com/office/powerpoint/2010/main" val="17112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Push-down Automata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676399"/>
            <a:ext cx="9143998" cy="3440223"/>
          </a:xfrm>
        </p:spPr>
        <p:txBody>
          <a:bodyPr numCol="1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Similar to FSAs, but the transitions are labeled by three things rather than just one</a:t>
            </a:r>
            <a:endParaRPr lang="en-US" sz="3200" b="1" cap="small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The PDA, in addition to its states, has an external stack memory</a:t>
            </a:r>
          </a:p>
          <a:p>
            <a:pPr marL="273050" indent="-273050"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The two additional labels represent the top of the stact before and after the transition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E31A0C-9AC4-4048-8820-4B36FEDAE743}"/>
              </a:ext>
            </a:extLst>
          </p:cNvPr>
          <p:cNvGrpSpPr/>
          <p:nvPr/>
        </p:nvGrpSpPr>
        <p:grpSpPr>
          <a:xfrm>
            <a:off x="4494212" y="5125592"/>
            <a:ext cx="3109741" cy="1621212"/>
            <a:chOff x="1141412" y="5099338"/>
            <a:chExt cx="3109741" cy="162121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3F7F94B-8750-43CF-8115-EF7EC803049C}"/>
                </a:ext>
              </a:extLst>
            </p:cNvPr>
            <p:cNvGrpSpPr/>
            <p:nvPr/>
          </p:nvGrpSpPr>
          <p:grpSpPr>
            <a:xfrm>
              <a:off x="1491255" y="5995809"/>
              <a:ext cx="825867" cy="724741"/>
              <a:chOff x="4930639" y="4365207"/>
              <a:chExt cx="825867" cy="724741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A37DAAD-3043-421D-9158-44D9BF95A9F8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AAF350-5DDB-47AB-AB8B-EDB528D3ECCD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82586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/0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D0D870-476B-45B5-97F6-21B59C42271F}"/>
                </a:ext>
              </a:extLst>
            </p:cNvPr>
            <p:cNvSpPr/>
            <p:nvPr/>
          </p:nvSpPr>
          <p:spPr>
            <a:xfrm>
              <a:off x="3496926" y="524445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FAD20E-5EBA-4E4E-A5C4-B417DF911B5A}"/>
                </a:ext>
              </a:extLst>
            </p:cNvPr>
            <p:cNvGrpSpPr/>
            <p:nvPr/>
          </p:nvGrpSpPr>
          <p:grpSpPr>
            <a:xfrm>
              <a:off x="1141412" y="5181104"/>
              <a:ext cx="3109741" cy="814704"/>
              <a:chOff x="4609603" y="1994052"/>
              <a:chExt cx="3109741" cy="814704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9C4308A-AC9D-4E4A-9452-9350F5C0C106}"/>
                  </a:ext>
                </a:extLst>
              </p:cNvPr>
              <p:cNvCxnSpPr>
                <a:cxnSpLocks/>
                <a:endCxn id="11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93DA411-93B2-4FB7-9BA6-9274E007E96E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33CC1AE6-065E-4F03-A21B-E3ECFF23FD3F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ECEAEB1E-1133-4922-A8EC-069D85438895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E80B72-20DD-4B36-B0CE-D35BA8756976}"/>
                </a:ext>
              </a:extLst>
            </p:cNvPr>
            <p:cNvGrpSpPr/>
            <p:nvPr/>
          </p:nvGrpSpPr>
          <p:grpSpPr>
            <a:xfrm>
              <a:off x="3351212" y="5933447"/>
              <a:ext cx="785793" cy="724741"/>
              <a:chOff x="4930639" y="4365207"/>
              <a:chExt cx="785793" cy="724741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8B9357A-985C-490F-B2C4-280842A9DF87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843FE46-5E4C-4E1C-BD75-9B320DC988F2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7857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1/0/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endParaRPr lang="en-US" sz="240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50CD33-DF03-4519-BE4E-14D3875E4DB2}"/>
                </a:ext>
              </a:extLst>
            </p:cNvPr>
            <p:cNvSpPr/>
            <p:nvPr/>
          </p:nvSpPr>
          <p:spPr>
            <a:xfrm>
              <a:off x="2275840" y="509933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EBCC4D-E697-49CE-ACEF-460192FE4F1F}"/>
                </a:ext>
              </a:extLst>
            </p:cNvPr>
            <p:cNvSpPr txBox="1"/>
            <p:nvPr/>
          </p:nvSpPr>
          <p:spPr>
            <a:xfrm>
              <a:off x="2479047" y="5181104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411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Push-down Automata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3673821"/>
            <a:ext cx="9143998" cy="2726979"/>
          </a:xfrm>
        </p:spPr>
        <p:txBody>
          <a:bodyPr numCol="1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The first label is the normal character to be consumed from the input.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The remaining two labels are stack operations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1"/>
                </a:solidFill>
              </a:rPr>
              <a:t>/a represents push(a)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a/</a:t>
            </a:r>
            <a:r>
              <a:rPr lang="en-US" sz="3200">
                <a:solidFill>
                  <a:schemeClr val="accent4"/>
                </a:solidFill>
                <a:latin typeface="Symbol" panose="05050102010706020507" pitchFamily="18" charset="2"/>
              </a:rPr>
              <a:t>e</a:t>
            </a:r>
            <a:r>
              <a:rPr lang="en-US" sz="3200">
                <a:solidFill>
                  <a:schemeClr val="accent4"/>
                </a:solidFill>
              </a:rPr>
              <a:t> represents pop(a)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E31A0C-9AC4-4048-8820-4B36FEDAE743}"/>
              </a:ext>
            </a:extLst>
          </p:cNvPr>
          <p:cNvGrpSpPr/>
          <p:nvPr/>
        </p:nvGrpSpPr>
        <p:grpSpPr>
          <a:xfrm>
            <a:off x="4494212" y="1752600"/>
            <a:ext cx="3109741" cy="1621212"/>
            <a:chOff x="1141412" y="5099338"/>
            <a:chExt cx="3109741" cy="162121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3F7F94B-8750-43CF-8115-EF7EC803049C}"/>
                </a:ext>
              </a:extLst>
            </p:cNvPr>
            <p:cNvGrpSpPr/>
            <p:nvPr/>
          </p:nvGrpSpPr>
          <p:grpSpPr>
            <a:xfrm>
              <a:off x="1491255" y="5995809"/>
              <a:ext cx="825867" cy="724741"/>
              <a:chOff x="4930639" y="4365207"/>
              <a:chExt cx="825867" cy="724741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A37DAAD-3043-421D-9158-44D9BF95A9F8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4AAF350-5DDB-47AB-AB8B-EDB528D3ECCD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825867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r>
                  <a:rPr lang="en-US" sz="2400">
                    <a:solidFill>
                      <a:schemeClr val="accent5"/>
                    </a:solidFill>
                  </a:rPr>
                  <a:t>/0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9D0D870-476B-45B5-97F6-21B59C42271F}"/>
                </a:ext>
              </a:extLst>
            </p:cNvPr>
            <p:cNvSpPr/>
            <p:nvPr/>
          </p:nvSpPr>
          <p:spPr>
            <a:xfrm>
              <a:off x="3496926" y="5244452"/>
              <a:ext cx="674451" cy="685800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bIns="0" rtlCol="0" anchor="ctr"/>
            <a:lstStyle/>
            <a:p>
              <a:pPr algn="ctr"/>
              <a:endParaRPr lang="en-US" sz="1400" b="1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6FAD20E-5EBA-4E4E-A5C4-B417DF911B5A}"/>
                </a:ext>
              </a:extLst>
            </p:cNvPr>
            <p:cNvGrpSpPr/>
            <p:nvPr/>
          </p:nvGrpSpPr>
          <p:grpSpPr>
            <a:xfrm>
              <a:off x="1141412" y="5181104"/>
              <a:ext cx="3109741" cy="814704"/>
              <a:chOff x="4609603" y="1994052"/>
              <a:chExt cx="3109741" cy="814704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9C4308A-AC9D-4E4A-9452-9350F5C0C106}"/>
                  </a:ext>
                </a:extLst>
              </p:cNvPr>
              <p:cNvCxnSpPr>
                <a:cxnSpLocks/>
                <a:endCxn id="11" idx="2"/>
              </p:cNvCxnSpPr>
              <p:nvPr/>
            </p:nvCxnSpPr>
            <p:spPr>
              <a:xfrm>
                <a:off x="4609603" y="2401653"/>
                <a:ext cx="432062" cy="0"/>
              </a:xfrm>
              <a:prstGeom prst="straightConnector1">
                <a:avLst/>
              </a:prstGeom>
              <a:ln w="25400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93DA411-93B2-4FB7-9BA6-9274E007E96E}"/>
                  </a:ext>
                </a:extLst>
              </p:cNvPr>
              <p:cNvGrpSpPr/>
              <p:nvPr/>
            </p:nvGrpSpPr>
            <p:grpSpPr>
              <a:xfrm>
                <a:off x="5041665" y="1994052"/>
                <a:ext cx="2677679" cy="814704"/>
                <a:chOff x="5128358" y="3588999"/>
                <a:chExt cx="2255381" cy="686217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33CC1AE6-065E-4F03-A21B-E3ECFF23FD3F}"/>
                    </a:ext>
                  </a:extLst>
                </p:cNvPr>
                <p:cNvSpPr/>
                <p:nvPr/>
              </p:nvSpPr>
              <p:spPr>
                <a:xfrm>
                  <a:off x="5128358" y="3589416"/>
                  <a:ext cx="674451" cy="685800"/>
                </a:xfrm>
                <a:prstGeom prst="ellipse">
                  <a:avLst/>
                </a:prstGeom>
                <a:noFill/>
                <a:ln w="38100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0" rIns="0" bIns="0" rtlCol="0" anchor="ctr"/>
                <a:lstStyle/>
                <a:p>
                  <a:pPr algn="ctr"/>
                  <a:endParaRPr lang="en-US" sz="2400" b="1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ECEAEB1E-1133-4922-A8EC-069D85438895}"/>
                    </a:ext>
                  </a:extLst>
                </p:cNvPr>
                <p:cNvSpPr/>
                <p:nvPr/>
              </p:nvSpPr>
              <p:spPr>
                <a:xfrm>
                  <a:off x="6695995" y="3588999"/>
                  <a:ext cx="687744" cy="685800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E80B72-20DD-4B36-B0CE-D35BA8756976}"/>
                </a:ext>
              </a:extLst>
            </p:cNvPr>
            <p:cNvGrpSpPr/>
            <p:nvPr/>
          </p:nvGrpSpPr>
          <p:grpSpPr>
            <a:xfrm>
              <a:off x="3351212" y="5933447"/>
              <a:ext cx="785793" cy="724741"/>
              <a:chOff x="4930639" y="4365207"/>
              <a:chExt cx="785793" cy="724741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8B9357A-985C-490F-B2C4-280842A9DF87}"/>
                  </a:ext>
                </a:extLst>
              </p:cNvPr>
              <p:cNvSpPr/>
              <p:nvPr/>
            </p:nvSpPr>
            <p:spPr>
              <a:xfrm>
                <a:off x="5115160" y="4365207"/>
                <a:ext cx="419110" cy="407952"/>
              </a:xfrm>
              <a:custGeom>
                <a:avLst/>
                <a:gdLst>
                  <a:gd name="connsiteX0" fmla="*/ 181808 w 588587"/>
                  <a:gd name="connsiteY0" fmla="*/ 0 h 572918"/>
                  <a:gd name="connsiteX1" fmla="*/ 15553 w 588587"/>
                  <a:gd name="connsiteY1" fmla="*/ 391886 h 572918"/>
                  <a:gd name="connsiteX2" fmla="*/ 526192 w 588587"/>
                  <a:gd name="connsiteY2" fmla="*/ 558141 h 572918"/>
                  <a:gd name="connsiteX3" fmla="*/ 561818 w 588587"/>
                  <a:gd name="connsiteY3" fmla="*/ 35626 h 572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8587" h="572918">
                    <a:moveTo>
                      <a:pt x="181808" y="0"/>
                    </a:moveTo>
                    <a:cubicBezTo>
                      <a:pt x="69982" y="149431"/>
                      <a:pt x="-41844" y="298863"/>
                      <a:pt x="15553" y="391886"/>
                    </a:cubicBezTo>
                    <a:cubicBezTo>
                      <a:pt x="72950" y="484909"/>
                      <a:pt x="435148" y="617518"/>
                      <a:pt x="526192" y="558141"/>
                    </a:cubicBezTo>
                    <a:cubicBezTo>
                      <a:pt x="617236" y="498764"/>
                      <a:pt x="589527" y="267195"/>
                      <a:pt x="561818" y="35626"/>
                    </a:cubicBezTo>
                  </a:path>
                </a:pathLst>
              </a:custGeom>
              <a:noFill/>
              <a:ln w="28575">
                <a:solidFill>
                  <a:schemeClr val="accent6"/>
                </a:solidFill>
                <a:miter lim="800000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843FE46-5E4C-4E1C-BD75-9B320DC988F2}"/>
                  </a:ext>
                </a:extLst>
              </p:cNvPr>
              <p:cNvSpPr txBox="1"/>
              <p:nvPr/>
            </p:nvSpPr>
            <p:spPr>
              <a:xfrm>
                <a:off x="4930639" y="4665216"/>
                <a:ext cx="7857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5"/>
                    </a:solidFill>
                  </a:rPr>
                  <a:t>1/0/</a:t>
                </a:r>
                <a:r>
                  <a:rPr lang="en-US" sz="2400">
                    <a:solidFill>
                      <a:schemeClr val="accent5"/>
                    </a:solidFill>
                    <a:latin typeface="Symbol" panose="05050102010706020507" pitchFamily="18" charset="2"/>
                  </a:rPr>
                  <a:t>e</a:t>
                </a:r>
                <a:endParaRPr lang="en-US" sz="240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350CD33-DF03-4519-BE4E-14D3875E4DB2}"/>
                </a:ext>
              </a:extLst>
            </p:cNvPr>
            <p:cNvSpPr/>
            <p:nvPr/>
          </p:nvSpPr>
          <p:spPr>
            <a:xfrm>
              <a:off x="2275840" y="5099338"/>
              <a:ext cx="1280160" cy="254982"/>
            </a:xfrm>
            <a:custGeom>
              <a:avLst/>
              <a:gdLst>
                <a:gd name="connsiteX0" fmla="*/ 0 w 1280160"/>
                <a:gd name="connsiteY0" fmla="*/ 183862 h 254982"/>
                <a:gd name="connsiteX1" fmla="*/ 589280 w 1280160"/>
                <a:gd name="connsiteY1" fmla="*/ 982 h 254982"/>
                <a:gd name="connsiteX2" fmla="*/ 1280160 w 1280160"/>
                <a:gd name="connsiteY2" fmla="*/ 254982 h 254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254982">
                  <a:moveTo>
                    <a:pt x="0" y="183862"/>
                  </a:moveTo>
                  <a:cubicBezTo>
                    <a:pt x="187960" y="86495"/>
                    <a:pt x="375920" y="-10871"/>
                    <a:pt x="589280" y="982"/>
                  </a:cubicBezTo>
                  <a:cubicBezTo>
                    <a:pt x="802640" y="12835"/>
                    <a:pt x="1041400" y="133908"/>
                    <a:pt x="1280160" y="254982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1EBCC4D-E697-49CE-ACEF-460192FE4F1F}"/>
                </a:ext>
              </a:extLst>
            </p:cNvPr>
            <p:cNvSpPr txBox="1"/>
            <p:nvPr/>
          </p:nvSpPr>
          <p:spPr>
            <a:xfrm>
              <a:off x="2479047" y="5181104"/>
              <a:ext cx="758541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5"/>
                  </a:solidFill>
                  <a:latin typeface="Symbol" panose="05050102010706020507" pitchFamily="18" charset="2"/>
                </a:rPr>
                <a:t>e/e/e</a:t>
              </a:r>
              <a:endParaRPr lang="en-US" sz="2400">
                <a:solidFill>
                  <a:schemeClr val="accent5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691C67B-A113-47A1-A7AB-7A4E7F0F167B}"/>
              </a:ext>
            </a:extLst>
          </p:cNvPr>
          <p:cNvSpPr txBox="1"/>
          <p:nvPr/>
        </p:nvSpPr>
        <p:spPr>
          <a:xfrm rot="1460342">
            <a:off x="9218612" y="2256783"/>
            <a:ext cx="24384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>
                <a:solidFill>
                  <a:schemeClr val="tx2"/>
                </a:solidFill>
              </a:rPr>
              <a:t>PDAs are non-deterministic</a:t>
            </a:r>
          </a:p>
        </p:txBody>
      </p:sp>
    </p:spTree>
    <p:extLst>
      <p:ext uri="{BB962C8B-B14F-4D97-AF65-F5344CB8AC3E}">
        <p14:creationId xmlns:p14="http://schemas.microsoft.com/office/powerpoint/2010/main" val="153411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828</TotalTime>
  <Words>490</Words>
  <Application>Microsoft Office PowerPoint</Application>
  <PresentationFormat>Custom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Consolas</vt:lpstr>
      <vt:lpstr>Corbel</vt:lpstr>
      <vt:lpstr>Symbol</vt:lpstr>
      <vt:lpstr>Chalkboard 16x9</vt:lpstr>
      <vt:lpstr>Grammars</vt:lpstr>
      <vt:lpstr>ALERTS</vt:lpstr>
      <vt:lpstr>Grammar Strategies</vt:lpstr>
      <vt:lpstr>Grammar Strategies</vt:lpstr>
      <vt:lpstr>Grammar Strategies</vt:lpstr>
      <vt:lpstr>Noam Chomsky</vt:lpstr>
      <vt:lpstr>Chomsky Hierarchy</vt:lpstr>
      <vt:lpstr>Push-down Automata</vt:lpstr>
      <vt:lpstr>Push-down Automata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51</cp:revision>
  <dcterms:created xsi:type="dcterms:W3CDTF">2019-09-04T18:04:52Z</dcterms:created>
  <dcterms:modified xsi:type="dcterms:W3CDTF">2025-09-26T20:07:29Z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