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0"/>
  </p:notesMasterIdLst>
  <p:handoutMasterIdLst>
    <p:handoutMasterId r:id="rId21"/>
  </p:handoutMasterIdLst>
  <p:sldIdLst>
    <p:sldId id="256" r:id="rId5"/>
    <p:sldId id="266" r:id="rId6"/>
    <p:sldId id="267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599" autoAdjust="0"/>
  </p:normalViewPr>
  <p:slideViewPr>
    <p:cSldViewPr>
      <p:cViewPr varScale="1">
        <p:scale>
          <a:sx n="63" d="100"/>
          <a:sy n="63" d="100"/>
        </p:scale>
        <p:origin x="96" y="83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9/19/2025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9/19/2025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9/19/2025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9/19/2025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Regular or Non-Regular</a:t>
            </a:r>
            <a:br>
              <a:rPr lang="en-US"/>
            </a:br>
            <a:r>
              <a:rPr lang="en-US" sz="4000"/>
              <a:t>That is the question...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Minimize the DFA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98534-99FA-4953-A2CA-D2B54F980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19599" cy="21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trike="sngStrike"/>
              <a:t>Q1 = {A, E}</a:t>
            </a:r>
          </a:p>
          <a:p>
            <a:pPr marL="0" indent="0">
              <a:buNone/>
            </a:pPr>
            <a:r>
              <a:rPr lang="en-US"/>
              <a:t>Q2 = {B, C, D}</a:t>
            </a:r>
          </a:p>
          <a:p>
            <a:pPr marL="0" indent="0">
              <a:buNone/>
            </a:pPr>
            <a:r>
              <a:rPr lang="en-US"/>
              <a:t>Q3 = {A}</a:t>
            </a:r>
          </a:p>
          <a:p>
            <a:pPr marL="0" indent="0">
              <a:buNone/>
            </a:pPr>
            <a:r>
              <a:rPr lang="en-US"/>
              <a:t>Q4 = {E}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ED26931-BA05-4AD1-B493-B302AA53C04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0575570"/>
              </p:ext>
            </p:extLst>
          </p:nvPr>
        </p:nvGraphicFramePr>
        <p:xfrm>
          <a:off x="1598612" y="4354833"/>
          <a:ext cx="2484897" cy="14833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828299">
                  <a:extLst>
                    <a:ext uri="{9D8B030D-6E8A-4147-A177-3AD203B41FA5}">
                      <a16:colId xmlns:a16="http://schemas.microsoft.com/office/drawing/2014/main" val="1283254048"/>
                    </a:ext>
                  </a:extLst>
                </a:gridCol>
                <a:gridCol w="828299">
                  <a:extLst>
                    <a:ext uri="{9D8B030D-6E8A-4147-A177-3AD203B41FA5}">
                      <a16:colId xmlns:a16="http://schemas.microsoft.com/office/drawing/2014/main" val="2863728220"/>
                    </a:ext>
                  </a:extLst>
                </a:gridCol>
                <a:gridCol w="828299">
                  <a:extLst>
                    <a:ext uri="{9D8B030D-6E8A-4147-A177-3AD203B41FA5}">
                      <a16:colId xmlns:a16="http://schemas.microsoft.com/office/drawing/2014/main" val="751041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646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612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89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3691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6224880" y="1787048"/>
            <a:ext cx="5737545" cy="2567785"/>
            <a:chOff x="3069429" y="4066095"/>
            <a:chExt cx="5737545" cy="2567785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5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A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>
                    <a:solidFill>
                      <a:schemeClr val="accent4"/>
                    </a:solidFill>
                  </a:rPr>
                  <a:t>B</a:t>
                </a:r>
                <a:endParaRPr lang="en-US" sz="36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  <a:sym typeface="Symbol" panose="05050102010706020507" pitchFamily="18" charset="2"/>
                </a:rPr>
                <a:t>E</a:t>
              </a:r>
              <a:endParaRPr lang="en-US">
                <a:solidFill>
                  <a:schemeClr val="accent4"/>
                </a:solidFill>
              </a:endParaRP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5356CC2-EBAC-4AD9-9371-8142F2791420}"/>
                </a:ext>
              </a:extLst>
            </p:cNvPr>
            <p:cNvGrpSpPr/>
            <p:nvPr/>
          </p:nvGrpSpPr>
          <p:grpSpPr>
            <a:xfrm>
              <a:off x="6025963" y="4121923"/>
              <a:ext cx="996599" cy="424732"/>
              <a:chOff x="4119092" y="4108151"/>
              <a:chExt cx="996599" cy="424732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553406B-D112-4FB8-8B35-763BD67C8DAE}"/>
                  </a:ext>
                </a:extLst>
              </p:cNvPr>
              <p:cNvCxnSpPr>
                <a:cxnSpLocks/>
                <a:stCxn id="59" idx="6"/>
                <a:endCxn id="80" idx="2"/>
              </p:cNvCxnSpPr>
              <p:nvPr/>
            </p:nvCxnSpPr>
            <p:spPr>
              <a:xfrm>
                <a:off x="4119092" y="4514164"/>
                <a:ext cx="996599" cy="137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72FB486-9BC8-4672-AD67-B634170C9B50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57523E6-DC75-4BBF-BD79-5D572865C51E}"/>
                </a:ext>
              </a:extLst>
            </p:cNvPr>
            <p:cNvGrpSpPr/>
            <p:nvPr/>
          </p:nvGrpSpPr>
          <p:grpSpPr>
            <a:xfrm>
              <a:off x="7022562" y="4079867"/>
              <a:ext cx="923684" cy="923682"/>
              <a:chOff x="5102279" y="4066095"/>
              <a:chExt cx="923684" cy="923682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DA5C8BFA-93D3-4B68-9378-F99814463ACD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C</a:t>
                </a:r>
                <a:endParaRPr lang="en-US" sz="4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2D8C66B9-DBF4-44A1-A7B9-ACB4D47B393C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61754F5C-5FAA-45C8-8E37-4262EC928E4E}"/>
                </a:ext>
              </a:extLst>
            </p:cNvPr>
            <p:cNvGrpSpPr/>
            <p:nvPr/>
          </p:nvGrpSpPr>
          <p:grpSpPr>
            <a:xfrm>
              <a:off x="5191241" y="4989777"/>
              <a:ext cx="372880" cy="572172"/>
              <a:chOff x="3525087" y="4786478"/>
              <a:chExt cx="372880" cy="572172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C61C0A5-DB1C-4819-8A23-BBCD6977E90B}"/>
                  </a:ext>
                </a:extLst>
              </p:cNvPr>
              <p:cNvCxnSpPr>
                <a:cxnSpLocks/>
                <a:stCxn id="59" idx="4"/>
                <a:endCxn id="88" idx="0"/>
              </p:cNvCxnSpPr>
              <p:nvPr/>
            </p:nvCxnSpPr>
            <p:spPr>
              <a:xfrm>
                <a:off x="3897967" y="4786478"/>
                <a:ext cx="0" cy="5721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AE6A886-A369-4F06-B7D3-6E05F7AAACD1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E272A7F-259F-4C4E-881A-65575EA21FF9}"/>
                </a:ext>
              </a:extLst>
            </p:cNvPr>
            <p:cNvGrpSpPr/>
            <p:nvPr/>
          </p:nvGrpSpPr>
          <p:grpSpPr>
            <a:xfrm>
              <a:off x="5102279" y="5561949"/>
              <a:ext cx="923684" cy="923682"/>
              <a:chOff x="5102279" y="4066095"/>
              <a:chExt cx="923684" cy="923682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9BAD9CB7-78F0-43FE-951B-0185D5F16D24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D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71FAAC1-C59A-4F66-A72C-8C21CB8EEE47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7895303" y="4284566"/>
              <a:ext cx="911671" cy="545954"/>
              <a:chOff x="7895303" y="4284566"/>
              <a:chExt cx="911671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7895303" y="4284566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8466816" y="440578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167505B-1E1F-4EF5-AD30-A6D7C33A85A0}"/>
                </a:ext>
              </a:extLst>
            </p:cNvPr>
            <p:cNvGrpSpPr/>
            <p:nvPr/>
          </p:nvGrpSpPr>
          <p:grpSpPr>
            <a:xfrm>
              <a:off x="5881036" y="4684722"/>
              <a:ext cx="1193532" cy="965307"/>
              <a:chOff x="5881036" y="4684722"/>
              <a:chExt cx="1193532" cy="965307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C74D1-7576-4746-9F09-12832F0A5FBA}"/>
                  </a:ext>
                </a:extLst>
              </p:cNvPr>
              <p:cNvSpPr/>
              <p:nvPr/>
            </p:nvSpPr>
            <p:spPr>
              <a:xfrm>
                <a:off x="5881036" y="4793381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FA76724D-9FF4-46AB-9924-7051410AA628}"/>
                  </a:ext>
                </a:extLst>
              </p:cNvPr>
              <p:cNvSpPr txBox="1"/>
              <p:nvPr/>
            </p:nvSpPr>
            <p:spPr>
              <a:xfrm>
                <a:off x="6199479" y="4684722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E1826CD-4BA6-44F7-B613-4C1E34E02B55}"/>
                </a:ext>
              </a:extLst>
            </p:cNvPr>
            <p:cNvGrpSpPr/>
            <p:nvPr/>
          </p:nvGrpSpPr>
          <p:grpSpPr>
            <a:xfrm>
              <a:off x="6062082" y="4981238"/>
              <a:ext cx="1239866" cy="856648"/>
              <a:chOff x="6062082" y="4981238"/>
              <a:chExt cx="1239866" cy="856648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5526C8F-1B05-4A35-8B6A-7C4D3589CB0E}"/>
                  </a:ext>
                </a:extLst>
              </p:cNvPr>
              <p:cNvSpPr/>
              <p:nvPr/>
            </p:nvSpPr>
            <p:spPr>
              <a:xfrm rot="10800000">
                <a:off x="6062082" y="4981238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35EB535-C30F-4815-98BD-FFA612AA8B19}"/>
                  </a:ext>
                </a:extLst>
              </p:cNvPr>
              <p:cNvSpPr txBox="1"/>
              <p:nvPr/>
            </p:nvSpPr>
            <p:spPr>
              <a:xfrm>
                <a:off x="6961790" y="533042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2A04D98-E545-4534-831A-9EE9940E74A7}"/>
                </a:ext>
              </a:extLst>
            </p:cNvPr>
            <p:cNvGrpSpPr/>
            <p:nvPr/>
          </p:nvGrpSpPr>
          <p:grpSpPr>
            <a:xfrm>
              <a:off x="4288000" y="5852739"/>
              <a:ext cx="859912" cy="781141"/>
              <a:chOff x="4288000" y="5852739"/>
              <a:chExt cx="859912" cy="781141"/>
            </a:xfrm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33DEDF65-F9B3-402D-8D8C-ABE1A7ED516D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66BF324-A294-46EF-BB32-A2C1164A960F}"/>
                  </a:ext>
                </a:extLst>
              </p:cNvPr>
              <p:cNvSpPr txBox="1"/>
              <p:nvPr/>
            </p:nvSpPr>
            <p:spPr>
              <a:xfrm>
                <a:off x="4288000" y="6209148"/>
                <a:ext cx="33534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296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Minimize the DFA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98534-99FA-4953-A2CA-D2B54F980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19599" cy="2159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trike="sngStrike"/>
              <a:t>Q1 = {A, E}</a:t>
            </a:r>
          </a:p>
          <a:p>
            <a:pPr marL="0" indent="0">
              <a:buNone/>
            </a:pPr>
            <a:r>
              <a:rPr lang="en-US"/>
              <a:t>Q2 = {B, C, D}</a:t>
            </a:r>
          </a:p>
          <a:p>
            <a:pPr marL="0" indent="0">
              <a:buNone/>
            </a:pPr>
            <a:r>
              <a:rPr lang="en-US"/>
              <a:t>Q3 = {A}</a:t>
            </a:r>
          </a:p>
          <a:p>
            <a:pPr marL="0" indent="0">
              <a:buNone/>
            </a:pPr>
            <a:r>
              <a:rPr lang="en-US"/>
              <a:t>Q4 = {E}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3884612" y="3005373"/>
            <a:ext cx="4042801" cy="2325816"/>
            <a:chOff x="3069429" y="4066095"/>
            <a:chExt cx="4042801" cy="232581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5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X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Y</a:t>
                </a:r>
                <a:endParaRPr lang="en-US" sz="44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6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  <a:sym typeface="Symbol" panose="05050102010706020507" pitchFamily="18" charset="2"/>
                </a:rPr>
                <a:t>Z</a:t>
              </a:r>
              <a:endParaRPr lang="en-US">
                <a:solidFill>
                  <a:schemeClr val="accent4"/>
                </a:solidFill>
              </a:endParaRP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5968124" y="4154818"/>
              <a:ext cx="1144106" cy="545954"/>
              <a:chOff x="5968124" y="4154818"/>
              <a:chExt cx="1144106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5968124" y="4154818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6539637" y="4276040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02746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GNFAs, produce an equivalent regex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4225413" y="2971800"/>
            <a:ext cx="4118142" cy="2325816"/>
            <a:chOff x="3069429" y="4066095"/>
            <a:chExt cx="4118142" cy="2325816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X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Y</a:t>
                </a:r>
                <a:endParaRPr lang="en-US" sz="36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  <a:sym typeface="Symbol" panose="05050102010706020507" pitchFamily="18" charset="2"/>
                </a:rPr>
                <a:t>Z</a:t>
              </a:r>
              <a:endParaRPr lang="en-US">
                <a:solidFill>
                  <a:schemeClr val="accent4"/>
                </a:solidFill>
              </a:endParaRPr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5968124" y="4154818"/>
              <a:ext cx="1219447" cy="545954"/>
              <a:chOff x="5968124" y="4154818"/>
              <a:chExt cx="1219447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5968124" y="4154818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6539637" y="4276040"/>
                <a:ext cx="647934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a+b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9933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8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99330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5B3FB7AB-2F9B-4481-8045-B1B09EFD69E9}"/>
              </a:ext>
            </a:extLst>
          </p:cNvPr>
          <p:cNvGrpSpPr/>
          <p:nvPr/>
        </p:nvGrpSpPr>
        <p:grpSpPr>
          <a:xfrm>
            <a:off x="1783497" y="3433641"/>
            <a:ext cx="2972800" cy="816943"/>
            <a:chOff x="1783497" y="3433641"/>
            <a:chExt cx="2972800" cy="81694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9604FD10-1BAF-4AA6-B39C-27629292C20D}"/>
                </a:ext>
              </a:extLst>
            </p:cNvPr>
            <p:cNvCxnSpPr>
              <a:cxnSpLocks/>
              <a:endCxn id="28" idx="2"/>
            </p:cNvCxnSpPr>
            <p:nvPr/>
          </p:nvCxnSpPr>
          <p:spPr>
            <a:xfrm>
              <a:off x="1783497" y="3978269"/>
              <a:ext cx="272315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6C5A92A-B2F1-4E8E-81ED-01C696195949}"/>
                </a:ext>
              </a:extLst>
            </p:cNvPr>
            <p:cNvSpPr/>
            <p:nvPr/>
          </p:nvSpPr>
          <p:spPr>
            <a:xfrm>
              <a:off x="2055812" y="3705955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S</a:t>
              </a:r>
              <a:endParaRPr lang="en-US">
                <a:solidFill>
                  <a:schemeClr val="accent4"/>
                </a:solidFill>
              </a:endParaRPr>
            </a:p>
          </p:txBody>
        </p:sp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A5C1EE53-9B6B-4607-ACCD-2127675FB78A}"/>
                </a:ext>
              </a:extLst>
            </p:cNvPr>
            <p:cNvCxnSpPr>
              <a:cxnSpLocks/>
              <a:stCxn id="28" idx="6"/>
              <a:endCxn id="58" idx="2"/>
            </p:cNvCxnSpPr>
            <p:nvPr/>
          </p:nvCxnSpPr>
          <p:spPr>
            <a:xfrm flipV="1">
              <a:off x="2600442" y="3433641"/>
              <a:ext cx="2155855" cy="544629"/>
            </a:xfrm>
            <a:prstGeom prst="bentConnector3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6340D9E-5F54-4C1F-8125-826363A06D44}"/>
                </a:ext>
              </a:extLst>
            </p:cNvPr>
            <p:cNvSpPr txBox="1"/>
            <p:nvPr/>
          </p:nvSpPr>
          <p:spPr>
            <a:xfrm>
              <a:off x="3219020" y="3507905"/>
              <a:ext cx="3257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BF9E2E-86D2-416C-B848-CCF74936959D}"/>
              </a:ext>
            </a:extLst>
          </p:cNvPr>
          <p:cNvGrpSpPr/>
          <p:nvPr/>
        </p:nvGrpSpPr>
        <p:grpSpPr>
          <a:xfrm>
            <a:off x="6720105" y="3895481"/>
            <a:ext cx="1683637" cy="955334"/>
            <a:chOff x="6720105" y="3895481"/>
            <a:chExt cx="1683637" cy="95533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1BBACC6-9277-4EB3-863E-52DA1D60488F}"/>
                </a:ext>
              </a:extLst>
            </p:cNvPr>
            <p:cNvSpPr/>
            <p:nvPr/>
          </p:nvSpPr>
          <p:spPr>
            <a:xfrm>
              <a:off x="7859112" y="4306186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F</a:t>
              </a:r>
              <a:endParaRPr lang="en-US">
                <a:solidFill>
                  <a:schemeClr val="accent4"/>
                </a:solidFill>
              </a:endParaRPr>
            </a:p>
          </p:txBody>
        </p: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DADF9CC0-EB97-4A95-ACF2-FA1ADC3C055C}"/>
                </a:ext>
              </a:extLst>
            </p:cNvPr>
            <p:cNvCxnSpPr>
              <a:cxnSpLocks/>
              <a:stCxn id="59" idx="4"/>
              <a:endCxn id="36" idx="2"/>
            </p:cNvCxnSpPr>
            <p:nvPr/>
          </p:nvCxnSpPr>
          <p:spPr>
            <a:xfrm rot="16200000" flipH="1">
              <a:off x="6948099" y="3667487"/>
              <a:ext cx="683019" cy="1139007"/>
            </a:xfrm>
            <a:prstGeom prst="bentConnector2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12835DD-BC55-480F-8428-F71F7C93B56F}"/>
                </a:ext>
              </a:extLst>
            </p:cNvPr>
            <p:cNvSpPr txBox="1"/>
            <p:nvPr/>
          </p:nvSpPr>
          <p:spPr>
            <a:xfrm>
              <a:off x="7181947" y="4093820"/>
              <a:ext cx="3257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92334E-8AF7-4703-817E-22B44209ADCC}"/>
                </a:ext>
              </a:extLst>
            </p:cNvPr>
            <p:cNvSpPr/>
            <p:nvPr/>
          </p:nvSpPr>
          <p:spPr>
            <a:xfrm>
              <a:off x="7934509" y="4381584"/>
              <a:ext cx="390942" cy="390941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70158A7-7502-49A8-B1AC-C7F766D3A8C6}"/>
                  </a:ext>
                </a:extLst>
              </p:cNvPr>
              <p:cNvSpPr txBox="1"/>
              <p:nvPr/>
            </p:nvSpPr>
            <p:spPr>
              <a:xfrm>
                <a:off x="3862694" y="270182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×2=2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70158A7-7502-49A8-B1AC-C7F766D3A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694" y="2701820"/>
                <a:ext cx="1511952" cy="424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/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×1=1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CD69DD2-970A-467B-B58E-B050E492DABB}"/>
                  </a:ext>
                </a:extLst>
              </p:cNvPr>
              <p:cNvSpPr txBox="1"/>
              <p:nvPr/>
            </p:nvSpPr>
            <p:spPr>
              <a:xfrm>
                <a:off x="4796926" y="489457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×0=0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CD69DD2-970A-467B-B58E-B050E492DA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6926" y="4894570"/>
                <a:ext cx="1511952" cy="4247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0714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GNFAs, produce an equivalent regex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4483982" y="2971800"/>
            <a:ext cx="3859573" cy="923682"/>
            <a:chOff x="3327998" y="4066095"/>
            <a:chExt cx="3859573" cy="92368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X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Y</a:t>
                </a:r>
                <a:endParaRPr lang="en-US" sz="44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5968124" y="4154818"/>
              <a:ext cx="1219447" cy="545954"/>
              <a:chOff x="5968124" y="4154818"/>
              <a:chExt cx="1219447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5968124" y="4154818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6539637" y="4276040"/>
                <a:ext cx="647934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a+b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8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5B3FB7AB-2F9B-4481-8045-B1B09EFD69E9}"/>
              </a:ext>
            </a:extLst>
          </p:cNvPr>
          <p:cNvGrpSpPr/>
          <p:nvPr/>
        </p:nvGrpSpPr>
        <p:grpSpPr>
          <a:xfrm>
            <a:off x="1783497" y="3433641"/>
            <a:ext cx="2972800" cy="816943"/>
            <a:chOff x="1783497" y="3433641"/>
            <a:chExt cx="2972800" cy="81694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9604FD10-1BAF-4AA6-B39C-27629292C20D}"/>
                </a:ext>
              </a:extLst>
            </p:cNvPr>
            <p:cNvCxnSpPr>
              <a:cxnSpLocks/>
              <a:endCxn id="28" idx="2"/>
            </p:cNvCxnSpPr>
            <p:nvPr/>
          </p:nvCxnSpPr>
          <p:spPr>
            <a:xfrm>
              <a:off x="1783497" y="3978269"/>
              <a:ext cx="272315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6C5A92A-B2F1-4E8E-81ED-01C696195949}"/>
                </a:ext>
              </a:extLst>
            </p:cNvPr>
            <p:cNvSpPr/>
            <p:nvPr/>
          </p:nvSpPr>
          <p:spPr>
            <a:xfrm>
              <a:off x="2055812" y="3705955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S</a:t>
              </a:r>
              <a:endParaRPr lang="en-US">
                <a:solidFill>
                  <a:schemeClr val="accent4"/>
                </a:solidFill>
              </a:endParaRPr>
            </a:p>
          </p:txBody>
        </p:sp>
        <p:cxnSp>
          <p:nvCxnSpPr>
            <p:cNvPr id="8" name="Connector: Elbow 7">
              <a:extLst>
                <a:ext uri="{FF2B5EF4-FFF2-40B4-BE49-F238E27FC236}">
                  <a16:creationId xmlns:a16="http://schemas.microsoft.com/office/drawing/2014/main" id="{A5C1EE53-9B6B-4607-ACCD-2127675FB78A}"/>
                </a:ext>
              </a:extLst>
            </p:cNvPr>
            <p:cNvCxnSpPr>
              <a:cxnSpLocks/>
              <a:stCxn id="28" idx="6"/>
              <a:endCxn id="58" idx="2"/>
            </p:cNvCxnSpPr>
            <p:nvPr/>
          </p:nvCxnSpPr>
          <p:spPr>
            <a:xfrm flipV="1">
              <a:off x="2600442" y="3433641"/>
              <a:ext cx="2155855" cy="544629"/>
            </a:xfrm>
            <a:prstGeom prst="bentConnector3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6340D9E-5F54-4C1F-8125-826363A06D44}"/>
                </a:ext>
              </a:extLst>
            </p:cNvPr>
            <p:cNvSpPr txBox="1"/>
            <p:nvPr/>
          </p:nvSpPr>
          <p:spPr>
            <a:xfrm>
              <a:off x="3219020" y="3507905"/>
              <a:ext cx="3257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7BF9E2E-86D2-416C-B848-CCF74936959D}"/>
              </a:ext>
            </a:extLst>
          </p:cNvPr>
          <p:cNvGrpSpPr/>
          <p:nvPr/>
        </p:nvGrpSpPr>
        <p:grpSpPr>
          <a:xfrm>
            <a:off x="6720105" y="3895481"/>
            <a:ext cx="1683637" cy="955334"/>
            <a:chOff x="6720105" y="3895481"/>
            <a:chExt cx="1683637" cy="95533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1BBACC6-9277-4EB3-863E-52DA1D60488F}"/>
                </a:ext>
              </a:extLst>
            </p:cNvPr>
            <p:cNvSpPr/>
            <p:nvPr/>
          </p:nvSpPr>
          <p:spPr>
            <a:xfrm>
              <a:off x="7859112" y="4306186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F</a:t>
              </a:r>
              <a:endParaRPr lang="en-US">
                <a:solidFill>
                  <a:schemeClr val="accent4"/>
                </a:solidFill>
              </a:endParaRPr>
            </a:p>
          </p:txBody>
        </p: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DADF9CC0-EB97-4A95-ACF2-FA1ADC3C055C}"/>
                </a:ext>
              </a:extLst>
            </p:cNvPr>
            <p:cNvCxnSpPr>
              <a:cxnSpLocks/>
              <a:stCxn id="59" idx="4"/>
              <a:endCxn id="36" idx="2"/>
            </p:cNvCxnSpPr>
            <p:nvPr/>
          </p:nvCxnSpPr>
          <p:spPr>
            <a:xfrm rot="16200000" flipH="1">
              <a:off x="6948099" y="3667487"/>
              <a:ext cx="683019" cy="1139007"/>
            </a:xfrm>
            <a:prstGeom prst="bentConnector2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12835DD-BC55-480F-8428-F71F7C93B56F}"/>
                </a:ext>
              </a:extLst>
            </p:cNvPr>
            <p:cNvSpPr txBox="1"/>
            <p:nvPr/>
          </p:nvSpPr>
          <p:spPr>
            <a:xfrm>
              <a:off x="7181947" y="4093820"/>
              <a:ext cx="3257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92334E-8AF7-4703-817E-22B44209ADCC}"/>
                </a:ext>
              </a:extLst>
            </p:cNvPr>
            <p:cNvSpPr/>
            <p:nvPr/>
          </p:nvSpPr>
          <p:spPr>
            <a:xfrm>
              <a:off x="7934509" y="4381584"/>
              <a:ext cx="390942" cy="390941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70158A7-7502-49A8-B1AC-C7F766D3A8C6}"/>
                  </a:ext>
                </a:extLst>
              </p:cNvPr>
              <p:cNvSpPr txBox="1"/>
              <p:nvPr/>
            </p:nvSpPr>
            <p:spPr>
              <a:xfrm>
                <a:off x="3862694" y="270182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×1=1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70158A7-7502-49A8-B1AC-C7F766D3A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2694" y="2701820"/>
                <a:ext cx="1511952" cy="424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/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×1=1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7AC418B-94F3-4933-9BEF-5DEF385D271B}"/>
              </a:ext>
            </a:extLst>
          </p:cNvPr>
          <p:cNvSpPr txBox="1"/>
          <p:nvPr/>
        </p:nvSpPr>
        <p:spPr>
          <a:xfrm>
            <a:off x="3766926" y="4381584"/>
            <a:ext cx="14341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</a:rPr>
              <a:t>S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 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X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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Y</a:t>
            </a: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w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</a:t>
            </a:r>
            <a:endParaRPr lang="en-US" sz="2400">
              <a:solidFill>
                <a:schemeClr val="accent3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x = </a:t>
            </a: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e</a:t>
            </a: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y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</a:t>
            </a:r>
            <a:endParaRPr lang="en-US" sz="2400">
              <a:solidFill>
                <a:schemeClr val="accent3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z = a</a:t>
            </a:r>
            <a:endParaRPr lang="en-US" sz="240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F79B82-BF15-4346-BE4B-1212F4EC38C7}"/>
              </a:ext>
            </a:extLst>
          </p:cNvPr>
          <p:cNvSpPr txBox="1"/>
          <p:nvPr/>
        </p:nvSpPr>
        <p:spPr>
          <a:xfrm>
            <a:off x="5724892" y="4819162"/>
            <a:ext cx="31069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</a:rPr>
              <a:t>S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 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Y</a:t>
            </a: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w + xy</a:t>
            </a:r>
            <a:r>
              <a:rPr lang="en-US" sz="2400" baseline="30000">
                <a:solidFill>
                  <a:schemeClr val="accent3"/>
                </a:solidFill>
                <a:sym typeface="Wingdings" panose="05000000000000000000" pitchFamily="2" charset="2"/>
              </a:rPr>
              <a:t>*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z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 + </a:t>
            </a: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e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</a:t>
            </a:r>
            <a:r>
              <a:rPr lang="en-US" sz="2400" baseline="30000">
                <a:solidFill>
                  <a:schemeClr val="accent3"/>
                </a:solidFill>
                <a:sym typeface="Symbol" panose="05050102010706020507" pitchFamily="18" charset="2"/>
              </a:rPr>
              <a:t>*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a = a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68529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GNFAs, produce an equivalent regex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4483982" y="2971800"/>
            <a:ext cx="3859573" cy="923682"/>
            <a:chOff x="3327998" y="4066095"/>
            <a:chExt cx="3859573" cy="923682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S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Y</a:t>
                </a:r>
                <a:endParaRPr lang="en-US" sz="44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5968124" y="4154818"/>
              <a:ext cx="1219447" cy="545954"/>
              <a:chOff x="5968124" y="4154818"/>
              <a:chExt cx="1219447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5968124" y="4154818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6539637" y="4276040"/>
                <a:ext cx="647934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a+b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8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D7BF9E2E-86D2-416C-B848-CCF74936959D}"/>
              </a:ext>
            </a:extLst>
          </p:cNvPr>
          <p:cNvGrpSpPr/>
          <p:nvPr/>
        </p:nvGrpSpPr>
        <p:grpSpPr>
          <a:xfrm>
            <a:off x="6720105" y="3895481"/>
            <a:ext cx="1683637" cy="955334"/>
            <a:chOff x="6720105" y="3895481"/>
            <a:chExt cx="1683637" cy="95533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1BBACC6-9277-4EB3-863E-52DA1D60488F}"/>
                </a:ext>
              </a:extLst>
            </p:cNvPr>
            <p:cNvSpPr/>
            <p:nvPr/>
          </p:nvSpPr>
          <p:spPr>
            <a:xfrm>
              <a:off x="7859112" y="4306186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F</a:t>
              </a:r>
              <a:endParaRPr lang="en-US">
                <a:solidFill>
                  <a:schemeClr val="accent4"/>
                </a:solidFill>
              </a:endParaRPr>
            </a:p>
          </p:txBody>
        </p: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DADF9CC0-EB97-4A95-ACF2-FA1ADC3C055C}"/>
                </a:ext>
              </a:extLst>
            </p:cNvPr>
            <p:cNvCxnSpPr>
              <a:cxnSpLocks/>
              <a:stCxn id="59" idx="4"/>
              <a:endCxn id="36" idx="2"/>
            </p:cNvCxnSpPr>
            <p:nvPr/>
          </p:nvCxnSpPr>
          <p:spPr>
            <a:xfrm rot="16200000" flipH="1">
              <a:off x="6948099" y="3667487"/>
              <a:ext cx="683019" cy="1139007"/>
            </a:xfrm>
            <a:prstGeom prst="bentConnector2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12835DD-BC55-480F-8428-F71F7C93B56F}"/>
                </a:ext>
              </a:extLst>
            </p:cNvPr>
            <p:cNvSpPr txBox="1"/>
            <p:nvPr/>
          </p:nvSpPr>
          <p:spPr>
            <a:xfrm>
              <a:off x="7181947" y="4093820"/>
              <a:ext cx="3257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3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3792334E-8AF7-4703-817E-22B44209ADCC}"/>
                </a:ext>
              </a:extLst>
            </p:cNvPr>
            <p:cNvSpPr/>
            <p:nvPr/>
          </p:nvSpPr>
          <p:spPr>
            <a:xfrm>
              <a:off x="7934509" y="4381584"/>
              <a:ext cx="390942" cy="390941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4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/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×1=1</m:t>
                      </m:r>
                    </m:oMath>
                  </m:oMathPara>
                </a14:m>
                <a:endParaRPr lang="en-US" sz="240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E65E9EAE-0952-43F9-8BFB-820D591DD2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8373" y="2509960"/>
                <a:ext cx="1511952" cy="4247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D7AC418B-94F3-4933-9BEF-5DEF385D271B}"/>
              </a:ext>
            </a:extLst>
          </p:cNvPr>
          <p:cNvSpPr txBox="1"/>
          <p:nvPr/>
        </p:nvSpPr>
        <p:spPr>
          <a:xfrm>
            <a:off x="3766926" y="4381584"/>
            <a:ext cx="143411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</a:rPr>
              <a:t>S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 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Y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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F</a:t>
            </a: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w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</a:t>
            </a:r>
            <a:endParaRPr lang="en-US" sz="2400">
              <a:solidFill>
                <a:schemeClr val="accent3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x = a</a:t>
            </a: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y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a+b</a:t>
            </a:r>
            <a:endParaRPr lang="en-US" sz="2400">
              <a:solidFill>
                <a:schemeClr val="accent3"/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z = </a:t>
            </a: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e</a:t>
            </a:r>
            <a:endParaRPr lang="en-US" sz="2400">
              <a:latin typeface="Symbol" panose="05050102010706020507" pitchFamily="18" charset="2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F79B82-BF15-4346-BE4B-1212F4EC38C7}"/>
              </a:ext>
            </a:extLst>
          </p:cNvPr>
          <p:cNvSpPr txBox="1"/>
          <p:nvPr/>
        </p:nvSpPr>
        <p:spPr>
          <a:xfrm>
            <a:off x="5724892" y="4819162"/>
            <a:ext cx="44013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2400">
                <a:solidFill>
                  <a:schemeClr val="accent3"/>
                </a:solidFill>
              </a:rPr>
              <a:t>S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 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F</a:t>
            </a:r>
          </a:p>
          <a:p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w + xy</a:t>
            </a:r>
            <a:r>
              <a:rPr lang="en-US" sz="2400" baseline="30000">
                <a:solidFill>
                  <a:schemeClr val="accent3"/>
                </a:solidFill>
                <a:sym typeface="Wingdings" panose="05000000000000000000" pitchFamily="2" charset="2"/>
              </a:rPr>
              <a:t>*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z =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 +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a </a:t>
            </a:r>
            <a:r>
              <a:rPr lang="en-US" sz="2400">
                <a:solidFill>
                  <a:schemeClr val="accent3"/>
                </a:solidFill>
                <a:sym typeface="Symbol" panose="05050102010706020507" pitchFamily="18" charset="2"/>
              </a:rPr>
              <a:t>(a+b)</a:t>
            </a:r>
            <a:r>
              <a:rPr lang="en-US" sz="2400" baseline="30000">
                <a:solidFill>
                  <a:schemeClr val="accent3"/>
                </a:solidFill>
                <a:sym typeface="Symbol" panose="05050102010706020507" pitchFamily="18" charset="2"/>
              </a:rPr>
              <a:t>*</a:t>
            </a:r>
            <a:r>
              <a:rPr lang="en-US" sz="2400">
                <a:solidFill>
                  <a:schemeClr val="accent3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e </a:t>
            </a:r>
            <a:r>
              <a:rPr lang="en-US" sz="2400">
                <a:solidFill>
                  <a:schemeClr val="accent3"/>
                </a:solidFill>
                <a:sym typeface="Wingdings" panose="05000000000000000000" pitchFamily="2" charset="2"/>
              </a:rPr>
              <a:t>= a(a+b)</a:t>
            </a:r>
            <a:r>
              <a:rPr lang="en-US" sz="2400" baseline="30000">
                <a:solidFill>
                  <a:schemeClr val="accent3"/>
                </a:solidFill>
                <a:sym typeface="Wingdings" panose="05000000000000000000" pitchFamily="2" charset="2"/>
              </a:rPr>
              <a:t>*</a:t>
            </a:r>
            <a:endParaRPr lang="en-US" sz="2400" baseline="30000"/>
          </a:p>
        </p:txBody>
      </p:sp>
    </p:spTree>
    <p:extLst>
      <p:ext uri="{BB962C8B-B14F-4D97-AF65-F5344CB8AC3E}">
        <p14:creationId xmlns:p14="http://schemas.microsoft.com/office/powerpoint/2010/main" val="89302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GNFAs, produce an equivalent regex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9644868-9A08-44C1-85EC-BEA75EB136A9}"/>
              </a:ext>
            </a:extLst>
          </p:cNvPr>
          <p:cNvGrpSpPr/>
          <p:nvPr/>
        </p:nvGrpSpPr>
        <p:grpSpPr>
          <a:xfrm>
            <a:off x="3924999" y="3156685"/>
            <a:ext cx="816945" cy="544629"/>
            <a:chOff x="3327998" y="4255621"/>
            <a:chExt cx="816945" cy="544629"/>
          </a:xfrm>
        </p:grpSpPr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AD7D6A3-D6E5-47C5-8EC6-14E4759640C9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>
              <a:off x="3327998" y="4527935"/>
              <a:ext cx="272315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DFA11A3E-0621-4270-9330-F3B0B83F7054}"/>
                </a:ext>
              </a:extLst>
            </p:cNvPr>
            <p:cNvSpPr/>
            <p:nvPr/>
          </p:nvSpPr>
          <p:spPr>
            <a:xfrm>
              <a:off x="3600313" y="425562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</a:rPr>
                <a:t>S</a:t>
              </a:r>
              <a:endParaRPr lang="en-US">
                <a:solidFill>
                  <a:schemeClr val="accent4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4D4D499-F1E1-41D9-A4B4-61C1F49D5ACB}"/>
              </a:ext>
            </a:extLst>
          </p:cNvPr>
          <p:cNvGrpSpPr/>
          <p:nvPr/>
        </p:nvGrpSpPr>
        <p:grpSpPr>
          <a:xfrm>
            <a:off x="4741944" y="3004267"/>
            <a:ext cx="1516319" cy="434321"/>
            <a:chOff x="3430759" y="4124224"/>
            <a:chExt cx="1516319" cy="434321"/>
          </a:xfrm>
        </p:grpSpPr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5F288A69-BB29-41BD-942E-9A7B18DD4FD6}"/>
                </a:ext>
              </a:extLst>
            </p:cNvPr>
            <p:cNvCxnSpPr>
              <a:cxnSpLocks/>
              <a:stCxn id="58" idx="6"/>
              <a:endCxn id="36" idx="2"/>
            </p:cNvCxnSpPr>
            <p:nvPr/>
          </p:nvCxnSpPr>
          <p:spPr>
            <a:xfrm>
              <a:off x="3430759" y="4548957"/>
              <a:ext cx="1516319" cy="9588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4B09710-E031-440B-9187-782D67477226}"/>
                </a:ext>
              </a:extLst>
            </p:cNvPr>
            <p:cNvSpPr txBox="1"/>
            <p:nvPr/>
          </p:nvSpPr>
          <p:spPr>
            <a:xfrm>
              <a:off x="3703074" y="4124224"/>
              <a:ext cx="108113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6"/>
                  </a:solidFill>
                </a:rPr>
                <a:t>a(a+b)</a:t>
              </a:r>
              <a:r>
                <a:rPr lang="en-US" sz="2400" i="1" baseline="30000">
                  <a:solidFill>
                    <a:schemeClr val="accent6"/>
                  </a:solidFill>
                </a:rPr>
                <a:t>*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6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8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800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280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F52487D1-7C73-43C5-8343-90D6E605C7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522413" y="1905000"/>
                <a:ext cx="4419599" cy="71169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al 35">
            <a:extLst>
              <a:ext uri="{FF2B5EF4-FFF2-40B4-BE49-F238E27FC236}">
                <a16:creationId xmlns:a16="http://schemas.microsoft.com/office/drawing/2014/main" id="{71BBACC6-9277-4EB3-863E-52DA1D60488F}"/>
              </a:ext>
            </a:extLst>
          </p:cNvPr>
          <p:cNvSpPr/>
          <p:nvPr/>
        </p:nvSpPr>
        <p:spPr>
          <a:xfrm>
            <a:off x="6258263" y="3166273"/>
            <a:ext cx="544630" cy="544629"/>
          </a:xfrm>
          <a:prstGeom prst="ellipse">
            <a:avLst/>
          </a:prstGeom>
          <a:noFill/>
          <a:ln w="38100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accent4"/>
                </a:solidFill>
              </a:rPr>
              <a:t>F</a:t>
            </a:r>
            <a:endParaRPr lang="en-US">
              <a:solidFill>
                <a:schemeClr val="accent4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3792334E-8AF7-4703-817E-22B44209ADCC}"/>
              </a:ext>
            </a:extLst>
          </p:cNvPr>
          <p:cNvSpPr/>
          <p:nvPr/>
        </p:nvSpPr>
        <p:spPr>
          <a:xfrm>
            <a:off x="6338211" y="3243474"/>
            <a:ext cx="390942" cy="390941"/>
          </a:xfrm>
          <a:prstGeom prst="ellipse">
            <a:avLst/>
          </a:prstGeom>
          <a:noFill/>
          <a:ln w="38100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Reading Assignment #6 available</a:t>
            </a:r>
          </a:p>
          <a:p>
            <a:r>
              <a:rPr lang="en-US"/>
              <a:t>Programming Assignment #3 available</a:t>
            </a:r>
          </a:p>
          <a:p>
            <a:r>
              <a:rPr lang="en-US"/>
              <a:t>Optional Exercises Available</a:t>
            </a:r>
          </a:p>
          <a:p>
            <a:r>
              <a:rPr lang="en-US"/>
              <a:t>Project #2 next week...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Taking it full circle...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267200"/>
          </a:xfrm>
        </p:spPr>
        <p:txBody>
          <a:bodyPr>
            <a:normAutofit/>
          </a:bodyPr>
          <a:lstStyle/>
          <a:p>
            <a:r>
              <a:rPr lang="en-US" sz="3200">
                <a:solidFill>
                  <a:schemeClr val="accent3"/>
                </a:solidFill>
              </a:rPr>
              <a:t>Write a regex</a:t>
            </a:r>
          </a:p>
          <a:p>
            <a:r>
              <a:rPr lang="en-US" sz="3200">
                <a:solidFill>
                  <a:schemeClr val="accent1"/>
                </a:solidFill>
              </a:rPr>
              <a:t>Construct an equivalent NFA</a:t>
            </a:r>
            <a:endParaRPr lang="en-US" sz="3200" dirty="0">
              <a:solidFill>
                <a:schemeClr val="accent2"/>
              </a:solidFill>
            </a:endParaRPr>
          </a:p>
          <a:p>
            <a:r>
              <a:rPr lang="en-US" sz="3200">
                <a:solidFill>
                  <a:schemeClr val="accent5"/>
                </a:solidFill>
              </a:rPr>
              <a:t>Convert the NFA to an equivalent DFA</a:t>
            </a:r>
          </a:p>
          <a:p>
            <a:r>
              <a:rPr lang="en-US" sz="3200">
                <a:solidFill>
                  <a:schemeClr val="accent2"/>
                </a:solidFill>
              </a:rPr>
              <a:t>Minimize the DFA</a:t>
            </a:r>
          </a:p>
          <a:p>
            <a:r>
              <a:rPr lang="en-US" sz="3200">
                <a:solidFill>
                  <a:schemeClr val="accent6"/>
                </a:solidFill>
              </a:rPr>
              <a:t>Using GNFAs, produce an equivalent regex</a:t>
            </a:r>
          </a:p>
        </p:txBody>
      </p:sp>
    </p:spTree>
    <p:extLst>
      <p:ext uri="{BB962C8B-B14F-4D97-AF65-F5344CB8AC3E}">
        <p14:creationId xmlns:p14="http://schemas.microsoft.com/office/powerpoint/2010/main" val="108546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Write a regex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D2DA7-2147-4633-95A9-CF8F7561C2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3200">
                    <a:solidFill>
                      <a:schemeClr val="accent1"/>
                    </a:solidFill>
                  </a:rPr>
                  <a:t>The language of all strings over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={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}</m:t>
                    </m:r>
                  </m:oMath>
                </a14:m>
                <a:br>
                  <a:rPr lang="en-US" sz="3200">
                    <a:solidFill>
                      <a:schemeClr val="accent1"/>
                    </a:solidFill>
                  </a:rPr>
                </a:br>
                <a:r>
                  <a:rPr lang="en-US" sz="3200">
                    <a:solidFill>
                      <a:schemeClr val="accent1"/>
                    </a:solidFill>
                  </a:rPr>
                  <a:t>that begin with the letter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3200">
                  <a:solidFill>
                    <a:schemeClr val="accent1"/>
                  </a:solidFill>
                </a:endParaRPr>
              </a:p>
              <a:p>
                <a:endParaRPr lang="en-US" sz="320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D2DA7-2147-4633-95A9-CF8F7561C2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33" t="-2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435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Construct an equivalent NFA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D2DA7-2147-4633-95A9-CF8F7561C2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6AD2DA7-2147-4633-95A9-CF8F7561C2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CE721BD-5934-4CD1-A1E2-EF7CD9682E3E}"/>
              </a:ext>
            </a:extLst>
          </p:cNvPr>
          <p:cNvGrpSpPr/>
          <p:nvPr/>
        </p:nvGrpSpPr>
        <p:grpSpPr>
          <a:xfrm>
            <a:off x="1861082" y="3697714"/>
            <a:ext cx="1981200" cy="706141"/>
            <a:chOff x="3198812" y="4267809"/>
            <a:chExt cx="1981200" cy="706141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5F7E565F-40D8-4430-84C6-5309BA89E266}"/>
                </a:ext>
              </a:extLst>
            </p:cNvPr>
            <p:cNvCxnSpPr>
              <a:cxnSpLocks/>
              <a:endCxn id="6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8A4018D0-ED5A-48EF-A861-0ADA97990A78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7074FD15-3CF0-4346-B955-89EA1D8180DE}"/>
                </a:ext>
              </a:extLst>
            </p:cNvPr>
            <p:cNvCxnSpPr>
              <a:cxnSpLocks/>
              <a:stCxn id="6" idx="6"/>
              <a:endCxn id="9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B3B701-99D3-4FD8-9BDA-FD28BAAE1C73}"/>
                </a:ext>
              </a:extLst>
            </p:cNvPr>
            <p:cNvSpPr txBox="1"/>
            <p:nvPr/>
          </p:nvSpPr>
          <p:spPr>
            <a:xfrm>
              <a:off x="4182153" y="4267809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C083057-92BC-4BFE-8133-0EAE2F0D6B93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1B28D59-A7AA-4536-81FF-DE427D479ACD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2448B2F-D826-4674-9898-E723BD73DED4}"/>
              </a:ext>
            </a:extLst>
          </p:cNvPr>
          <p:cNvGrpSpPr/>
          <p:nvPr/>
        </p:nvGrpSpPr>
        <p:grpSpPr>
          <a:xfrm>
            <a:off x="8059760" y="3174252"/>
            <a:ext cx="1981200" cy="706141"/>
            <a:chOff x="3198812" y="4267809"/>
            <a:chExt cx="1981200" cy="706141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DBBB214C-E632-40AE-8395-F1B398FF3A6B}"/>
                </a:ext>
              </a:extLst>
            </p:cNvPr>
            <p:cNvCxnSpPr>
              <a:cxnSpLocks/>
              <a:endCxn id="13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8AAAF79-D70C-463C-BB9A-FF71C097FD8B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765ADF63-173E-49E2-8FC3-B5A780AE360A}"/>
                </a:ext>
              </a:extLst>
            </p:cNvPr>
            <p:cNvCxnSpPr>
              <a:cxnSpLocks/>
              <a:stCxn id="13" idx="6"/>
              <a:endCxn id="16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8694AAD-03B2-4B45-B133-8D8E7395B9DF}"/>
                </a:ext>
              </a:extLst>
            </p:cNvPr>
            <p:cNvSpPr txBox="1"/>
            <p:nvPr/>
          </p:nvSpPr>
          <p:spPr>
            <a:xfrm>
              <a:off x="4182153" y="4267809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1"/>
                  </a:solidFill>
                </a:rPr>
                <a:t>a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FEF80E8-95FF-4153-B9A8-D449B4B1EDAC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0469E16-EB28-4D04-98B5-91DE0C27F3FE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8D51DFE-0CB4-442C-A1B1-A3BD08AEF1CB}"/>
              </a:ext>
            </a:extLst>
          </p:cNvPr>
          <p:cNvGrpSpPr/>
          <p:nvPr/>
        </p:nvGrpSpPr>
        <p:grpSpPr>
          <a:xfrm>
            <a:off x="8068420" y="4343400"/>
            <a:ext cx="1981200" cy="706141"/>
            <a:chOff x="3198812" y="4267809"/>
            <a:chExt cx="1981200" cy="706141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EE39639-DC64-413A-82A7-44558F0E0953}"/>
                </a:ext>
              </a:extLst>
            </p:cNvPr>
            <p:cNvCxnSpPr>
              <a:cxnSpLocks/>
              <a:endCxn id="20" idx="2"/>
            </p:cNvCxnSpPr>
            <p:nvPr/>
          </p:nvCxnSpPr>
          <p:spPr>
            <a:xfrm>
              <a:off x="3198812" y="4648199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F3D4920-497C-41BF-804F-18C3FE208A0F}"/>
                </a:ext>
              </a:extLst>
            </p:cNvPr>
            <p:cNvSpPr/>
            <p:nvPr/>
          </p:nvSpPr>
          <p:spPr>
            <a:xfrm>
              <a:off x="3503612" y="4343399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C0C9744-CB05-4655-9F7F-ACE68F54B677}"/>
                </a:ext>
              </a:extLst>
            </p:cNvPr>
            <p:cNvCxnSpPr>
              <a:cxnSpLocks/>
              <a:stCxn id="20" idx="6"/>
              <a:endCxn id="23" idx="2"/>
            </p:cNvCxnSpPr>
            <p:nvPr/>
          </p:nvCxnSpPr>
          <p:spPr>
            <a:xfrm>
              <a:off x="4113212" y="4648199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D33A261-6FB5-48A6-8FB5-A8D3C3C3D02F}"/>
                </a:ext>
              </a:extLst>
            </p:cNvPr>
            <p:cNvSpPr txBox="1"/>
            <p:nvPr/>
          </p:nvSpPr>
          <p:spPr>
            <a:xfrm>
              <a:off x="4182153" y="4267809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1"/>
                  </a:solidFill>
                </a:rPr>
                <a:t>b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AD75397-9363-455E-8EF3-3B9B9CF48820}"/>
                </a:ext>
              </a:extLst>
            </p:cNvPr>
            <p:cNvSpPr/>
            <p:nvPr/>
          </p:nvSpPr>
          <p:spPr>
            <a:xfrm>
              <a:off x="4570412" y="436435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4613002D-8916-4EA3-8C25-25CE359D1466}"/>
                </a:ext>
              </a:extLst>
            </p:cNvPr>
            <p:cNvSpPr/>
            <p:nvPr/>
          </p:nvSpPr>
          <p:spPr>
            <a:xfrm>
              <a:off x="4642976" y="4441490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FB3B8AC-A7A8-4F20-AA6C-8477DDA474F0}"/>
              </a:ext>
            </a:extLst>
          </p:cNvPr>
          <p:cNvGrpSpPr/>
          <p:nvPr/>
        </p:nvGrpSpPr>
        <p:grpSpPr>
          <a:xfrm>
            <a:off x="6738482" y="3828122"/>
            <a:ext cx="914400" cy="609600"/>
            <a:chOff x="3656012" y="2438400"/>
            <a:chExt cx="914400" cy="609600"/>
          </a:xfrm>
        </p:grpSpPr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9221172-5E10-405D-B448-7F33B85001B3}"/>
                </a:ext>
              </a:extLst>
            </p:cNvPr>
            <p:cNvCxnSpPr>
              <a:cxnSpLocks/>
              <a:endCxn id="27" idx="2"/>
            </p:cNvCxnSpPr>
            <p:nvPr/>
          </p:nvCxnSpPr>
          <p:spPr>
            <a:xfrm>
              <a:off x="3656012" y="2743200"/>
              <a:ext cx="3048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766DFAB-9B82-4416-A5F9-36DC6044F629}"/>
                </a:ext>
              </a:extLst>
            </p:cNvPr>
            <p:cNvSpPr/>
            <p:nvPr/>
          </p:nvSpPr>
          <p:spPr>
            <a:xfrm>
              <a:off x="3960812" y="2438400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8F99AF7-91DD-45F6-B880-4D7D50F88907}"/>
              </a:ext>
            </a:extLst>
          </p:cNvPr>
          <p:cNvGrpSpPr/>
          <p:nvPr/>
        </p:nvGrpSpPr>
        <p:grpSpPr>
          <a:xfrm>
            <a:off x="7647038" y="3326617"/>
            <a:ext cx="702080" cy="1516776"/>
            <a:chOff x="7647038" y="3326617"/>
            <a:chExt cx="702080" cy="1516776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7AD762E-3919-444E-AFE2-06EDFF47BE93}"/>
                </a:ext>
              </a:extLst>
            </p:cNvPr>
            <p:cNvSpPr/>
            <p:nvPr/>
          </p:nvSpPr>
          <p:spPr>
            <a:xfrm>
              <a:off x="7660257" y="3531079"/>
              <a:ext cx="681486" cy="609600"/>
            </a:xfrm>
            <a:custGeom>
              <a:avLst/>
              <a:gdLst>
                <a:gd name="connsiteX0" fmla="*/ 0 w 681486"/>
                <a:gd name="connsiteY0" fmla="*/ 643041 h 643041"/>
                <a:gd name="connsiteX1" fmla="*/ 362309 w 681486"/>
                <a:gd name="connsiteY1" fmla="*/ 56445 h 643041"/>
                <a:gd name="connsiteX2" fmla="*/ 681486 w 681486"/>
                <a:gd name="connsiteY2" fmla="*/ 56445 h 64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1486" h="643041">
                  <a:moveTo>
                    <a:pt x="0" y="643041"/>
                  </a:moveTo>
                  <a:cubicBezTo>
                    <a:pt x="124364" y="398626"/>
                    <a:pt x="248728" y="154211"/>
                    <a:pt x="362309" y="56445"/>
                  </a:cubicBezTo>
                  <a:cubicBezTo>
                    <a:pt x="475890" y="-41321"/>
                    <a:pt x="578688" y="7562"/>
                    <a:pt x="681486" y="56445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AA29B16-9FE2-4537-99D5-607253343F2F}"/>
                </a:ext>
              </a:extLst>
            </p:cNvPr>
            <p:cNvSpPr/>
            <p:nvPr/>
          </p:nvSpPr>
          <p:spPr>
            <a:xfrm flipV="1">
              <a:off x="7667632" y="4132922"/>
              <a:ext cx="681486" cy="609600"/>
            </a:xfrm>
            <a:custGeom>
              <a:avLst/>
              <a:gdLst>
                <a:gd name="connsiteX0" fmla="*/ 0 w 681486"/>
                <a:gd name="connsiteY0" fmla="*/ 643041 h 643041"/>
                <a:gd name="connsiteX1" fmla="*/ 362309 w 681486"/>
                <a:gd name="connsiteY1" fmla="*/ 56445 h 643041"/>
                <a:gd name="connsiteX2" fmla="*/ 681486 w 681486"/>
                <a:gd name="connsiteY2" fmla="*/ 56445 h 643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1486" h="643041">
                  <a:moveTo>
                    <a:pt x="0" y="643041"/>
                  </a:moveTo>
                  <a:cubicBezTo>
                    <a:pt x="124364" y="398626"/>
                    <a:pt x="248728" y="154211"/>
                    <a:pt x="362309" y="56445"/>
                  </a:cubicBezTo>
                  <a:cubicBezTo>
                    <a:pt x="475890" y="-41321"/>
                    <a:pt x="578688" y="7562"/>
                    <a:pt x="681486" y="56445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25836C8-677E-4455-AA86-F704704335FF}"/>
                </a:ext>
              </a:extLst>
            </p:cNvPr>
            <p:cNvSpPr txBox="1"/>
            <p:nvPr/>
          </p:nvSpPr>
          <p:spPr>
            <a:xfrm>
              <a:off x="7647038" y="3326617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FC311DB-3ACA-4427-AB68-94429A8EEA28}"/>
                </a:ext>
              </a:extLst>
            </p:cNvPr>
            <p:cNvSpPr txBox="1"/>
            <p:nvPr/>
          </p:nvSpPr>
          <p:spPr>
            <a:xfrm>
              <a:off x="7652882" y="4418661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2A5FA0E-660B-4650-BC1E-48C835B4CA8E}"/>
              </a:ext>
            </a:extLst>
          </p:cNvPr>
          <p:cNvGrpSpPr/>
          <p:nvPr/>
        </p:nvGrpSpPr>
        <p:grpSpPr>
          <a:xfrm>
            <a:off x="7348082" y="2535373"/>
            <a:ext cx="2365261" cy="3123447"/>
            <a:chOff x="7348082" y="2535373"/>
            <a:chExt cx="2365261" cy="3123447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1AC209B1-266D-4536-8170-7A60BE5CD422}"/>
                </a:ext>
              </a:extLst>
            </p:cNvPr>
            <p:cNvSpPr/>
            <p:nvPr/>
          </p:nvSpPr>
          <p:spPr>
            <a:xfrm>
              <a:off x="7384211" y="2733400"/>
              <a:ext cx="2329132" cy="1096728"/>
            </a:xfrm>
            <a:custGeom>
              <a:avLst/>
              <a:gdLst>
                <a:gd name="connsiteX0" fmla="*/ 2329132 w 2329132"/>
                <a:gd name="connsiteY0" fmla="*/ 518758 h 1096728"/>
                <a:gd name="connsiteX1" fmla="*/ 707366 w 2329132"/>
                <a:gd name="connsiteY1" fmla="*/ 18426 h 1096728"/>
                <a:gd name="connsiteX2" fmla="*/ 0 w 2329132"/>
                <a:gd name="connsiteY2" fmla="*/ 1096728 h 109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29132" h="1096728">
                  <a:moveTo>
                    <a:pt x="2329132" y="518758"/>
                  </a:moveTo>
                  <a:cubicBezTo>
                    <a:pt x="1712343" y="220428"/>
                    <a:pt x="1095555" y="-77902"/>
                    <a:pt x="707366" y="18426"/>
                  </a:cubicBezTo>
                  <a:cubicBezTo>
                    <a:pt x="319177" y="114754"/>
                    <a:pt x="159588" y="605741"/>
                    <a:pt x="0" y="1096728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68FD9EED-2BE1-4A54-B7DC-977E7BB77F07}"/>
                </a:ext>
              </a:extLst>
            </p:cNvPr>
            <p:cNvSpPr/>
            <p:nvPr/>
          </p:nvSpPr>
          <p:spPr>
            <a:xfrm flipV="1">
              <a:off x="7348082" y="4473444"/>
              <a:ext cx="2329132" cy="1096728"/>
            </a:xfrm>
            <a:custGeom>
              <a:avLst/>
              <a:gdLst>
                <a:gd name="connsiteX0" fmla="*/ 2329132 w 2329132"/>
                <a:gd name="connsiteY0" fmla="*/ 518758 h 1096728"/>
                <a:gd name="connsiteX1" fmla="*/ 707366 w 2329132"/>
                <a:gd name="connsiteY1" fmla="*/ 18426 h 1096728"/>
                <a:gd name="connsiteX2" fmla="*/ 0 w 2329132"/>
                <a:gd name="connsiteY2" fmla="*/ 1096728 h 109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29132" h="1096728">
                  <a:moveTo>
                    <a:pt x="2329132" y="518758"/>
                  </a:moveTo>
                  <a:cubicBezTo>
                    <a:pt x="1712343" y="220428"/>
                    <a:pt x="1095555" y="-77902"/>
                    <a:pt x="707366" y="18426"/>
                  </a:cubicBezTo>
                  <a:cubicBezTo>
                    <a:pt x="319177" y="114754"/>
                    <a:pt x="159588" y="605741"/>
                    <a:pt x="0" y="1096728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AFCA588-1AAC-4B3A-B783-76DCCF8CCBAF}"/>
                </a:ext>
              </a:extLst>
            </p:cNvPr>
            <p:cNvSpPr txBox="1"/>
            <p:nvPr/>
          </p:nvSpPr>
          <p:spPr>
            <a:xfrm>
              <a:off x="9120702" y="2535373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256AD14-5256-4A2A-8AED-CB7BE9727C94}"/>
                </a:ext>
              </a:extLst>
            </p:cNvPr>
            <p:cNvSpPr txBox="1"/>
            <p:nvPr/>
          </p:nvSpPr>
          <p:spPr>
            <a:xfrm>
              <a:off x="9219435" y="5234088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B3D4E2D3-1354-43E7-BFAD-44392B84D882}"/>
              </a:ext>
            </a:extLst>
          </p:cNvPr>
          <p:cNvGrpSpPr/>
          <p:nvPr/>
        </p:nvGrpSpPr>
        <p:grpSpPr>
          <a:xfrm>
            <a:off x="5366882" y="3828122"/>
            <a:ext cx="1066800" cy="609600"/>
            <a:chOff x="5366882" y="3828122"/>
            <a:chExt cx="1066800" cy="609600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99C8CAC9-8268-4C91-A055-4D34A61E9A2E}"/>
                </a:ext>
              </a:extLst>
            </p:cNvPr>
            <p:cNvCxnSpPr>
              <a:cxnSpLocks/>
              <a:endCxn id="43" idx="2"/>
            </p:cNvCxnSpPr>
            <p:nvPr/>
          </p:nvCxnSpPr>
          <p:spPr>
            <a:xfrm>
              <a:off x="5366882" y="4111971"/>
              <a:ext cx="457200" cy="20951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AC0E17A-BF7C-49FD-B339-C49EC17A9AE9}"/>
                </a:ext>
              </a:extLst>
            </p:cNvPr>
            <p:cNvSpPr/>
            <p:nvPr/>
          </p:nvSpPr>
          <p:spPr>
            <a:xfrm>
              <a:off x="5824082" y="3828122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3C546B88-712E-49B8-8FBE-AC8E10E63C9F}"/>
                </a:ext>
              </a:extLst>
            </p:cNvPr>
            <p:cNvSpPr/>
            <p:nvPr/>
          </p:nvSpPr>
          <p:spPr>
            <a:xfrm>
              <a:off x="5896645" y="390526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43BB4AD-E79A-4DA4-977B-B969F8E5EA02}"/>
              </a:ext>
            </a:extLst>
          </p:cNvPr>
          <p:cNvGrpSpPr/>
          <p:nvPr/>
        </p:nvGrpSpPr>
        <p:grpSpPr>
          <a:xfrm>
            <a:off x="6433682" y="3697714"/>
            <a:ext cx="609600" cy="435208"/>
            <a:chOff x="6433682" y="3697714"/>
            <a:chExt cx="609600" cy="435208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C5FA838-C4EB-4D28-AF68-0245C30B4CA7}"/>
                </a:ext>
              </a:extLst>
            </p:cNvPr>
            <p:cNvCxnSpPr>
              <a:cxnSpLocks/>
              <a:stCxn id="43" idx="6"/>
              <a:endCxn id="27" idx="2"/>
            </p:cNvCxnSpPr>
            <p:nvPr/>
          </p:nvCxnSpPr>
          <p:spPr>
            <a:xfrm>
              <a:off x="6433682" y="4132922"/>
              <a:ext cx="609600" cy="0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1E7BEE4-D9D5-4C4B-BCF7-5FA596A39D44}"/>
                </a:ext>
              </a:extLst>
            </p:cNvPr>
            <p:cNvSpPr txBox="1"/>
            <p:nvPr/>
          </p:nvSpPr>
          <p:spPr>
            <a:xfrm>
              <a:off x="6528023" y="3697714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BFC1914D-848A-435D-A042-81395B952092}"/>
              </a:ext>
            </a:extLst>
          </p:cNvPr>
          <p:cNvGrpSpPr/>
          <p:nvPr/>
        </p:nvGrpSpPr>
        <p:grpSpPr>
          <a:xfrm>
            <a:off x="3842282" y="3659029"/>
            <a:ext cx="1981800" cy="473893"/>
            <a:chOff x="3842282" y="3659029"/>
            <a:chExt cx="1981800" cy="473893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60404149-5FBB-44A9-97B1-F77B5368473D}"/>
                </a:ext>
              </a:extLst>
            </p:cNvPr>
            <p:cNvCxnSpPr>
              <a:cxnSpLocks/>
              <a:stCxn id="9" idx="6"/>
              <a:endCxn id="43" idx="2"/>
            </p:cNvCxnSpPr>
            <p:nvPr/>
          </p:nvCxnSpPr>
          <p:spPr>
            <a:xfrm>
              <a:off x="3842282" y="4099055"/>
              <a:ext cx="1981800" cy="33867"/>
            </a:xfrm>
            <a:prstGeom prst="straightConnector1">
              <a:avLst/>
            </a:prstGeom>
            <a:ln w="25400">
              <a:solidFill>
                <a:schemeClr val="accent1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DF87E24-E619-4EE9-A36E-242C66912094}"/>
                </a:ext>
              </a:extLst>
            </p:cNvPr>
            <p:cNvSpPr txBox="1"/>
            <p:nvPr/>
          </p:nvSpPr>
          <p:spPr>
            <a:xfrm>
              <a:off x="4679620" y="3659029"/>
              <a:ext cx="31931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>
                  <a:solidFill>
                    <a:schemeClr val="accent1"/>
                  </a:solidFill>
                  <a:latin typeface="Symbol" panose="05050102010706020507" pitchFamily="18" charset="2"/>
                </a:rPr>
                <a:t>e</a:t>
              </a:r>
            </a:p>
          </p:txBody>
        </p:sp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D98976D8-6BDB-40EA-B2DC-5B361158F233}"/>
              </a:ext>
            </a:extLst>
          </p:cNvPr>
          <p:cNvSpPr/>
          <p:nvPr/>
        </p:nvSpPr>
        <p:spPr>
          <a:xfrm>
            <a:off x="3232682" y="3794021"/>
            <a:ext cx="609600" cy="609600"/>
          </a:xfrm>
          <a:prstGeom prst="ellipse">
            <a:avLst/>
          </a:prstGeom>
          <a:solidFill>
            <a:schemeClr val="bg2">
              <a:lumMod val="75000"/>
            </a:schemeClr>
          </a:solidFill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5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Convert the NFA to an equivalent DFA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12A0680-89B4-41D8-A61B-87F5BAC9C55D}"/>
              </a:ext>
            </a:extLst>
          </p:cNvPr>
          <p:cNvGrpSpPr/>
          <p:nvPr/>
        </p:nvGrpSpPr>
        <p:grpSpPr>
          <a:xfrm>
            <a:off x="4646611" y="1524001"/>
            <a:ext cx="7315813" cy="2790554"/>
            <a:chOff x="1861082" y="2535373"/>
            <a:chExt cx="8188538" cy="3123447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2CE721BD-5934-4CD1-A1E2-EF7CD9682E3E}"/>
                </a:ext>
              </a:extLst>
            </p:cNvPr>
            <p:cNvGrpSpPr/>
            <p:nvPr/>
          </p:nvGrpSpPr>
          <p:grpSpPr>
            <a:xfrm>
              <a:off x="1861082" y="3697714"/>
              <a:ext cx="1981200" cy="706141"/>
              <a:chOff x="3198812" y="4267809"/>
              <a:chExt cx="1981200" cy="706141"/>
            </a:xfrm>
          </p:grpSpPr>
          <p:cxnSp>
            <p:nvCxnSpPr>
              <p:cNvPr id="5" name="Straight Arrow Connector 4">
                <a:extLst>
                  <a:ext uri="{FF2B5EF4-FFF2-40B4-BE49-F238E27FC236}">
                    <a16:creationId xmlns:a16="http://schemas.microsoft.com/office/drawing/2014/main" id="{5F7E565F-40D8-4430-84C6-5309BA89E266}"/>
                  </a:ext>
                </a:extLst>
              </p:cNvPr>
              <p:cNvCxnSpPr>
                <a:cxnSpLocks/>
                <a:endCxn id="6" idx="2"/>
              </p:cNvCxnSpPr>
              <p:nvPr/>
            </p:nvCxnSpPr>
            <p:spPr>
              <a:xfrm>
                <a:off x="3198812" y="4648199"/>
                <a:ext cx="3048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8A4018D0-ED5A-48EF-A861-0ADA97990A78}"/>
                  </a:ext>
                </a:extLst>
              </p:cNvPr>
              <p:cNvSpPr/>
              <p:nvPr/>
            </p:nvSpPr>
            <p:spPr>
              <a:xfrm>
                <a:off x="3503612" y="4343399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1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  <p:cxnSp>
            <p:nvCxnSpPr>
              <p:cNvPr id="7" name="Straight Arrow Connector 6">
                <a:extLst>
                  <a:ext uri="{FF2B5EF4-FFF2-40B4-BE49-F238E27FC236}">
                    <a16:creationId xmlns:a16="http://schemas.microsoft.com/office/drawing/2014/main" id="{7074FD15-3CF0-4346-B955-89EA1D8180DE}"/>
                  </a:ext>
                </a:extLst>
              </p:cNvPr>
              <p:cNvCxnSpPr>
                <a:cxnSpLocks/>
                <a:stCxn id="6" idx="6"/>
                <a:endCxn id="9" idx="2"/>
              </p:cNvCxnSpPr>
              <p:nvPr/>
            </p:nvCxnSpPr>
            <p:spPr>
              <a:xfrm>
                <a:off x="4113212" y="4648199"/>
                <a:ext cx="457200" cy="20951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BB3B701-99D3-4FD8-9BDA-FD28BAAE1C73}"/>
                  </a:ext>
                </a:extLst>
              </p:cNvPr>
              <p:cNvSpPr txBox="1"/>
              <p:nvPr/>
            </p:nvSpPr>
            <p:spPr>
              <a:xfrm>
                <a:off x="4182153" y="4267809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1"/>
                    </a:solidFill>
                  </a:rPr>
                  <a:t>a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CC083057-92BC-4BFE-8133-0EAE2F0D6B93}"/>
                  </a:ext>
                </a:extLst>
              </p:cNvPr>
              <p:cNvSpPr/>
              <p:nvPr/>
            </p:nvSpPr>
            <p:spPr>
              <a:xfrm>
                <a:off x="4570412" y="4364350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2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2448B2F-D826-4674-9898-E723BD73DED4}"/>
                </a:ext>
              </a:extLst>
            </p:cNvPr>
            <p:cNvGrpSpPr/>
            <p:nvPr/>
          </p:nvGrpSpPr>
          <p:grpSpPr>
            <a:xfrm>
              <a:off x="8059760" y="3174252"/>
              <a:ext cx="1981200" cy="706141"/>
              <a:chOff x="3198812" y="4267809"/>
              <a:chExt cx="1981200" cy="706141"/>
            </a:xfrm>
          </p:grpSpPr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DBBB214C-E632-40AE-8395-F1B398FF3A6B}"/>
                  </a:ext>
                </a:extLst>
              </p:cNvPr>
              <p:cNvCxnSpPr>
                <a:cxnSpLocks/>
                <a:endCxn id="13" idx="2"/>
              </p:cNvCxnSpPr>
              <p:nvPr/>
            </p:nvCxnSpPr>
            <p:spPr>
              <a:xfrm>
                <a:off x="3198812" y="4648199"/>
                <a:ext cx="3048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8AAAF79-D70C-463C-BB9A-FF71C097FD8B}"/>
                  </a:ext>
                </a:extLst>
              </p:cNvPr>
              <p:cNvSpPr/>
              <p:nvPr/>
            </p:nvSpPr>
            <p:spPr>
              <a:xfrm>
                <a:off x="3503612" y="4343399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5</a:t>
                </a:r>
                <a:endParaRPr lang="en-US"/>
              </a:p>
            </p:txBody>
          </p:sp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765ADF63-173E-49E2-8FC3-B5A780AE360A}"/>
                  </a:ext>
                </a:extLst>
              </p:cNvPr>
              <p:cNvCxnSpPr>
                <a:cxnSpLocks/>
                <a:stCxn id="13" idx="6"/>
                <a:endCxn id="16" idx="2"/>
              </p:cNvCxnSpPr>
              <p:nvPr/>
            </p:nvCxnSpPr>
            <p:spPr>
              <a:xfrm>
                <a:off x="4113212" y="4648199"/>
                <a:ext cx="457200" cy="20951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D8694AAD-03B2-4B45-B133-8D8E7395B9DF}"/>
                  </a:ext>
                </a:extLst>
              </p:cNvPr>
              <p:cNvSpPr txBox="1"/>
              <p:nvPr/>
            </p:nvSpPr>
            <p:spPr>
              <a:xfrm>
                <a:off x="4182153" y="4267809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1"/>
                    </a:solidFill>
                  </a:rPr>
                  <a:t>a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FEF80E8-95FF-4153-B9A8-D449B4B1EDAC}"/>
                  </a:ext>
                </a:extLst>
              </p:cNvPr>
              <p:cNvSpPr/>
              <p:nvPr/>
            </p:nvSpPr>
            <p:spPr>
              <a:xfrm>
                <a:off x="4570412" y="4364350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6</a:t>
                </a:r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10469E16-EB28-4D04-98B5-91DE0C27F3FE}"/>
                  </a:ext>
                </a:extLst>
              </p:cNvPr>
              <p:cNvSpPr/>
              <p:nvPr/>
            </p:nvSpPr>
            <p:spPr>
              <a:xfrm>
                <a:off x="4642976" y="4441490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8D51DFE-0CB4-442C-A1B1-A3BD08AEF1CB}"/>
                </a:ext>
              </a:extLst>
            </p:cNvPr>
            <p:cNvGrpSpPr/>
            <p:nvPr/>
          </p:nvGrpSpPr>
          <p:grpSpPr>
            <a:xfrm>
              <a:off x="8068420" y="4343400"/>
              <a:ext cx="1981200" cy="706141"/>
              <a:chOff x="3198812" y="4267809"/>
              <a:chExt cx="1981200" cy="706141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9EE39639-DC64-413A-82A7-44558F0E0953}"/>
                  </a:ext>
                </a:extLst>
              </p:cNvPr>
              <p:cNvCxnSpPr>
                <a:cxnSpLocks/>
                <a:endCxn id="20" idx="2"/>
              </p:cNvCxnSpPr>
              <p:nvPr/>
            </p:nvCxnSpPr>
            <p:spPr>
              <a:xfrm>
                <a:off x="3198812" y="4648199"/>
                <a:ext cx="3048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9F3D4920-497C-41BF-804F-18C3FE208A0F}"/>
                  </a:ext>
                </a:extLst>
              </p:cNvPr>
              <p:cNvSpPr/>
              <p:nvPr/>
            </p:nvSpPr>
            <p:spPr>
              <a:xfrm>
                <a:off x="3503612" y="4343399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7</a:t>
                </a:r>
                <a:endParaRPr lang="en-US"/>
              </a:p>
            </p:txBody>
          </p: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EC0C9744-CB05-4655-9F7F-ACE68F54B677}"/>
                  </a:ext>
                </a:extLst>
              </p:cNvPr>
              <p:cNvCxnSpPr>
                <a:cxnSpLocks/>
                <a:stCxn id="20" idx="6"/>
                <a:endCxn id="23" idx="2"/>
              </p:cNvCxnSpPr>
              <p:nvPr/>
            </p:nvCxnSpPr>
            <p:spPr>
              <a:xfrm>
                <a:off x="4113212" y="4648199"/>
                <a:ext cx="457200" cy="20951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D33A261-6FB5-48A6-8FB5-A8D3C3C3D02F}"/>
                  </a:ext>
                </a:extLst>
              </p:cNvPr>
              <p:cNvSpPr txBox="1"/>
              <p:nvPr/>
            </p:nvSpPr>
            <p:spPr>
              <a:xfrm>
                <a:off x="4182153" y="4267809"/>
                <a:ext cx="33534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1"/>
                    </a:solidFill>
                  </a:rPr>
                  <a:t>b</a:t>
                </a: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BAD75397-9363-455E-8EF3-3B9B9CF48820}"/>
                  </a:ext>
                </a:extLst>
              </p:cNvPr>
              <p:cNvSpPr/>
              <p:nvPr/>
            </p:nvSpPr>
            <p:spPr>
              <a:xfrm>
                <a:off x="4570412" y="4364350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8</a:t>
                </a:r>
                <a:endParaRPr lang="en-US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4613002D-8916-4EA3-8C25-25CE359D1466}"/>
                  </a:ext>
                </a:extLst>
              </p:cNvPr>
              <p:cNvSpPr/>
              <p:nvPr/>
            </p:nvSpPr>
            <p:spPr>
              <a:xfrm>
                <a:off x="4642976" y="4441490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6FB3B8AC-A7A8-4F20-AA6C-8477DDA474F0}"/>
                </a:ext>
              </a:extLst>
            </p:cNvPr>
            <p:cNvGrpSpPr/>
            <p:nvPr/>
          </p:nvGrpSpPr>
          <p:grpSpPr>
            <a:xfrm>
              <a:off x="6738482" y="3828122"/>
              <a:ext cx="914400" cy="609600"/>
              <a:chOff x="3656012" y="2438400"/>
              <a:chExt cx="914400" cy="609600"/>
            </a:xfrm>
          </p:grpSpPr>
          <p:cxnSp>
            <p:nvCxnSpPr>
              <p:cNvPr id="26" name="Straight Arrow Connector 25">
                <a:extLst>
                  <a:ext uri="{FF2B5EF4-FFF2-40B4-BE49-F238E27FC236}">
                    <a16:creationId xmlns:a16="http://schemas.microsoft.com/office/drawing/2014/main" id="{19221172-5E10-405D-B448-7F33B85001B3}"/>
                  </a:ext>
                </a:extLst>
              </p:cNvPr>
              <p:cNvCxnSpPr>
                <a:cxnSpLocks/>
                <a:endCxn id="27" idx="2"/>
              </p:cNvCxnSpPr>
              <p:nvPr/>
            </p:nvCxnSpPr>
            <p:spPr>
              <a:xfrm>
                <a:off x="3656012" y="2743200"/>
                <a:ext cx="3048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6766DFAB-9B82-4416-A5F9-36DC6044F629}"/>
                  </a:ext>
                </a:extLst>
              </p:cNvPr>
              <p:cNvSpPr/>
              <p:nvPr/>
            </p:nvSpPr>
            <p:spPr>
              <a:xfrm>
                <a:off x="3960812" y="2438400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4</a:t>
                </a:r>
                <a:endParaRPr lang="en-US"/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8F99AF7-91DD-45F6-B880-4D7D50F88907}"/>
                </a:ext>
              </a:extLst>
            </p:cNvPr>
            <p:cNvGrpSpPr/>
            <p:nvPr/>
          </p:nvGrpSpPr>
          <p:grpSpPr>
            <a:xfrm>
              <a:off x="7647038" y="3326617"/>
              <a:ext cx="702080" cy="1516776"/>
              <a:chOff x="7647038" y="3326617"/>
              <a:chExt cx="702080" cy="1516776"/>
            </a:xfrm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C7AD762E-3919-444E-AFE2-06EDFF47BE93}"/>
                  </a:ext>
                </a:extLst>
              </p:cNvPr>
              <p:cNvSpPr/>
              <p:nvPr/>
            </p:nvSpPr>
            <p:spPr>
              <a:xfrm>
                <a:off x="7660257" y="3531079"/>
                <a:ext cx="681486" cy="609600"/>
              </a:xfrm>
              <a:custGeom>
                <a:avLst/>
                <a:gdLst>
                  <a:gd name="connsiteX0" fmla="*/ 0 w 681486"/>
                  <a:gd name="connsiteY0" fmla="*/ 643041 h 643041"/>
                  <a:gd name="connsiteX1" fmla="*/ 362309 w 681486"/>
                  <a:gd name="connsiteY1" fmla="*/ 56445 h 643041"/>
                  <a:gd name="connsiteX2" fmla="*/ 681486 w 681486"/>
                  <a:gd name="connsiteY2" fmla="*/ 56445 h 6430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1486" h="643041">
                    <a:moveTo>
                      <a:pt x="0" y="643041"/>
                    </a:moveTo>
                    <a:cubicBezTo>
                      <a:pt x="124364" y="398626"/>
                      <a:pt x="248728" y="154211"/>
                      <a:pt x="362309" y="56445"/>
                    </a:cubicBezTo>
                    <a:cubicBezTo>
                      <a:pt x="475890" y="-41321"/>
                      <a:pt x="578688" y="7562"/>
                      <a:pt x="681486" y="56445"/>
                    </a:cubicBezTo>
                  </a:path>
                </a:pathLst>
              </a:custGeom>
              <a:noFill/>
              <a:ln w="28575">
                <a:solidFill>
                  <a:schemeClr val="accent1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FAA29B16-9FE2-4537-99D5-607253343F2F}"/>
                  </a:ext>
                </a:extLst>
              </p:cNvPr>
              <p:cNvSpPr/>
              <p:nvPr/>
            </p:nvSpPr>
            <p:spPr>
              <a:xfrm flipV="1">
                <a:off x="7667632" y="4132922"/>
                <a:ext cx="681486" cy="609600"/>
              </a:xfrm>
              <a:custGeom>
                <a:avLst/>
                <a:gdLst>
                  <a:gd name="connsiteX0" fmla="*/ 0 w 681486"/>
                  <a:gd name="connsiteY0" fmla="*/ 643041 h 643041"/>
                  <a:gd name="connsiteX1" fmla="*/ 362309 w 681486"/>
                  <a:gd name="connsiteY1" fmla="*/ 56445 h 643041"/>
                  <a:gd name="connsiteX2" fmla="*/ 681486 w 681486"/>
                  <a:gd name="connsiteY2" fmla="*/ 56445 h 6430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81486" h="643041">
                    <a:moveTo>
                      <a:pt x="0" y="643041"/>
                    </a:moveTo>
                    <a:cubicBezTo>
                      <a:pt x="124364" y="398626"/>
                      <a:pt x="248728" y="154211"/>
                      <a:pt x="362309" y="56445"/>
                    </a:cubicBezTo>
                    <a:cubicBezTo>
                      <a:pt x="475890" y="-41321"/>
                      <a:pt x="578688" y="7562"/>
                      <a:pt x="681486" y="56445"/>
                    </a:cubicBezTo>
                  </a:path>
                </a:pathLst>
              </a:custGeom>
              <a:noFill/>
              <a:ln w="28575">
                <a:solidFill>
                  <a:schemeClr val="accent1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25836C8-677E-4455-AA86-F704704335FF}"/>
                  </a:ext>
                </a:extLst>
              </p:cNvPr>
              <p:cNvSpPr txBox="1"/>
              <p:nvPr/>
            </p:nvSpPr>
            <p:spPr>
              <a:xfrm>
                <a:off x="7647038" y="3326617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FC311DB-3ACA-4427-AB68-94429A8EEA28}"/>
                  </a:ext>
                </a:extLst>
              </p:cNvPr>
              <p:cNvSpPr txBox="1"/>
              <p:nvPr/>
            </p:nvSpPr>
            <p:spPr>
              <a:xfrm>
                <a:off x="7652882" y="4418661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02A5FA0E-660B-4650-BC1E-48C835B4CA8E}"/>
                </a:ext>
              </a:extLst>
            </p:cNvPr>
            <p:cNvGrpSpPr/>
            <p:nvPr/>
          </p:nvGrpSpPr>
          <p:grpSpPr>
            <a:xfrm>
              <a:off x="7348082" y="2535373"/>
              <a:ext cx="2365261" cy="3123447"/>
              <a:chOff x="7348082" y="2535373"/>
              <a:chExt cx="2365261" cy="3123447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1AC209B1-266D-4536-8170-7A60BE5CD422}"/>
                  </a:ext>
                </a:extLst>
              </p:cNvPr>
              <p:cNvSpPr/>
              <p:nvPr/>
            </p:nvSpPr>
            <p:spPr>
              <a:xfrm>
                <a:off x="7384211" y="2733400"/>
                <a:ext cx="2329132" cy="1096728"/>
              </a:xfrm>
              <a:custGeom>
                <a:avLst/>
                <a:gdLst>
                  <a:gd name="connsiteX0" fmla="*/ 2329132 w 2329132"/>
                  <a:gd name="connsiteY0" fmla="*/ 518758 h 1096728"/>
                  <a:gd name="connsiteX1" fmla="*/ 707366 w 2329132"/>
                  <a:gd name="connsiteY1" fmla="*/ 18426 h 1096728"/>
                  <a:gd name="connsiteX2" fmla="*/ 0 w 2329132"/>
                  <a:gd name="connsiteY2" fmla="*/ 1096728 h 109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29132" h="1096728">
                    <a:moveTo>
                      <a:pt x="2329132" y="518758"/>
                    </a:moveTo>
                    <a:cubicBezTo>
                      <a:pt x="1712343" y="220428"/>
                      <a:pt x="1095555" y="-77902"/>
                      <a:pt x="707366" y="18426"/>
                    </a:cubicBezTo>
                    <a:cubicBezTo>
                      <a:pt x="319177" y="114754"/>
                      <a:pt x="159588" y="605741"/>
                      <a:pt x="0" y="1096728"/>
                    </a:cubicBezTo>
                  </a:path>
                </a:pathLst>
              </a:custGeom>
              <a:noFill/>
              <a:ln w="28575">
                <a:solidFill>
                  <a:schemeClr val="accent1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68FD9EED-2BE1-4A54-B7DC-977E7BB77F07}"/>
                  </a:ext>
                </a:extLst>
              </p:cNvPr>
              <p:cNvSpPr/>
              <p:nvPr/>
            </p:nvSpPr>
            <p:spPr>
              <a:xfrm flipV="1">
                <a:off x="7348082" y="4473444"/>
                <a:ext cx="2329132" cy="1096728"/>
              </a:xfrm>
              <a:custGeom>
                <a:avLst/>
                <a:gdLst>
                  <a:gd name="connsiteX0" fmla="*/ 2329132 w 2329132"/>
                  <a:gd name="connsiteY0" fmla="*/ 518758 h 1096728"/>
                  <a:gd name="connsiteX1" fmla="*/ 707366 w 2329132"/>
                  <a:gd name="connsiteY1" fmla="*/ 18426 h 1096728"/>
                  <a:gd name="connsiteX2" fmla="*/ 0 w 2329132"/>
                  <a:gd name="connsiteY2" fmla="*/ 1096728 h 1096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29132" h="1096728">
                    <a:moveTo>
                      <a:pt x="2329132" y="518758"/>
                    </a:moveTo>
                    <a:cubicBezTo>
                      <a:pt x="1712343" y="220428"/>
                      <a:pt x="1095555" y="-77902"/>
                      <a:pt x="707366" y="18426"/>
                    </a:cubicBezTo>
                    <a:cubicBezTo>
                      <a:pt x="319177" y="114754"/>
                      <a:pt x="159588" y="605741"/>
                      <a:pt x="0" y="1096728"/>
                    </a:cubicBezTo>
                  </a:path>
                </a:pathLst>
              </a:custGeom>
              <a:noFill/>
              <a:ln w="28575">
                <a:solidFill>
                  <a:schemeClr val="accent1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AFCA588-1AAC-4B3A-B783-76DCCF8CCBAF}"/>
                  </a:ext>
                </a:extLst>
              </p:cNvPr>
              <p:cNvSpPr txBox="1"/>
              <p:nvPr/>
            </p:nvSpPr>
            <p:spPr>
              <a:xfrm>
                <a:off x="9120702" y="2535373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256AD14-5256-4A2A-8AED-CB7BE9727C94}"/>
                  </a:ext>
                </a:extLst>
              </p:cNvPr>
              <p:cNvSpPr txBox="1"/>
              <p:nvPr/>
            </p:nvSpPr>
            <p:spPr>
              <a:xfrm>
                <a:off x="9219435" y="5234088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B3D4E2D3-1354-43E7-BFAD-44392B84D882}"/>
                </a:ext>
              </a:extLst>
            </p:cNvPr>
            <p:cNvGrpSpPr/>
            <p:nvPr/>
          </p:nvGrpSpPr>
          <p:grpSpPr>
            <a:xfrm>
              <a:off x="5366882" y="3828122"/>
              <a:ext cx="1066800" cy="609600"/>
              <a:chOff x="5366882" y="3828122"/>
              <a:chExt cx="1066800" cy="609600"/>
            </a:xfrm>
          </p:grpSpPr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99C8CAC9-8268-4C91-A055-4D34A61E9A2E}"/>
                  </a:ext>
                </a:extLst>
              </p:cNvPr>
              <p:cNvCxnSpPr>
                <a:cxnSpLocks/>
                <a:endCxn id="43" idx="2"/>
              </p:cNvCxnSpPr>
              <p:nvPr/>
            </p:nvCxnSpPr>
            <p:spPr>
              <a:xfrm>
                <a:off x="5366882" y="4111971"/>
                <a:ext cx="457200" cy="20951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id="{FAC0E17A-BF7C-49FD-B339-C49EC17A9AE9}"/>
                  </a:ext>
                </a:extLst>
              </p:cNvPr>
              <p:cNvSpPr/>
              <p:nvPr/>
            </p:nvSpPr>
            <p:spPr>
              <a:xfrm>
                <a:off x="5824082" y="3828122"/>
                <a:ext cx="609600" cy="609600"/>
              </a:xfrm>
              <a:prstGeom prst="ellipse">
                <a:avLst/>
              </a:prstGeom>
              <a:noFill/>
              <a:ln w="38100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3C546B88-712E-49B8-8FBE-AC8E10E63C9F}"/>
                  </a:ext>
                </a:extLst>
              </p:cNvPr>
              <p:cNvSpPr/>
              <p:nvPr/>
            </p:nvSpPr>
            <p:spPr>
              <a:xfrm>
                <a:off x="5896645" y="3905261"/>
                <a:ext cx="464473" cy="455321"/>
              </a:xfrm>
              <a:prstGeom prst="ellipse">
                <a:avLst/>
              </a:prstGeom>
              <a:noFill/>
              <a:ln w="28575">
                <a:solidFill>
                  <a:schemeClr val="accent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843BB4AD-E79A-4DA4-977B-B969F8E5EA02}"/>
                </a:ext>
              </a:extLst>
            </p:cNvPr>
            <p:cNvGrpSpPr/>
            <p:nvPr/>
          </p:nvGrpSpPr>
          <p:grpSpPr>
            <a:xfrm>
              <a:off x="6433682" y="3697714"/>
              <a:ext cx="609600" cy="435208"/>
              <a:chOff x="6433682" y="3697714"/>
              <a:chExt cx="609600" cy="435208"/>
            </a:xfrm>
          </p:grpSpPr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2C5FA838-C4EB-4D28-AF68-0245C30B4CA7}"/>
                  </a:ext>
                </a:extLst>
              </p:cNvPr>
              <p:cNvCxnSpPr>
                <a:cxnSpLocks/>
                <a:stCxn id="43" idx="6"/>
                <a:endCxn id="27" idx="2"/>
              </p:cNvCxnSpPr>
              <p:nvPr/>
            </p:nvCxnSpPr>
            <p:spPr>
              <a:xfrm>
                <a:off x="6433682" y="4132922"/>
                <a:ext cx="609600" cy="0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F1E7BEE4-D9D5-4C4B-BCF7-5FA596A39D44}"/>
                  </a:ext>
                </a:extLst>
              </p:cNvPr>
              <p:cNvSpPr txBox="1"/>
              <p:nvPr/>
            </p:nvSpPr>
            <p:spPr>
              <a:xfrm>
                <a:off x="6528023" y="3697714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BFC1914D-848A-435D-A042-81395B952092}"/>
                </a:ext>
              </a:extLst>
            </p:cNvPr>
            <p:cNvGrpSpPr/>
            <p:nvPr/>
          </p:nvGrpSpPr>
          <p:grpSpPr>
            <a:xfrm>
              <a:off x="3842282" y="3659029"/>
              <a:ext cx="1981800" cy="473893"/>
              <a:chOff x="3842282" y="3659029"/>
              <a:chExt cx="1981800" cy="473893"/>
            </a:xfrm>
          </p:grpSpPr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60404149-5FBB-44A9-97B1-F77B5368473D}"/>
                  </a:ext>
                </a:extLst>
              </p:cNvPr>
              <p:cNvCxnSpPr>
                <a:cxnSpLocks/>
                <a:stCxn id="9" idx="6"/>
                <a:endCxn id="43" idx="2"/>
              </p:cNvCxnSpPr>
              <p:nvPr/>
            </p:nvCxnSpPr>
            <p:spPr>
              <a:xfrm>
                <a:off x="3842282" y="4099055"/>
                <a:ext cx="1981800" cy="33867"/>
              </a:xfrm>
              <a:prstGeom prst="straightConnector1">
                <a:avLst/>
              </a:prstGeom>
              <a:ln w="25400">
                <a:solidFill>
                  <a:schemeClr val="accent1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DF87E24-E619-4EE9-A36E-242C66912094}"/>
                  </a:ext>
                </a:extLst>
              </p:cNvPr>
              <p:cNvSpPr txBox="1"/>
              <p:nvPr/>
            </p:nvSpPr>
            <p:spPr>
              <a:xfrm>
                <a:off x="4679620" y="3659029"/>
                <a:ext cx="31931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>
                    <a:solidFill>
                      <a:schemeClr val="accent1"/>
                    </a:solidFill>
                    <a:latin typeface="Symbol" panose="05050102010706020507" pitchFamily="18" charset="2"/>
                  </a:rPr>
                  <a:t>e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F078E5E8-07DD-4833-9D46-1BD402FD1407}"/>
              </a:ext>
            </a:extLst>
          </p:cNvPr>
          <p:cNvSpPr txBox="1">
            <a:spLocks/>
          </p:cNvSpPr>
          <p:nvPr/>
        </p:nvSpPr>
        <p:spPr>
          <a:xfrm>
            <a:off x="291412" y="1814664"/>
            <a:ext cx="2484016" cy="4052736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u="sng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 u="sng">
                <a:solidFill>
                  <a:schemeClr val="accent5"/>
                </a:solidFill>
              </a:rPr>
              <a:t>-closure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(1) = {1}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(2) = {2, 3, 4, 5, 7}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(3) = {3, 4, 5, 7}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(4) = {4, 5, 7}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(5) = {5}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(6) = {4, 5, 6, 7}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(7) = {7}</a:t>
            </a:r>
          </a:p>
          <a:p>
            <a:r>
              <a:rPr lang="en-US">
                <a:solidFill>
                  <a:schemeClr val="accent5"/>
                </a:solidFill>
                <a:latin typeface="Symbol" panose="05050102010706020507" pitchFamily="18" charset="2"/>
              </a:rPr>
              <a:t>e</a:t>
            </a:r>
            <a:r>
              <a:rPr lang="en-US">
                <a:solidFill>
                  <a:schemeClr val="accent5"/>
                </a:solidFill>
              </a:rPr>
              <a:t>(8) = {4, 5, 7, 8}</a:t>
            </a:r>
          </a:p>
          <a:p>
            <a:endParaRPr lang="en-US">
              <a:solidFill>
                <a:schemeClr val="accent5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19644868-9A08-44C1-85EC-BEA75EB136A9}"/>
              </a:ext>
            </a:extLst>
          </p:cNvPr>
          <p:cNvGrpSpPr/>
          <p:nvPr/>
        </p:nvGrpSpPr>
        <p:grpSpPr>
          <a:xfrm>
            <a:off x="3327998" y="4255621"/>
            <a:ext cx="816945" cy="544629"/>
            <a:chOff x="3327998" y="4255621"/>
            <a:chExt cx="816945" cy="544629"/>
          </a:xfrm>
        </p:grpSpPr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3AD7D6A3-D6E5-47C5-8EC6-14E4759640C9}"/>
                </a:ext>
              </a:extLst>
            </p:cNvPr>
            <p:cNvCxnSpPr>
              <a:cxnSpLocks/>
              <a:endCxn id="58" idx="2"/>
            </p:cNvCxnSpPr>
            <p:nvPr/>
          </p:nvCxnSpPr>
          <p:spPr>
            <a:xfrm>
              <a:off x="3327998" y="4527935"/>
              <a:ext cx="272315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DFA11A3E-0621-4270-9330-F3B0B83F7054}"/>
                </a:ext>
              </a:extLst>
            </p:cNvPr>
            <p:cNvSpPr/>
            <p:nvPr/>
          </p:nvSpPr>
          <p:spPr>
            <a:xfrm>
              <a:off x="3600313" y="425562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accent4"/>
                  </a:solidFill>
                </a:rPr>
                <a:t>1</a:t>
              </a:r>
              <a:endParaRPr lang="en-US" sz="1400">
                <a:solidFill>
                  <a:schemeClr val="accent4"/>
                </a:solidFill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EE8A632A-BE16-4C1F-ABBB-B628FF0A2113}"/>
              </a:ext>
            </a:extLst>
          </p:cNvPr>
          <p:cNvGrpSpPr/>
          <p:nvPr/>
        </p:nvGrpSpPr>
        <p:grpSpPr>
          <a:xfrm>
            <a:off x="5102279" y="4066095"/>
            <a:ext cx="923684" cy="923682"/>
            <a:chOff x="5102279" y="4066095"/>
            <a:chExt cx="923684" cy="923682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FBE6B43-0047-4624-AABE-26EFAFC12818}"/>
                </a:ext>
              </a:extLst>
            </p:cNvPr>
            <p:cNvSpPr/>
            <p:nvPr/>
          </p:nvSpPr>
          <p:spPr>
            <a:xfrm>
              <a:off x="5102279" y="4066095"/>
              <a:ext cx="923684" cy="9236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accent4"/>
                  </a:solidFill>
                </a:rPr>
                <a:t>23457</a:t>
              </a:r>
              <a:endParaRPr lang="en-US" sz="2000">
                <a:solidFill>
                  <a:schemeClr val="accent4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A3EBA9EC-721E-4F57-860F-A0754D664858}"/>
                </a:ext>
              </a:extLst>
            </p:cNvPr>
            <p:cNvSpPr/>
            <p:nvPr/>
          </p:nvSpPr>
          <p:spPr>
            <a:xfrm>
              <a:off x="5209017" y="4159826"/>
              <a:ext cx="723491" cy="72349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accent4"/>
                </a:solidFill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94D4D499-F1E1-41D9-A4B4-61C1F49D5ACB}"/>
              </a:ext>
            </a:extLst>
          </p:cNvPr>
          <p:cNvGrpSpPr/>
          <p:nvPr/>
        </p:nvGrpSpPr>
        <p:grpSpPr>
          <a:xfrm>
            <a:off x="4144943" y="4108151"/>
            <a:ext cx="957336" cy="424732"/>
            <a:chOff x="4144943" y="4108151"/>
            <a:chExt cx="957336" cy="424732"/>
          </a:xfrm>
        </p:grpSpPr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5F288A69-BB29-41BD-942E-9A7B18DD4FD6}"/>
                </a:ext>
              </a:extLst>
            </p:cNvPr>
            <p:cNvCxnSpPr>
              <a:cxnSpLocks/>
              <a:stCxn id="58" idx="6"/>
              <a:endCxn id="59" idx="2"/>
            </p:cNvCxnSpPr>
            <p:nvPr/>
          </p:nvCxnSpPr>
          <p:spPr>
            <a:xfrm>
              <a:off x="4144943" y="4527936"/>
              <a:ext cx="957336" cy="0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4B09710-E031-440B-9187-782D67477226}"/>
                </a:ext>
              </a:extLst>
            </p:cNvPr>
            <p:cNvSpPr txBox="1"/>
            <p:nvPr/>
          </p:nvSpPr>
          <p:spPr>
            <a:xfrm>
              <a:off x="4384901" y="4108151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a</a:t>
              </a:r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3DA8881D-5B16-46FA-A572-7A94A7BB8022}"/>
              </a:ext>
            </a:extLst>
          </p:cNvPr>
          <p:cNvGrpSpPr/>
          <p:nvPr/>
        </p:nvGrpSpPr>
        <p:grpSpPr>
          <a:xfrm>
            <a:off x="3525087" y="4800250"/>
            <a:ext cx="347541" cy="600231"/>
            <a:chOff x="3525087" y="4800250"/>
            <a:chExt cx="347541" cy="600231"/>
          </a:xfrm>
        </p:grpSpPr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EB49A571-0F64-479C-BB38-86544022E13E}"/>
                </a:ext>
              </a:extLst>
            </p:cNvPr>
            <p:cNvCxnSpPr>
              <a:cxnSpLocks/>
              <a:stCxn id="58" idx="4"/>
              <a:endCxn id="72" idx="0"/>
            </p:cNvCxnSpPr>
            <p:nvPr/>
          </p:nvCxnSpPr>
          <p:spPr>
            <a:xfrm flipH="1">
              <a:off x="3854670" y="4800250"/>
              <a:ext cx="17958" cy="600231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B5F5C29E-F79B-4C31-9BE2-9B92F2B4750F}"/>
                </a:ext>
              </a:extLst>
            </p:cNvPr>
            <p:cNvSpPr txBox="1"/>
            <p:nvPr/>
          </p:nvSpPr>
          <p:spPr>
            <a:xfrm>
              <a:off x="3525087" y="4860198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b</a:t>
              </a:r>
            </a:p>
          </p:txBody>
        </p:sp>
      </p:grpSp>
      <p:sp>
        <p:nvSpPr>
          <p:cNvPr id="72" name="Oval 71">
            <a:extLst>
              <a:ext uri="{FF2B5EF4-FFF2-40B4-BE49-F238E27FC236}">
                <a16:creationId xmlns:a16="http://schemas.microsoft.com/office/drawing/2014/main" id="{005CF959-1BB2-4CDA-BE2E-23D2238659C5}"/>
              </a:ext>
            </a:extLst>
          </p:cNvPr>
          <p:cNvSpPr/>
          <p:nvPr/>
        </p:nvSpPr>
        <p:spPr>
          <a:xfrm>
            <a:off x="3582355" y="5400481"/>
            <a:ext cx="544630" cy="544629"/>
          </a:xfrm>
          <a:prstGeom prst="ellipse">
            <a:avLst/>
          </a:prstGeom>
          <a:noFill/>
          <a:ln w="38100">
            <a:solidFill>
              <a:schemeClr val="accent3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accent4"/>
                </a:solidFill>
                <a:sym typeface="Symbol" panose="05050102010706020507" pitchFamily="18" charset="2"/>
              </a:rPr>
              <a:t></a:t>
            </a:r>
            <a:endParaRPr lang="en-US" sz="1400">
              <a:solidFill>
                <a:schemeClr val="accent4"/>
              </a:solidFill>
            </a:endParaRP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5356CC2-EBAC-4AD9-9371-8142F2791420}"/>
              </a:ext>
            </a:extLst>
          </p:cNvPr>
          <p:cNvGrpSpPr/>
          <p:nvPr/>
        </p:nvGrpSpPr>
        <p:grpSpPr>
          <a:xfrm>
            <a:off x="6025963" y="4121923"/>
            <a:ext cx="996599" cy="424732"/>
            <a:chOff x="4119092" y="4108151"/>
            <a:chExt cx="996599" cy="424732"/>
          </a:xfrm>
        </p:grpSpPr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B553406B-D112-4FB8-8B35-763BD67C8DAE}"/>
                </a:ext>
              </a:extLst>
            </p:cNvPr>
            <p:cNvCxnSpPr>
              <a:cxnSpLocks/>
              <a:stCxn id="59" idx="6"/>
              <a:endCxn id="80" idx="2"/>
            </p:cNvCxnSpPr>
            <p:nvPr/>
          </p:nvCxnSpPr>
          <p:spPr>
            <a:xfrm>
              <a:off x="4119092" y="4514164"/>
              <a:ext cx="996599" cy="13772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972FB486-9BC8-4672-AD67-B634170C9B50}"/>
                </a:ext>
              </a:extLst>
            </p:cNvPr>
            <p:cNvSpPr txBox="1"/>
            <p:nvPr/>
          </p:nvSpPr>
          <p:spPr>
            <a:xfrm>
              <a:off x="4384901" y="4108151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a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57523E6-DC75-4BBF-BD79-5D572865C51E}"/>
              </a:ext>
            </a:extLst>
          </p:cNvPr>
          <p:cNvGrpSpPr/>
          <p:nvPr/>
        </p:nvGrpSpPr>
        <p:grpSpPr>
          <a:xfrm>
            <a:off x="7022562" y="4079867"/>
            <a:ext cx="923684" cy="923682"/>
            <a:chOff x="5102279" y="4066095"/>
            <a:chExt cx="923684" cy="923682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DA5C8BFA-93D3-4B68-9378-F99814463ACD}"/>
                </a:ext>
              </a:extLst>
            </p:cNvPr>
            <p:cNvSpPr/>
            <p:nvPr/>
          </p:nvSpPr>
          <p:spPr>
            <a:xfrm>
              <a:off x="5102279" y="4066095"/>
              <a:ext cx="923684" cy="9236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accent4"/>
                  </a:solidFill>
                </a:rPr>
                <a:t>4567</a:t>
              </a:r>
              <a:endParaRPr lang="en-US" sz="2000">
                <a:solidFill>
                  <a:schemeClr val="accent4"/>
                </a:solidFill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D8C66B9-DBF4-44A1-A7B9-ACB4D47B393C}"/>
                </a:ext>
              </a:extLst>
            </p:cNvPr>
            <p:cNvSpPr/>
            <p:nvPr/>
          </p:nvSpPr>
          <p:spPr>
            <a:xfrm>
              <a:off x="5209017" y="4159826"/>
              <a:ext cx="723491" cy="72349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accent4"/>
                </a:solidFill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61754F5C-5FAA-45C8-8E37-4262EC928E4E}"/>
              </a:ext>
            </a:extLst>
          </p:cNvPr>
          <p:cNvGrpSpPr/>
          <p:nvPr/>
        </p:nvGrpSpPr>
        <p:grpSpPr>
          <a:xfrm>
            <a:off x="5191241" y="4989777"/>
            <a:ext cx="372880" cy="572172"/>
            <a:chOff x="3525087" y="4786478"/>
            <a:chExt cx="372880" cy="572172"/>
          </a:xfrm>
        </p:grpSpPr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BC61C0A5-DB1C-4819-8A23-BBCD6977E90B}"/>
                </a:ext>
              </a:extLst>
            </p:cNvPr>
            <p:cNvCxnSpPr>
              <a:cxnSpLocks/>
              <a:stCxn id="59" idx="4"/>
              <a:endCxn id="88" idx="0"/>
            </p:cNvCxnSpPr>
            <p:nvPr/>
          </p:nvCxnSpPr>
          <p:spPr>
            <a:xfrm>
              <a:off x="3897967" y="4786478"/>
              <a:ext cx="0" cy="572172"/>
            </a:xfrm>
            <a:prstGeom prst="straightConnector1">
              <a:avLst/>
            </a:prstGeom>
            <a:ln w="25400">
              <a:solidFill>
                <a:schemeClr val="accent3"/>
              </a:solidFill>
              <a:miter lim="800000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7AE6A886-A369-4F06-B7D3-6E05F7AAACD1}"/>
                </a:ext>
              </a:extLst>
            </p:cNvPr>
            <p:cNvSpPr txBox="1"/>
            <p:nvPr/>
          </p:nvSpPr>
          <p:spPr>
            <a:xfrm>
              <a:off x="3525087" y="4860198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b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E272A7F-259F-4C4E-881A-65575EA21FF9}"/>
              </a:ext>
            </a:extLst>
          </p:cNvPr>
          <p:cNvGrpSpPr/>
          <p:nvPr/>
        </p:nvGrpSpPr>
        <p:grpSpPr>
          <a:xfrm>
            <a:off x="5102279" y="5561949"/>
            <a:ext cx="923684" cy="923682"/>
            <a:chOff x="5102279" y="4066095"/>
            <a:chExt cx="923684" cy="923682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9BAD9CB7-78F0-43FE-951B-0185D5F16D24}"/>
                </a:ext>
              </a:extLst>
            </p:cNvPr>
            <p:cNvSpPr/>
            <p:nvPr/>
          </p:nvSpPr>
          <p:spPr>
            <a:xfrm>
              <a:off x="5102279" y="4066095"/>
              <a:ext cx="923684" cy="9236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>
                  <a:solidFill>
                    <a:schemeClr val="accent4"/>
                  </a:solidFill>
                </a:rPr>
                <a:t>4578</a:t>
              </a:r>
              <a:endParaRPr lang="en-US" sz="2000">
                <a:solidFill>
                  <a:schemeClr val="accent4"/>
                </a:solidFill>
              </a:endParaRPr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771FAAC1-C59A-4F66-A72C-8C21CB8EEE47}"/>
                </a:ext>
              </a:extLst>
            </p:cNvPr>
            <p:cNvSpPr/>
            <p:nvPr/>
          </p:nvSpPr>
          <p:spPr>
            <a:xfrm>
              <a:off x="5209017" y="4159826"/>
              <a:ext cx="723491" cy="72349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accent4"/>
                </a:solidFill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B6BA840-67CE-4631-A281-3A842E2475FC}"/>
              </a:ext>
            </a:extLst>
          </p:cNvPr>
          <p:cNvGrpSpPr/>
          <p:nvPr/>
        </p:nvGrpSpPr>
        <p:grpSpPr>
          <a:xfrm>
            <a:off x="7895303" y="4284566"/>
            <a:ext cx="911671" cy="545954"/>
            <a:chOff x="7895303" y="4284566"/>
            <a:chExt cx="911671" cy="54595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1218E37C-ADF2-4A0E-97B9-DAEFFA45F35C}"/>
                </a:ext>
              </a:extLst>
            </p:cNvPr>
            <p:cNvSpPr/>
            <p:nvPr/>
          </p:nvSpPr>
          <p:spPr>
            <a:xfrm>
              <a:off x="7895303" y="4284566"/>
              <a:ext cx="571513" cy="490350"/>
            </a:xfrm>
            <a:custGeom>
              <a:avLst/>
              <a:gdLst>
                <a:gd name="connsiteX0" fmla="*/ 0 w 571513"/>
                <a:gd name="connsiteY0" fmla="*/ 41628 h 490350"/>
                <a:gd name="connsiteX1" fmla="*/ 530942 w 571513"/>
                <a:gd name="connsiteY1" fmla="*/ 41628 h 490350"/>
                <a:gd name="connsiteX2" fmla="*/ 481781 w 571513"/>
                <a:gd name="connsiteY2" fmla="*/ 474247 h 490350"/>
                <a:gd name="connsiteX3" fmla="*/ 58994 w 571513"/>
                <a:gd name="connsiteY3" fmla="*/ 356260 h 49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13" h="490350">
                  <a:moveTo>
                    <a:pt x="0" y="41628"/>
                  </a:moveTo>
                  <a:cubicBezTo>
                    <a:pt x="225322" y="5576"/>
                    <a:pt x="450645" y="-30475"/>
                    <a:pt x="530942" y="41628"/>
                  </a:cubicBezTo>
                  <a:cubicBezTo>
                    <a:pt x="611239" y="113731"/>
                    <a:pt x="560439" y="421808"/>
                    <a:pt x="481781" y="474247"/>
                  </a:cubicBezTo>
                  <a:cubicBezTo>
                    <a:pt x="403123" y="526686"/>
                    <a:pt x="231058" y="441473"/>
                    <a:pt x="58994" y="356260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A38BA3A2-34D3-4D80-88CE-181A66123086}"/>
                </a:ext>
              </a:extLst>
            </p:cNvPr>
            <p:cNvSpPr txBox="1"/>
            <p:nvPr/>
          </p:nvSpPr>
          <p:spPr>
            <a:xfrm>
              <a:off x="8466816" y="4405788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a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167505B-1E1F-4EF5-AD30-A6D7C33A85A0}"/>
              </a:ext>
            </a:extLst>
          </p:cNvPr>
          <p:cNvGrpSpPr/>
          <p:nvPr/>
        </p:nvGrpSpPr>
        <p:grpSpPr>
          <a:xfrm>
            <a:off x="5881036" y="4684722"/>
            <a:ext cx="1193532" cy="965307"/>
            <a:chOff x="5881036" y="4684722"/>
            <a:chExt cx="1193532" cy="965307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31C74D1-7576-4746-9F09-12832F0A5FBA}"/>
                </a:ext>
              </a:extLst>
            </p:cNvPr>
            <p:cNvSpPr/>
            <p:nvPr/>
          </p:nvSpPr>
          <p:spPr>
            <a:xfrm>
              <a:off x="5881036" y="4793381"/>
              <a:ext cx="1193532" cy="856648"/>
            </a:xfrm>
            <a:custGeom>
              <a:avLst/>
              <a:gdLst>
                <a:gd name="connsiteX0" fmla="*/ 1193532 w 1193532"/>
                <a:gd name="connsiteY0" fmla="*/ 0 h 856648"/>
                <a:gd name="connsiteX1" fmla="*/ 385010 w 1193532"/>
                <a:gd name="connsiteY1" fmla="*/ 385011 h 856648"/>
                <a:gd name="connsiteX2" fmla="*/ 0 w 1193532"/>
                <a:gd name="connsiteY2" fmla="*/ 856648 h 85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3532" h="856648">
                  <a:moveTo>
                    <a:pt x="1193532" y="0"/>
                  </a:moveTo>
                  <a:cubicBezTo>
                    <a:pt x="888732" y="121118"/>
                    <a:pt x="583932" y="242236"/>
                    <a:pt x="385010" y="385011"/>
                  </a:cubicBezTo>
                  <a:cubicBezTo>
                    <a:pt x="186088" y="527786"/>
                    <a:pt x="93044" y="692217"/>
                    <a:pt x="0" y="856648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FA76724D-9FF4-46AB-9924-7051410AA628}"/>
                </a:ext>
              </a:extLst>
            </p:cNvPr>
            <p:cNvSpPr txBox="1"/>
            <p:nvPr/>
          </p:nvSpPr>
          <p:spPr>
            <a:xfrm>
              <a:off x="6199479" y="4684722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b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0E1826CD-4BA6-44F7-B613-4C1E34E02B55}"/>
              </a:ext>
            </a:extLst>
          </p:cNvPr>
          <p:cNvGrpSpPr/>
          <p:nvPr/>
        </p:nvGrpSpPr>
        <p:grpSpPr>
          <a:xfrm>
            <a:off x="6062082" y="4981238"/>
            <a:ext cx="1239866" cy="856648"/>
            <a:chOff x="6062082" y="4981238"/>
            <a:chExt cx="1239866" cy="856648"/>
          </a:xfrm>
        </p:grpSpPr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75526C8F-1B05-4A35-8B6A-7C4D3589CB0E}"/>
                </a:ext>
              </a:extLst>
            </p:cNvPr>
            <p:cNvSpPr/>
            <p:nvPr/>
          </p:nvSpPr>
          <p:spPr>
            <a:xfrm rot="10800000">
              <a:off x="6062082" y="4981238"/>
              <a:ext cx="1193532" cy="856648"/>
            </a:xfrm>
            <a:custGeom>
              <a:avLst/>
              <a:gdLst>
                <a:gd name="connsiteX0" fmla="*/ 1193532 w 1193532"/>
                <a:gd name="connsiteY0" fmla="*/ 0 h 856648"/>
                <a:gd name="connsiteX1" fmla="*/ 385010 w 1193532"/>
                <a:gd name="connsiteY1" fmla="*/ 385011 h 856648"/>
                <a:gd name="connsiteX2" fmla="*/ 0 w 1193532"/>
                <a:gd name="connsiteY2" fmla="*/ 856648 h 856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93532" h="856648">
                  <a:moveTo>
                    <a:pt x="1193532" y="0"/>
                  </a:moveTo>
                  <a:cubicBezTo>
                    <a:pt x="888732" y="121118"/>
                    <a:pt x="583932" y="242236"/>
                    <a:pt x="385010" y="385011"/>
                  </a:cubicBezTo>
                  <a:cubicBezTo>
                    <a:pt x="186088" y="527786"/>
                    <a:pt x="93044" y="692217"/>
                    <a:pt x="0" y="856648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A35EB535-C30F-4815-98BD-FFA612AA8B19}"/>
                </a:ext>
              </a:extLst>
            </p:cNvPr>
            <p:cNvSpPr txBox="1"/>
            <p:nvPr/>
          </p:nvSpPr>
          <p:spPr>
            <a:xfrm>
              <a:off x="6961790" y="5330421"/>
              <a:ext cx="34015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a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2A04D98-E545-4534-831A-9EE9940E74A7}"/>
              </a:ext>
            </a:extLst>
          </p:cNvPr>
          <p:cNvGrpSpPr/>
          <p:nvPr/>
        </p:nvGrpSpPr>
        <p:grpSpPr>
          <a:xfrm>
            <a:off x="4288000" y="5852739"/>
            <a:ext cx="859912" cy="781141"/>
            <a:chOff x="4288000" y="5852739"/>
            <a:chExt cx="859912" cy="781141"/>
          </a:xfrm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33DEDF65-F9B3-402D-8D8C-ABE1A7ED516D}"/>
                </a:ext>
              </a:extLst>
            </p:cNvPr>
            <p:cNvSpPr/>
            <p:nvPr/>
          </p:nvSpPr>
          <p:spPr>
            <a:xfrm rot="10800000">
              <a:off x="4576399" y="5852739"/>
              <a:ext cx="571513" cy="490350"/>
            </a:xfrm>
            <a:custGeom>
              <a:avLst/>
              <a:gdLst>
                <a:gd name="connsiteX0" fmla="*/ 0 w 571513"/>
                <a:gd name="connsiteY0" fmla="*/ 41628 h 490350"/>
                <a:gd name="connsiteX1" fmla="*/ 530942 w 571513"/>
                <a:gd name="connsiteY1" fmla="*/ 41628 h 490350"/>
                <a:gd name="connsiteX2" fmla="*/ 481781 w 571513"/>
                <a:gd name="connsiteY2" fmla="*/ 474247 h 490350"/>
                <a:gd name="connsiteX3" fmla="*/ 58994 w 571513"/>
                <a:gd name="connsiteY3" fmla="*/ 356260 h 49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13" h="490350">
                  <a:moveTo>
                    <a:pt x="0" y="41628"/>
                  </a:moveTo>
                  <a:cubicBezTo>
                    <a:pt x="225322" y="5576"/>
                    <a:pt x="450645" y="-30475"/>
                    <a:pt x="530942" y="41628"/>
                  </a:cubicBezTo>
                  <a:cubicBezTo>
                    <a:pt x="611239" y="113731"/>
                    <a:pt x="560439" y="421808"/>
                    <a:pt x="481781" y="474247"/>
                  </a:cubicBezTo>
                  <a:cubicBezTo>
                    <a:pt x="403123" y="526686"/>
                    <a:pt x="231058" y="441473"/>
                    <a:pt x="58994" y="356260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066BF324-A294-46EF-BB32-A2C1164A960F}"/>
                </a:ext>
              </a:extLst>
            </p:cNvPr>
            <p:cNvSpPr txBox="1"/>
            <p:nvPr/>
          </p:nvSpPr>
          <p:spPr>
            <a:xfrm>
              <a:off x="4288000" y="6209148"/>
              <a:ext cx="33534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b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4FEB6AE3-5700-4042-A296-4D384B8C47D9}"/>
              </a:ext>
            </a:extLst>
          </p:cNvPr>
          <p:cNvGrpSpPr/>
          <p:nvPr/>
        </p:nvGrpSpPr>
        <p:grpSpPr>
          <a:xfrm>
            <a:off x="3069429" y="5476829"/>
            <a:ext cx="572593" cy="915082"/>
            <a:chOff x="4576399" y="5852739"/>
            <a:chExt cx="572593" cy="915082"/>
          </a:xfrm>
        </p:grpSpPr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3999B2A8-FD2B-4535-B95B-B47EA1922400}"/>
                </a:ext>
              </a:extLst>
            </p:cNvPr>
            <p:cNvSpPr/>
            <p:nvPr/>
          </p:nvSpPr>
          <p:spPr>
            <a:xfrm rot="10800000">
              <a:off x="4576399" y="5852739"/>
              <a:ext cx="571513" cy="490350"/>
            </a:xfrm>
            <a:custGeom>
              <a:avLst/>
              <a:gdLst>
                <a:gd name="connsiteX0" fmla="*/ 0 w 571513"/>
                <a:gd name="connsiteY0" fmla="*/ 41628 h 490350"/>
                <a:gd name="connsiteX1" fmla="*/ 530942 w 571513"/>
                <a:gd name="connsiteY1" fmla="*/ 41628 h 490350"/>
                <a:gd name="connsiteX2" fmla="*/ 481781 w 571513"/>
                <a:gd name="connsiteY2" fmla="*/ 474247 h 490350"/>
                <a:gd name="connsiteX3" fmla="*/ 58994 w 571513"/>
                <a:gd name="connsiteY3" fmla="*/ 356260 h 490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13" h="490350">
                  <a:moveTo>
                    <a:pt x="0" y="41628"/>
                  </a:moveTo>
                  <a:cubicBezTo>
                    <a:pt x="225322" y="5576"/>
                    <a:pt x="450645" y="-30475"/>
                    <a:pt x="530942" y="41628"/>
                  </a:cubicBezTo>
                  <a:cubicBezTo>
                    <a:pt x="611239" y="113731"/>
                    <a:pt x="560439" y="421808"/>
                    <a:pt x="481781" y="474247"/>
                  </a:cubicBezTo>
                  <a:cubicBezTo>
                    <a:pt x="403123" y="526686"/>
                    <a:pt x="231058" y="441473"/>
                    <a:pt x="58994" y="356260"/>
                  </a:cubicBezTo>
                </a:path>
              </a:pathLst>
            </a:custGeom>
            <a:noFill/>
            <a:ln w="28575">
              <a:solidFill>
                <a:schemeClr val="accent3"/>
              </a:solidFill>
              <a:miter lim="800000"/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AECE7A13-D98A-4F39-AD7E-E95C1756AA40}"/>
                </a:ext>
              </a:extLst>
            </p:cNvPr>
            <p:cNvSpPr txBox="1"/>
            <p:nvPr/>
          </p:nvSpPr>
          <p:spPr>
            <a:xfrm>
              <a:off x="4576399" y="6343089"/>
              <a:ext cx="572593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i="1">
                  <a:solidFill>
                    <a:schemeClr val="accent3"/>
                  </a:solidFill>
                </a:rPr>
                <a:t>a,b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590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uiExpand="1" build="p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Minimize the DFA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6224880" y="1787048"/>
            <a:ext cx="5737545" cy="2567785"/>
            <a:chOff x="3069429" y="4066095"/>
            <a:chExt cx="5737545" cy="2567785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>
                    <a:solidFill>
                      <a:schemeClr val="accent4"/>
                    </a:solidFill>
                  </a:rPr>
                  <a:t>1</a:t>
                </a:r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accent4"/>
                    </a:solidFill>
                  </a:rPr>
                  <a:t>23457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accent4"/>
                  </a:solidFill>
                  <a:sym typeface="Symbol" panose="05050102010706020507" pitchFamily="18" charset="2"/>
                </a:rPr>
                <a:t></a:t>
              </a:r>
              <a:endParaRPr lang="en-US" sz="1400">
                <a:solidFill>
                  <a:schemeClr val="accent4"/>
                </a:solidFill>
              </a:endParaRP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5356CC2-EBAC-4AD9-9371-8142F2791420}"/>
                </a:ext>
              </a:extLst>
            </p:cNvPr>
            <p:cNvGrpSpPr/>
            <p:nvPr/>
          </p:nvGrpSpPr>
          <p:grpSpPr>
            <a:xfrm>
              <a:off x="6025963" y="4121923"/>
              <a:ext cx="996599" cy="424732"/>
              <a:chOff x="4119092" y="4108151"/>
              <a:chExt cx="996599" cy="424732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553406B-D112-4FB8-8B35-763BD67C8DAE}"/>
                  </a:ext>
                </a:extLst>
              </p:cNvPr>
              <p:cNvCxnSpPr>
                <a:cxnSpLocks/>
                <a:stCxn id="59" idx="6"/>
                <a:endCxn id="80" idx="2"/>
              </p:cNvCxnSpPr>
              <p:nvPr/>
            </p:nvCxnSpPr>
            <p:spPr>
              <a:xfrm>
                <a:off x="4119092" y="4514164"/>
                <a:ext cx="996599" cy="137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72FB486-9BC8-4672-AD67-B634170C9B50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57523E6-DC75-4BBF-BD79-5D572865C51E}"/>
                </a:ext>
              </a:extLst>
            </p:cNvPr>
            <p:cNvGrpSpPr/>
            <p:nvPr/>
          </p:nvGrpSpPr>
          <p:grpSpPr>
            <a:xfrm>
              <a:off x="7022562" y="4079867"/>
              <a:ext cx="923684" cy="923682"/>
              <a:chOff x="5102279" y="4066095"/>
              <a:chExt cx="923684" cy="923682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DA5C8BFA-93D3-4B68-9378-F99814463ACD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accent4"/>
                    </a:solidFill>
                  </a:rPr>
                  <a:t>4567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2D8C66B9-DBF4-44A1-A7B9-ACB4D47B393C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61754F5C-5FAA-45C8-8E37-4262EC928E4E}"/>
                </a:ext>
              </a:extLst>
            </p:cNvPr>
            <p:cNvGrpSpPr/>
            <p:nvPr/>
          </p:nvGrpSpPr>
          <p:grpSpPr>
            <a:xfrm>
              <a:off x="5191241" y="4989777"/>
              <a:ext cx="372880" cy="572172"/>
              <a:chOff x="3525087" y="4786478"/>
              <a:chExt cx="372880" cy="572172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C61C0A5-DB1C-4819-8A23-BBCD6977E90B}"/>
                  </a:ext>
                </a:extLst>
              </p:cNvPr>
              <p:cNvCxnSpPr>
                <a:cxnSpLocks/>
                <a:stCxn id="59" idx="4"/>
                <a:endCxn id="88" idx="0"/>
              </p:cNvCxnSpPr>
              <p:nvPr/>
            </p:nvCxnSpPr>
            <p:spPr>
              <a:xfrm>
                <a:off x="3897967" y="4786478"/>
                <a:ext cx="0" cy="5721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AE6A886-A369-4F06-B7D3-6E05F7AAACD1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E272A7F-259F-4C4E-881A-65575EA21FF9}"/>
                </a:ext>
              </a:extLst>
            </p:cNvPr>
            <p:cNvGrpSpPr/>
            <p:nvPr/>
          </p:nvGrpSpPr>
          <p:grpSpPr>
            <a:xfrm>
              <a:off x="5102279" y="5561949"/>
              <a:ext cx="923684" cy="923682"/>
              <a:chOff x="5102279" y="4066095"/>
              <a:chExt cx="923684" cy="923682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9BAD9CB7-78F0-43FE-951B-0185D5F16D24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>
                    <a:solidFill>
                      <a:schemeClr val="accent4"/>
                    </a:solidFill>
                  </a:rPr>
                  <a:t>4578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71FAAC1-C59A-4F66-A72C-8C21CB8EEE47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7895303" y="4284566"/>
              <a:ext cx="911671" cy="545954"/>
              <a:chOff x="7895303" y="4284566"/>
              <a:chExt cx="911671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7895303" y="4284566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8466816" y="440578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167505B-1E1F-4EF5-AD30-A6D7C33A85A0}"/>
                </a:ext>
              </a:extLst>
            </p:cNvPr>
            <p:cNvGrpSpPr/>
            <p:nvPr/>
          </p:nvGrpSpPr>
          <p:grpSpPr>
            <a:xfrm>
              <a:off x="5881036" y="4684722"/>
              <a:ext cx="1193532" cy="965307"/>
              <a:chOff x="5881036" y="4684722"/>
              <a:chExt cx="1193532" cy="965307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C74D1-7576-4746-9F09-12832F0A5FBA}"/>
                  </a:ext>
                </a:extLst>
              </p:cNvPr>
              <p:cNvSpPr/>
              <p:nvPr/>
            </p:nvSpPr>
            <p:spPr>
              <a:xfrm>
                <a:off x="5881036" y="4793381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FA76724D-9FF4-46AB-9924-7051410AA628}"/>
                  </a:ext>
                </a:extLst>
              </p:cNvPr>
              <p:cNvSpPr txBox="1"/>
              <p:nvPr/>
            </p:nvSpPr>
            <p:spPr>
              <a:xfrm>
                <a:off x="6199479" y="4684722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E1826CD-4BA6-44F7-B613-4C1E34E02B55}"/>
                </a:ext>
              </a:extLst>
            </p:cNvPr>
            <p:cNvGrpSpPr/>
            <p:nvPr/>
          </p:nvGrpSpPr>
          <p:grpSpPr>
            <a:xfrm>
              <a:off x="6062082" y="4981238"/>
              <a:ext cx="1239866" cy="856648"/>
              <a:chOff x="6062082" y="4981238"/>
              <a:chExt cx="1239866" cy="856648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5526C8F-1B05-4A35-8B6A-7C4D3589CB0E}"/>
                  </a:ext>
                </a:extLst>
              </p:cNvPr>
              <p:cNvSpPr/>
              <p:nvPr/>
            </p:nvSpPr>
            <p:spPr>
              <a:xfrm rot="10800000">
                <a:off x="6062082" y="4981238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35EB535-C30F-4815-98BD-FFA612AA8B19}"/>
                  </a:ext>
                </a:extLst>
              </p:cNvPr>
              <p:cNvSpPr txBox="1"/>
              <p:nvPr/>
            </p:nvSpPr>
            <p:spPr>
              <a:xfrm>
                <a:off x="6961790" y="533042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2A04D98-E545-4534-831A-9EE9940E74A7}"/>
                </a:ext>
              </a:extLst>
            </p:cNvPr>
            <p:cNvGrpSpPr/>
            <p:nvPr/>
          </p:nvGrpSpPr>
          <p:grpSpPr>
            <a:xfrm>
              <a:off x="4288000" y="5852739"/>
              <a:ext cx="859912" cy="781141"/>
              <a:chOff x="4288000" y="5852739"/>
              <a:chExt cx="859912" cy="781141"/>
            </a:xfrm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33DEDF65-F9B3-402D-8D8C-ABE1A7ED516D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66BF324-A294-46EF-BB32-A2C1164A960F}"/>
                  </a:ext>
                </a:extLst>
              </p:cNvPr>
              <p:cNvSpPr txBox="1"/>
              <p:nvPr/>
            </p:nvSpPr>
            <p:spPr>
              <a:xfrm>
                <a:off x="4288000" y="6209148"/>
                <a:ext cx="33534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985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Minimize the DFA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6224880" y="1787048"/>
            <a:ext cx="5737545" cy="2567785"/>
            <a:chOff x="3069429" y="4066095"/>
            <a:chExt cx="5737545" cy="2567785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A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>
                    <a:solidFill>
                      <a:schemeClr val="accent4"/>
                    </a:solidFill>
                  </a:rPr>
                  <a:t>B</a:t>
                </a:r>
                <a:endParaRPr lang="en-US" sz="36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  <a:sym typeface="Symbol" panose="05050102010706020507" pitchFamily="18" charset="2"/>
                </a:rPr>
                <a:t>E</a:t>
              </a:r>
              <a:endParaRPr lang="en-US">
                <a:solidFill>
                  <a:schemeClr val="accent4"/>
                </a:solidFill>
              </a:endParaRP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5356CC2-EBAC-4AD9-9371-8142F2791420}"/>
                </a:ext>
              </a:extLst>
            </p:cNvPr>
            <p:cNvGrpSpPr/>
            <p:nvPr/>
          </p:nvGrpSpPr>
          <p:grpSpPr>
            <a:xfrm>
              <a:off x="6025963" y="4121923"/>
              <a:ext cx="996599" cy="424732"/>
              <a:chOff x="4119092" y="4108151"/>
              <a:chExt cx="996599" cy="424732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553406B-D112-4FB8-8B35-763BD67C8DAE}"/>
                  </a:ext>
                </a:extLst>
              </p:cNvPr>
              <p:cNvCxnSpPr>
                <a:cxnSpLocks/>
                <a:stCxn id="59" idx="6"/>
                <a:endCxn id="80" idx="2"/>
              </p:cNvCxnSpPr>
              <p:nvPr/>
            </p:nvCxnSpPr>
            <p:spPr>
              <a:xfrm>
                <a:off x="4119092" y="4514164"/>
                <a:ext cx="996599" cy="137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72FB486-9BC8-4672-AD67-B634170C9B50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57523E6-DC75-4BBF-BD79-5D572865C51E}"/>
                </a:ext>
              </a:extLst>
            </p:cNvPr>
            <p:cNvGrpSpPr/>
            <p:nvPr/>
          </p:nvGrpSpPr>
          <p:grpSpPr>
            <a:xfrm>
              <a:off x="7022562" y="4079867"/>
              <a:ext cx="923684" cy="923682"/>
              <a:chOff x="5102279" y="4066095"/>
              <a:chExt cx="923684" cy="923682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DA5C8BFA-93D3-4B68-9378-F99814463ACD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C</a:t>
                </a:r>
                <a:endParaRPr lang="en-US" sz="4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2D8C66B9-DBF4-44A1-A7B9-ACB4D47B393C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61754F5C-5FAA-45C8-8E37-4262EC928E4E}"/>
                </a:ext>
              </a:extLst>
            </p:cNvPr>
            <p:cNvGrpSpPr/>
            <p:nvPr/>
          </p:nvGrpSpPr>
          <p:grpSpPr>
            <a:xfrm>
              <a:off x="5191241" y="4989777"/>
              <a:ext cx="372880" cy="572172"/>
              <a:chOff x="3525087" y="4786478"/>
              <a:chExt cx="372880" cy="572172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C61C0A5-DB1C-4819-8A23-BBCD6977E90B}"/>
                  </a:ext>
                </a:extLst>
              </p:cNvPr>
              <p:cNvCxnSpPr>
                <a:cxnSpLocks/>
                <a:stCxn id="59" idx="4"/>
                <a:endCxn id="88" idx="0"/>
              </p:cNvCxnSpPr>
              <p:nvPr/>
            </p:nvCxnSpPr>
            <p:spPr>
              <a:xfrm>
                <a:off x="3897967" y="4786478"/>
                <a:ext cx="0" cy="5721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AE6A886-A369-4F06-B7D3-6E05F7AAACD1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E272A7F-259F-4C4E-881A-65575EA21FF9}"/>
                </a:ext>
              </a:extLst>
            </p:cNvPr>
            <p:cNvGrpSpPr/>
            <p:nvPr/>
          </p:nvGrpSpPr>
          <p:grpSpPr>
            <a:xfrm>
              <a:off x="5102279" y="5561949"/>
              <a:ext cx="923684" cy="923682"/>
              <a:chOff x="5102279" y="4066095"/>
              <a:chExt cx="923684" cy="923682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9BAD9CB7-78F0-43FE-951B-0185D5F16D24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D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71FAAC1-C59A-4F66-A72C-8C21CB8EEE47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7895303" y="4284566"/>
              <a:ext cx="911671" cy="545954"/>
              <a:chOff x="7895303" y="4284566"/>
              <a:chExt cx="911671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7895303" y="4284566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8466816" y="440578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167505B-1E1F-4EF5-AD30-A6D7C33A85A0}"/>
                </a:ext>
              </a:extLst>
            </p:cNvPr>
            <p:cNvGrpSpPr/>
            <p:nvPr/>
          </p:nvGrpSpPr>
          <p:grpSpPr>
            <a:xfrm>
              <a:off x="5881036" y="4684722"/>
              <a:ext cx="1193532" cy="965307"/>
              <a:chOff x="5881036" y="4684722"/>
              <a:chExt cx="1193532" cy="965307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C74D1-7576-4746-9F09-12832F0A5FBA}"/>
                  </a:ext>
                </a:extLst>
              </p:cNvPr>
              <p:cNvSpPr/>
              <p:nvPr/>
            </p:nvSpPr>
            <p:spPr>
              <a:xfrm>
                <a:off x="5881036" y="4793381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FA76724D-9FF4-46AB-9924-7051410AA628}"/>
                  </a:ext>
                </a:extLst>
              </p:cNvPr>
              <p:cNvSpPr txBox="1"/>
              <p:nvPr/>
            </p:nvSpPr>
            <p:spPr>
              <a:xfrm>
                <a:off x="6199479" y="4684722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E1826CD-4BA6-44F7-B613-4C1E34E02B55}"/>
                </a:ext>
              </a:extLst>
            </p:cNvPr>
            <p:cNvGrpSpPr/>
            <p:nvPr/>
          </p:nvGrpSpPr>
          <p:grpSpPr>
            <a:xfrm>
              <a:off x="6062082" y="4981238"/>
              <a:ext cx="1239866" cy="856648"/>
              <a:chOff x="6062082" y="4981238"/>
              <a:chExt cx="1239866" cy="856648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5526C8F-1B05-4A35-8B6A-7C4D3589CB0E}"/>
                  </a:ext>
                </a:extLst>
              </p:cNvPr>
              <p:cNvSpPr/>
              <p:nvPr/>
            </p:nvSpPr>
            <p:spPr>
              <a:xfrm rot="10800000">
                <a:off x="6062082" y="4981238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35EB535-C30F-4815-98BD-FFA612AA8B19}"/>
                  </a:ext>
                </a:extLst>
              </p:cNvPr>
              <p:cNvSpPr txBox="1"/>
              <p:nvPr/>
            </p:nvSpPr>
            <p:spPr>
              <a:xfrm>
                <a:off x="6961790" y="533042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2A04D98-E545-4534-831A-9EE9940E74A7}"/>
                </a:ext>
              </a:extLst>
            </p:cNvPr>
            <p:cNvGrpSpPr/>
            <p:nvPr/>
          </p:nvGrpSpPr>
          <p:grpSpPr>
            <a:xfrm>
              <a:off x="4288000" y="5852739"/>
              <a:ext cx="859912" cy="781141"/>
              <a:chOff x="4288000" y="5852739"/>
              <a:chExt cx="859912" cy="781141"/>
            </a:xfrm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33DEDF65-F9B3-402D-8D8C-ABE1A7ED516D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66BF324-A294-46EF-BB32-A2C1164A960F}"/>
                  </a:ext>
                </a:extLst>
              </p:cNvPr>
              <p:cNvSpPr txBox="1"/>
              <p:nvPr/>
            </p:nvSpPr>
            <p:spPr>
              <a:xfrm>
                <a:off x="4288000" y="6209148"/>
                <a:ext cx="33534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746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E962-C2C1-4597-A09B-C8947944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Minimize the DFA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298534-99FA-4953-A2CA-D2B54F980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1146374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Q1 = {A, E}</a:t>
            </a:r>
          </a:p>
          <a:p>
            <a:pPr marL="0" indent="0">
              <a:buNone/>
            </a:pPr>
            <a:r>
              <a:rPr lang="en-US"/>
              <a:t>Q2 = {B, C, D}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ED26931-BA05-4AD1-B493-B302AA53C04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22441660"/>
              </p:ext>
            </p:extLst>
          </p:nvPr>
        </p:nvGraphicFramePr>
        <p:xfrm>
          <a:off x="1704516" y="3239603"/>
          <a:ext cx="2484897" cy="111252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828299">
                  <a:extLst>
                    <a:ext uri="{9D8B030D-6E8A-4147-A177-3AD203B41FA5}">
                      <a16:colId xmlns:a16="http://schemas.microsoft.com/office/drawing/2014/main" val="1283254048"/>
                    </a:ext>
                  </a:extLst>
                </a:gridCol>
                <a:gridCol w="828299">
                  <a:extLst>
                    <a:ext uri="{9D8B030D-6E8A-4147-A177-3AD203B41FA5}">
                      <a16:colId xmlns:a16="http://schemas.microsoft.com/office/drawing/2014/main" val="2863728220"/>
                    </a:ext>
                  </a:extLst>
                </a:gridCol>
                <a:gridCol w="828299">
                  <a:extLst>
                    <a:ext uri="{9D8B030D-6E8A-4147-A177-3AD203B41FA5}">
                      <a16:colId xmlns:a16="http://schemas.microsoft.com/office/drawing/2014/main" val="7510410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646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612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Q1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68977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/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sz="320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706A424-7EA1-4946-B886-1EAFC0ABB3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7592" y="759869"/>
                <a:ext cx="1964833" cy="5355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283BD060-8771-427F-9941-82FF091F985F}"/>
              </a:ext>
            </a:extLst>
          </p:cNvPr>
          <p:cNvGrpSpPr/>
          <p:nvPr/>
        </p:nvGrpSpPr>
        <p:grpSpPr>
          <a:xfrm>
            <a:off x="6224880" y="1787048"/>
            <a:ext cx="5737545" cy="2567785"/>
            <a:chOff x="3069429" y="4066095"/>
            <a:chExt cx="5737545" cy="2567785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19644868-9A08-44C1-85EC-BEA75EB136A9}"/>
                </a:ext>
              </a:extLst>
            </p:cNvPr>
            <p:cNvGrpSpPr/>
            <p:nvPr/>
          </p:nvGrpSpPr>
          <p:grpSpPr>
            <a:xfrm>
              <a:off x="3327998" y="4255621"/>
              <a:ext cx="816945" cy="544629"/>
              <a:chOff x="3327998" y="4255621"/>
              <a:chExt cx="816945" cy="544629"/>
            </a:xfrm>
          </p:grpSpPr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3AD7D6A3-D6E5-47C5-8EC6-14E4759640C9}"/>
                  </a:ext>
                </a:extLst>
              </p:cNvPr>
              <p:cNvCxnSpPr>
                <a:cxnSpLocks/>
                <a:endCxn id="58" idx="2"/>
              </p:cNvCxnSpPr>
              <p:nvPr/>
            </p:nvCxnSpPr>
            <p:spPr>
              <a:xfrm>
                <a:off x="3327998" y="4527935"/>
                <a:ext cx="272315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DFA11A3E-0621-4270-9330-F3B0B83F7054}"/>
                  </a:ext>
                </a:extLst>
              </p:cNvPr>
              <p:cNvSpPr/>
              <p:nvPr/>
            </p:nvSpPr>
            <p:spPr>
              <a:xfrm>
                <a:off x="3600313" y="4255621"/>
                <a:ext cx="544630" cy="544629"/>
              </a:xfrm>
              <a:prstGeom prst="ellipse">
                <a:avLst/>
              </a:prstGeom>
              <a:noFill/>
              <a:ln w="38100">
                <a:solidFill>
                  <a:schemeClr val="accent5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A</a:t>
                </a:r>
                <a:endParaRPr lang="en-US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EE8A632A-BE16-4C1F-ABBB-B628FF0A2113}"/>
                </a:ext>
              </a:extLst>
            </p:cNvPr>
            <p:cNvGrpSpPr/>
            <p:nvPr/>
          </p:nvGrpSpPr>
          <p:grpSpPr>
            <a:xfrm>
              <a:off x="5102279" y="4066095"/>
              <a:ext cx="923684" cy="923682"/>
              <a:chOff x="5102279" y="4066095"/>
              <a:chExt cx="923684" cy="923682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BFBE6B43-0047-4624-AABE-26EFAFC12818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>
                    <a:solidFill>
                      <a:schemeClr val="accent4"/>
                    </a:solidFill>
                  </a:rPr>
                  <a:t>B</a:t>
                </a:r>
                <a:endParaRPr lang="en-US" sz="36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A3EBA9EC-721E-4F57-860F-A0754D664858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94D4D499-F1E1-41D9-A4B4-61C1F49D5ACB}"/>
                </a:ext>
              </a:extLst>
            </p:cNvPr>
            <p:cNvGrpSpPr/>
            <p:nvPr/>
          </p:nvGrpSpPr>
          <p:grpSpPr>
            <a:xfrm>
              <a:off x="4144943" y="4108151"/>
              <a:ext cx="957336" cy="424732"/>
              <a:chOff x="4144943" y="4108151"/>
              <a:chExt cx="957336" cy="424732"/>
            </a:xfrm>
          </p:grpSpPr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F288A69-BB29-41BD-942E-9A7B18DD4FD6}"/>
                  </a:ext>
                </a:extLst>
              </p:cNvPr>
              <p:cNvCxnSpPr>
                <a:cxnSpLocks/>
                <a:stCxn id="58" idx="6"/>
                <a:endCxn id="59" idx="2"/>
              </p:cNvCxnSpPr>
              <p:nvPr/>
            </p:nvCxnSpPr>
            <p:spPr>
              <a:xfrm>
                <a:off x="4144943" y="4527936"/>
                <a:ext cx="957336" cy="0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C4B09710-E031-440B-9187-782D67477226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3DA8881D-5B16-46FA-A572-7A94A7BB8022}"/>
                </a:ext>
              </a:extLst>
            </p:cNvPr>
            <p:cNvGrpSpPr/>
            <p:nvPr/>
          </p:nvGrpSpPr>
          <p:grpSpPr>
            <a:xfrm>
              <a:off x="3525087" y="4800250"/>
              <a:ext cx="347541" cy="600231"/>
              <a:chOff x="3525087" y="4800250"/>
              <a:chExt cx="347541" cy="600231"/>
            </a:xfrm>
          </p:grpSpPr>
          <p:cxnSp>
            <p:nvCxnSpPr>
              <p:cNvPr id="65" name="Straight Arrow Connector 64">
                <a:extLst>
                  <a:ext uri="{FF2B5EF4-FFF2-40B4-BE49-F238E27FC236}">
                    <a16:creationId xmlns:a16="http://schemas.microsoft.com/office/drawing/2014/main" id="{EB49A571-0F64-479C-BB38-86544022E13E}"/>
                  </a:ext>
                </a:extLst>
              </p:cNvPr>
              <p:cNvCxnSpPr>
                <a:cxnSpLocks/>
                <a:stCxn id="58" idx="4"/>
                <a:endCxn id="72" idx="0"/>
              </p:cNvCxnSpPr>
              <p:nvPr/>
            </p:nvCxnSpPr>
            <p:spPr>
              <a:xfrm flipH="1">
                <a:off x="3854670" y="4800250"/>
                <a:ext cx="17958" cy="600231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B5F5C29E-F79B-4C31-9BE2-9B92F2B4750F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005CF959-1BB2-4CDA-BE2E-23D2238659C5}"/>
                </a:ext>
              </a:extLst>
            </p:cNvPr>
            <p:cNvSpPr/>
            <p:nvPr/>
          </p:nvSpPr>
          <p:spPr>
            <a:xfrm>
              <a:off x="3582355" y="5400481"/>
              <a:ext cx="544630" cy="544629"/>
            </a:xfrm>
            <a:prstGeom prst="ellipse">
              <a:avLst/>
            </a:prstGeom>
            <a:noFill/>
            <a:ln w="38100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>
                  <a:solidFill>
                    <a:schemeClr val="accent4"/>
                  </a:solidFill>
                  <a:sym typeface="Symbol" panose="05050102010706020507" pitchFamily="18" charset="2"/>
                </a:rPr>
                <a:t>E</a:t>
              </a:r>
              <a:endParaRPr lang="en-US">
                <a:solidFill>
                  <a:schemeClr val="accent4"/>
                </a:solidFill>
              </a:endParaRP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D5356CC2-EBAC-4AD9-9371-8142F2791420}"/>
                </a:ext>
              </a:extLst>
            </p:cNvPr>
            <p:cNvGrpSpPr/>
            <p:nvPr/>
          </p:nvGrpSpPr>
          <p:grpSpPr>
            <a:xfrm>
              <a:off x="6025963" y="4121923"/>
              <a:ext cx="996599" cy="424732"/>
              <a:chOff x="4119092" y="4108151"/>
              <a:chExt cx="996599" cy="424732"/>
            </a:xfrm>
          </p:grpSpPr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B553406B-D112-4FB8-8B35-763BD67C8DAE}"/>
                  </a:ext>
                </a:extLst>
              </p:cNvPr>
              <p:cNvCxnSpPr>
                <a:cxnSpLocks/>
                <a:stCxn id="59" idx="6"/>
                <a:endCxn id="80" idx="2"/>
              </p:cNvCxnSpPr>
              <p:nvPr/>
            </p:nvCxnSpPr>
            <p:spPr>
              <a:xfrm>
                <a:off x="4119092" y="4514164"/>
                <a:ext cx="996599" cy="137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972FB486-9BC8-4672-AD67-B634170C9B50}"/>
                  </a:ext>
                </a:extLst>
              </p:cNvPr>
              <p:cNvSpPr txBox="1"/>
              <p:nvPr/>
            </p:nvSpPr>
            <p:spPr>
              <a:xfrm>
                <a:off x="4384901" y="410815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357523E6-DC75-4BBF-BD79-5D572865C51E}"/>
                </a:ext>
              </a:extLst>
            </p:cNvPr>
            <p:cNvGrpSpPr/>
            <p:nvPr/>
          </p:nvGrpSpPr>
          <p:grpSpPr>
            <a:xfrm>
              <a:off x="7022562" y="4079867"/>
              <a:ext cx="923684" cy="923682"/>
              <a:chOff x="5102279" y="4066095"/>
              <a:chExt cx="923684" cy="923682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DA5C8BFA-93D3-4B68-9378-F99814463ACD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C</a:t>
                </a:r>
                <a:endParaRPr lang="en-US" sz="4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2D8C66B9-DBF4-44A1-A7B9-ACB4D47B393C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61754F5C-5FAA-45C8-8E37-4262EC928E4E}"/>
                </a:ext>
              </a:extLst>
            </p:cNvPr>
            <p:cNvGrpSpPr/>
            <p:nvPr/>
          </p:nvGrpSpPr>
          <p:grpSpPr>
            <a:xfrm>
              <a:off x="5191241" y="4989777"/>
              <a:ext cx="372880" cy="572172"/>
              <a:chOff x="3525087" y="4786478"/>
              <a:chExt cx="372880" cy="572172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C61C0A5-DB1C-4819-8A23-BBCD6977E90B}"/>
                  </a:ext>
                </a:extLst>
              </p:cNvPr>
              <p:cNvCxnSpPr>
                <a:cxnSpLocks/>
                <a:stCxn id="59" idx="4"/>
                <a:endCxn id="88" idx="0"/>
              </p:cNvCxnSpPr>
              <p:nvPr/>
            </p:nvCxnSpPr>
            <p:spPr>
              <a:xfrm>
                <a:off x="3897967" y="4786478"/>
                <a:ext cx="0" cy="572172"/>
              </a:xfrm>
              <a:prstGeom prst="straightConnector1">
                <a:avLst/>
              </a:prstGeom>
              <a:ln w="25400">
                <a:solidFill>
                  <a:schemeClr val="accent3"/>
                </a:solidFill>
                <a:miter lim="800000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AE6A886-A369-4F06-B7D3-6E05F7AAACD1}"/>
                  </a:ext>
                </a:extLst>
              </p:cNvPr>
              <p:cNvSpPr txBox="1"/>
              <p:nvPr/>
            </p:nvSpPr>
            <p:spPr>
              <a:xfrm>
                <a:off x="3525087" y="486019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EE272A7F-259F-4C4E-881A-65575EA21FF9}"/>
                </a:ext>
              </a:extLst>
            </p:cNvPr>
            <p:cNvGrpSpPr/>
            <p:nvPr/>
          </p:nvGrpSpPr>
          <p:grpSpPr>
            <a:xfrm>
              <a:off x="5102279" y="5561949"/>
              <a:ext cx="923684" cy="923682"/>
              <a:chOff x="5102279" y="4066095"/>
              <a:chExt cx="923684" cy="923682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9BAD9CB7-78F0-43FE-951B-0185D5F16D24}"/>
                  </a:ext>
                </a:extLst>
              </p:cNvPr>
              <p:cNvSpPr/>
              <p:nvPr/>
            </p:nvSpPr>
            <p:spPr>
              <a:xfrm>
                <a:off x="5102279" y="4066095"/>
                <a:ext cx="923684" cy="923682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>
                    <a:solidFill>
                      <a:schemeClr val="accent4"/>
                    </a:solidFill>
                  </a:rPr>
                  <a:t>D</a:t>
                </a:r>
                <a:endParaRPr lang="en-US" sz="2000">
                  <a:solidFill>
                    <a:schemeClr val="accent4"/>
                  </a:solidFill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771FAAC1-C59A-4F66-A72C-8C21CB8EEE47}"/>
                  </a:ext>
                </a:extLst>
              </p:cNvPr>
              <p:cNvSpPr/>
              <p:nvPr/>
            </p:nvSpPr>
            <p:spPr>
              <a:xfrm>
                <a:off x="5209017" y="4159826"/>
                <a:ext cx="723491" cy="723490"/>
              </a:xfrm>
              <a:prstGeom prst="ellipse">
                <a:avLst/>
              </a:prstGeom>
              <a:noFill/>
              <a:ln w="38100">
                <a:solidFill>
                  <a:schemeClr val="accent3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accent4"/>
                  </a:solidFill>
                </a:endParaRPr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5B6BA840-67CE-4631-A281-3A842E2475FC}"/>
                </a:ext>
              </a:extLst>
            </p:cNvPr>
            <p:cNvGrpSpPr/>
            <p:nvPr/>
          </p:nvGrpSpPr>
          <p:grpSpPr>
            <a:xfrm>
              <a:off x="7895303" y="4284566"/>
              <a:ext cx="911671" cy="545954"/>
              <a:chOff x="7895303" y="4284566"/>
              <a:chExt cx="911671" cy="545954"/>
            </a:xfrm>
          </p:grpSpPr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1218E37C-ADF2-4A0E-97B9-DAEFFA45F35C}"/>
                  </a:ext>
                </a:extLst>
              </p:cNvPr>
              <p:cNvSpPr/>
              <p:nvPr/>
            </p:nvSpPr>
            <p:spPr>
              <a:xfrm>
                <a:off x="7895303" y="4284566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A38BA3A2-34D3-4D80-88CE-181A66123086}"/>
                  </a:ext>
                </a:extLst>
              </p:cNvPr>
              <p:cNvSpPr txBox="1"/>
              <p:nvPr/>
            </p:nvSpPr>
            <p:spPr>
              <a:xfrm>
                <a:off x="8466816" y="4405788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4167505B-1E1F-4EF5-AD30-A6D7C33A85A0}"/>
                </a:ext>
              </a:extLst>
            </p:cNvPr>
            <p:cNvGrpSpPr/>
            <p:nvPr/>
          </p:nvGrpSpPr>
          <p:grpSpPr>
            <a:xfrm>
              <a:off x="5881036" y="4684722"/>
              <a:ext cx="1193532" cy="965307"/>
              <a:chOff x="5881036" y="4684722"/>
              <a:chExt cx="1193532" cy="965307"/>
            </a:xfrm>
          </p:grpSpPr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931C74D1-7576-4746-9F09-12832F0A5FBA}"/>
                  </a:ext>
                </a:extLst>
              </p:cNvPr>
              <p:cNvSpPr/>
              <p:nvPr/>
            </p:nvSpPr>
            <p:spPr>
              <a:xfrm>
                <a:off x="5881036" y="4793381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FA76724D-9FF4-46AB-9924-7051410AA628}"/>
                  </a:ext>
                </a:extLst>
              </p:cNvPr>
              <p:cNvSpPr txBox="1"/>
              <p:nvPr/>
            </p:nvSpPr>
            <p:spPr>
              <a:xfrm>
                <a:off x="6199479" y="4684722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0E1826CD-4BA6-44F7-B613-4C1E34E02B55}"/>
                </a:ext>
              </a:extLst>
            </p:cNvPr>
            <p:cNvGrpSpPr/>
            <p:nvPr/>
          </p:nvGrpSpPr>
          <p:grpSpPr>
            <a:xfrm>
              <a:off x="6062082" y="4981238"/>
              <a:ext cx="1239866" cy="856648"/>
              <a:chOff x="6062082" y="4981238"/>
              <a:chExt cx="1239866" cy="856648"/>
            </a:xfrm>
          </p:grpSpPr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id="{75526C8F-1B05-4A35-8B6A-7C4D3589CB0E}"/>
                  </a:ext>
                </a:extLst>
              </p:cNvPr>
              <p:cNvSpPr/>
              <p:nvPr/>
            </p:nvSpPr>
            <p:spPr>
              <a:xfrm rot="10800000">
                <a:off x="6062082" y="4981238"/>
                <a:ext cx="1193532" cy="856648"/>
              </a:xfrm>
              <a:custGeom>
                <a:avLst/>
                <a:gdLst>
                  <a:gd name="connsiteX0" fmla="*/ 1193532 w 1193532"/>
                  <a:gd name="connsiteY0" fmla="*/ 0 h 856648"/>
                  <a:gd name="connsiteX1" fmla="*/ 385010 w 1193532"/>
                  <a:gd name="connsiteY1" fmla="*/ 385011 h 856648"/>
                  <a:gd name="connsiteX2" fmla="*/ 0 w 1193532"/>
                  <a:gd name="connsiteY2" fmla="*/ 856648 h 8566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193532" h="856648">
                    <a:moveTo>
                      <a:pt x="1193532" y="0"/>
                    </a:moveTo>
                    <a:cubicBezTo>
                      <a:pt x="888732" y="121118"/>
                      <a:pt x="583932" y="242236"/>
                      <a:pt x="385010" y="385011"/>
                    </a:cubicBezTo>
                    <a:cubicBezTo>
                      <a:pt x="186088" y="527786"/>
                      <a:pt x="93044" y="692217"/>
                      <a:pt x="0" y="856648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35EB535-C30F-4815-98BD-FFA612AA8B19}"/>
                  </a:ext>
                </a:extLst>
              </p:cNvPr>
              <p:cNvSpPr txBox="1"/>
              <p:nvPr/>
            </p:nvSpPr>
            <p:spPr>
              <a:xfrm>
                <a:off x="6961790" y="5330421"/>
                <a:ext cx="34015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42A04D98-E545-4534-831A-9EE9940E74A7}"/>
                </a:ext>
              </a:extLst>
            </p:cNvPr>
            <p:cNvGrpSpPr/>
            <p:nvPr/>
          </p:nvGrpSpPr>
          <p:grpSpPr>
            <a:xfrm>
              <a:off x="4288000" y="5852739"/>
              <a:ext cx="859912" cy="781141"/>
              <a:chOff x="4288000" y="5852739"/>
              <a:chExt cx="859912" cy="781141"/>
            </a:xfrm>
          </p:grpSpPr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id="{33DEDF65-F9B3-402D-8D8C-ABE1A7ED516D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066BF324-A294-46EF-BB32-A2C1164A960F}"/>
                  </a:ext>
                </a:extLst>
              </p:cNvPr>
              <p:cNvSpPr txBox="1"/>
              <p:nvPr/>
            </p:nvSpPr>
            <p:spPr>
              <a:xfrm>
                <a:off x="4288000" y="6209148"/>
                <a:ext cx="335348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b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4FEB6AE3-5700-4042-A296-4D384B8C47D9}"/>
                </a:ext>
              </a:extLst>
            </p:cNvPr>
            <p:cNvGrpSpPr/>
            <p:nvPr/>
          </p:nvGrpSpPr>
          <p:grpSpPr>
            <a:xfrm>
              <a:off x="3069429" y="5476829"/>
              <a:ext cx="572593" cy="915082"/>
              <a:chOff x="4576399" y="5852739"/>
              <a:chExt cx="572593" cy="915082"/>
            </a:xfrm>
          </p:grpSpPr>
          <p:sp>
            <p:nvSpPr>
              <p:cNvPr id="105" name="Freeform: Shape 104">
                <a:extLst>
                  <a:ext uri="{FF2B5EF4-FFF2-40B4-BE49-F238E27FC236}">
                    <a16:creationId xmlns:a16="http://schemas.microsoft.com/office/drawing/2014/main" id="{3999B2A8-FD2B-4535-B95B-B47EA1922400}"/>
                  </a:ext>
                </a:extLst>
              </p:cNvPr>
              <p:cNvSpPr/>
              <p:nvPr/>
            </p:nvSpPr>
            <p:spPr>
              <a:xfrm rot="10800000">
                <a:off x="4576399" y="5852739"/>
                <a:ext cx="571513" cy="490350"/>
              </a:xfrm>
              <a:custGeom>
                <a:avLst/>
                <a:gdLst>
                  <a:gd name="connsiteX0" fmla="*/ 0 w 571513"/>
                  <a:gd name="connsiteY0" fmla="*/ 41628 h 490350"/>
                  <a:gd name="connsiteX1" fmla="*/ 530942 w 571513"/>
                  <a:gd name="connsiteY1" fmla="*/ 41628 h 490350"/>
                  <a:gd name="connsiteX2" fmla="*/ 481781 w 571513"/>
                  <a:gd name="connsiteY2" fmla="*/ 474247 h 490350"/>
                  <a:gd name="connsiteX3" fmla="*/ 58994 w 571513"/>
                  <a:gd name="connsiteY3" fmla="*/ 356260 h 490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13" h="490350">
                    <a:moveTo>
                      <a:pt x="0" y="41628"/>
                    </a:moveTo>
                    <a:cubicBezTo>
                      <a:pt x="225322" y="5576"/>
                      <a:pt x="450645" y="-30475"/>
                      <a:pt x="530942" y="41628"/>
                    </a:cubicBezTo>
                    <a:cubicBezTo>
                      <a:pt x="611239" y="113731"/>
                      <a:pt x="560439" y="421808"/>
                      <a:pt x="481781" y="474247"/>
                    </a:cubicBezTo>
                    <a:cubicBezTo>
                      <a:pt x="403123" y="526686"/>
                      <a:pt x="231058" y="441473"/>
                      <a:pt x="58994" y="356260"/>
                    </a:cubicBezTo>
                  </a:path>
                </a:pathLst>
              </a:custGeom>
              <a:noFill/>
              <a:ln w="28575">
                <a:solidFill>
                  <a:schemeClr val="accent3"/>
                </a:solidFill>
                <a:miter lim="800000"/>
                <a:headEnd type="none" w="med" len="med"/>
                <a:tailEnd type="triangle" w="lg" len="lg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AECE7A13-D98A-4F39-AD7E-E95C1756AA40}"/>
                  </a:ext>
                </a:extLst>
              </p:cNvPr>
              <p:cNvSpPr txBox="1"/>
              <p:nvPr/>
            </p:nvSpPr>
            <p:spPr>
              <a:xfrm>
                <a:off x="4576399" y="6343089"/>
                <a:ext cx="572593" cy="424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2400" i="1">
                    <a:solidFill>
                      <a:schemeClr val="accent3"/>
                    </a:solidFill>
                  </a:rPr>
                  <a:t>a,b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483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634</TotalTime>
  <Words>586</Words>
  <Application>Microsoft Office PowerPoint</Application>
  <PresentationFormat>Custom</PresentationFormat>
  <Paragraphs>230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Cambria Math</vt:lpstr>
      <vt:lpstr>Consolas</vt:lpstr>
      <vt:lpstr>Corbel</vt:lpstr>
      <vt:lpstr>Symbol</vt:lpstr>
      <vt:lpstr>Wingdings</vt:lpstr>
      <vt:lpstr>Chalkboard 16x9</vt:lpstr>
      <vt:lpstr>Regular or Non-Regular That is the question...</vt:lpstr>
      <vt:lpstr>ALERTS</vt:lpstr>
      <vt:lpstr>Taking it full circle...</vt:lpstr>
      <vt:lpstr>Write a regex</vt:lpstr>
      <vt:lpstr>Construct an equivalent NFA</vt:lpstr>
      <vt:lpstr>Convert the NFA to an equivalent DFA</vt:lpstr>
      <vt:lpstr>Minimize the DFA</vt:lpstr>
      <vt:lpstr>Minimize the DFA</vt:lpstr>
      <vt:lpstr>Minimize the DFA</vt:lpstr>
      <vt:lpstr>Minimize the DFA</vt:lpstr>
      <vt:lpstr>Minimize the DFA</vt:lpstr>
      <vt:lpstr>Using GNFAs, produce an equivalent regex</vt:lpstr>
      <vt:lpstr>Using GNFAs, produce an equivalent regex</vt:lpstr>
      <vt:lpstr>Using GNFAs, produce an equivalent regex</vt:lpstr>
      <vt:lpstr>Using GNFAs, produce an equivalent regex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35</cp:revision>
  <dcterms:created xsi:type="dcterms:W3CDTF">2019-09-04T18:04:52Z</dcterms:created>
  <dcterms:modified xsi:type="dcterms:W3CDTF">2025-09-20T04:00:23Z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