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2.xml" ContentType="application/vnd.openxmlformats-officedocument.presentationml.notesSlide+xml"/>
  <Override PartName="/ppt/comments/comment3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318" r:id="rId2"/>
    <p:sldId id="304" r:id="rId3"/>
    <p:sldId id="306" r:id="rId4"/>
    <p:sldId id="284" r:id="rId5"/>
    <p:sldId id="321" r:id="rId6"/>
    <p:sldId id="322" r:id="rId7"/>
    <p:sldId id="345" r:id="rId8"/>
    <p:sldId id="346" r:id="rId9"/>
    <p:sldId id="286" r:id="rId10"/>
    <p:sldId id="287" r:id="rId11"/>
    <p:sldId id="288" r:id="rId12"/>
    <p:sldId id="289" r:id="rId13"/>
    <p:sldId id="290" r:id="rId14"/>
    <p:sldId id="330" r:id="rId15"/>
    <p:sldId id="292" r:id="rId16"/>
    <p:sldId id="314" r:id="rId17"/>
    <p:sldId id="332" r:id="rId18"/>
    <p:sldId id="293" r:id="rId19"/>
    <p:sldId id="335" r:id="rId20"/>
    <p:sldId id="317" r:id="rId21"/>
    <p:sldId id="295" r:id="rId22"/>
    <p:sldId id="298" r:id="rId23"/>
    <p:sldId id="296" r:id="rId2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tulovs" initials="z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9" autoAdjust="0"/>
    <p:restoredTop sz="86555" autoAdjust="0"/>
  </p:normalViewPr>
  <p:slideViewPr>
    <p:cSldViewPr>
      <p:cViewPr varScale="1">
        <p:scale>
          <a:sx n="71" d="100"/>
          <a:sy n="71" d="100"/>
        </p:scale>
        <p:origin x="60" y="57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3-10-24T18:45:13.419" idx="4">
    <p:pos x="10" y="10"/>
    <p:text>what does the 1-9-10-11 branch even mean?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3-10-24T18:42:18.171" idx="2">
    <p:pos x="10" y="10"/>
    <p:text>this one comes after the examples on purpose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3-10-24T18:43:01" idx="3">
    <p:pos x="5121" y="241"/>
    <p:text>We need better example!! Maybe the one from the manual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1B4EC81-AFA2-45BE-9D84-8E8A92C86E4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A76E1CD-78A8-4E84-8AC8-F08D801AEFD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 eaLnBrk="1" hangingPunct="1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6D12F85E-C015-49BC-84D9-9E00FAED8A6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4687116E-89DA-4B33-8BC7-A03C86E21DE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FA3983E9-3230-4AC6-9223-378AE4629003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>
            <a:extLst>
              <a:ext uri="{FF2B5EF4-FFF2-40B4-BE49-F238E27FC236}">
                <a16:creationId xmlns:a16="http://schemas.microsoft.com/office/drawing/2014/main" id="{8D325E58-68DE-44A1-8C36-45DAFDAF513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1027">
            <a:extLst>
              <a:ext uri="{FF2B5EF4-FFF2-40B4-BE49-F238E27FC236}">
                <a16:creationId xmlns:a16="http://schemas.microsoft.com/office/drawing/2014/main" id="{0237431F-A043-462D-82F3-7055D7E8F43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 eaLnBrk="1" hangingPunct="1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1028">
            <a:extLst>
              <a:ext uri="{FF2B5EF4-FFF2-40B4-BE49-F238E27FC236}">
                <a16:creationId xmlns:a16="http://schemas.microsoft.com/office/drawing/2014/main" id="{51860870-9A9F-4588-8A97-46F81935399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1029">
            <a:extLst>
              <a:ext uri="{FF2B5EF4-FFF2-40B4-BE49-F238E27FC236}">
                <a16:creationId xmlns:a16="http://schemas.microsoft.com/office/drawing/2014/main" id="{DBEAD5D6-1F7B-46D8-962B-66CCB14BA6E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noProof="0"/>
              <a:t>לחץ כדי לערוך סגנונות טקסט של תבנית בסיס</a:t>
            </a:r>
          </a:p>
          <a:p>
            <a:pPr lvl="1"/>
            <a:r>
              <a:rPr lang="he-IL" noProof="0"/>
              <a:t>רמה שנייה</a:t>
            </a:r>
          </a:p>
          <a:p>
            <a:pPr lvl="2"/>
            <a:r>
              <a:rPr lang="he-IL" noProof="0"/>
              <a:t>רמה שלישית</a:t>
            </a:r>
          </a:p>
          <a:p>
            <a:pPr lvl="3"/>
            <a:r>
              <a:rPr lang="he-IL" noProof="0"/>
              <a:t>רמה רביעית</a:t>
            </a:r>
          </a:p>
          <a:p>
            <a:pPr lvl="4"/>
            <a:r>
              <a:rPr lang="he-IL" noProof="0"/>
              <a:t>רמה חמישית</a:t>
            </a:r>
          </a:p>
        </p:txBody>
      </p:sp>
      <p:sp>
        <p:nvSpPr>
          <p:cNvPr id="7174" name="Rectangle 1030">
            <a:extLst>
              <a:ext uri="{FF2B5EF4-FFF2-40B4-BE49-F238E27FC236}">
                <a16:creationId xmlns:a16="http://schemas.microsoft.com/office/drawing/2014/main" id="{9177EC81-F5AA-4F73-B2DC-3008ACB9844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1031">
            <a:extLst>
              <a:ext uri="{FF2B5EF4-FFF2-40B4-BE49-F238E27FC236}">
                <a16:creationId xmlns:a16="http://schemas.microsoft.com/office/drawing/2014/main" id="{F8C37DCE-9B37-42F5-9432-390EB5F1F5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3E1D2B06-46D4-474D-AF48-55CD937C2053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>
            <a:extLst>
              <a:ext uri="{FF2B5EF4-FFF2-40B4-BE49-F238E27FC236}">
                <a16:creationId xmlns:a16="http://schemas.microsoft.com/office/drawing/2014/main" id="{FB6D1C2C-9D7F-44A3-B6B9-927B01B604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7A459CC7-CB2B-4B47-8FC9-CCAC96B35482}" type="slidenum">
              <a:rPr lang="he-IL" altLang="en-US" smtClean="0">
                <a:cs typeface="Times New Roman" panose="02020603050405020304" pitchFamily="18" charset="0"/>
              </a:rPr>
              <a:pPr algn="l">
                <a:spcBef>
                  <a:spcPct val="0"/>
                </a:spcBef>
              </a:pPr>
              <a:t>13</a:t>
            </a:fld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37775D5B-2AD1-4C5B-990C-0C82CBCB43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4213"/>
            <a:ext cx="6096000" cy="3429000"/>
          </a:xfrm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3C17D34B-76F2-42FB-A49B-65A7AB23D1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7975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- If the dollar sign ends a regular expression, the expression is matched only at the end of a line. 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31">
            <a:extLst>
              <a:ext uri="{FF2B5EF4-FFF2-40B4-BE49-F238E27FC236}">
                <a16:creationId xmlns:a16="http://schemas.microsoft.com/office/drawing/2014/main" id="{16E54D09-2E7E-441E-B842-2009408DA4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8DF2FA1C-F8AC-478E-BA53-DE0F5254F5AF}" type="slidenum">
              <a:rPr lang="he-IL" altLang="en-US" smtClean="0">
                <a:cs typeface="Times New Roman" panose="02020603050405020304" pitchFamily="18" charset="0"/>
              </a:rPr>
              <a:pPr algn="l">
                <a:spcBef>
                  <a:spcPct val="0"/>
                </a:spcBef>
              </a:pPr>
              <a:t>21</a:t>
            </a:fld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483361AC-1750-4257-AAF5-E359BD48BE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4213"/>
            <a:ext cx="6096000" cy="3429000"/>
          </a:xfrm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3F3BA209-DD27-4EED-B237-0E8F61F845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7975"/>
          </a:xfrm>
          <a:noFill/>
        </p:spPr>
        <p:txBody>
          <a:bodyPr/>
          <a:lstStyle/>
          <a:p>
            <a:pPr eaLnBrk="1" hangingPunct="1">
              <a:buFontTx/>
              <a:buChar char="-"/>
            </a:pPr>
            <a:r>
              <a:rPr lang="en-US" altLang="en-US"/>
              <a:t>class Token defined elsewhere</a:t>
            </a:r>
          </a:p>
          <a:p>
            <a:pPr eaLnBrk="1" hangingPunct="1">
              <a:buFontTx/>
              <a:buChar char="-"/>
            </a:pPr>
            <a:r>
              <a:rPr lang="en-US" altLang="en-US"/>
              <a:t>Note:</a:t>
            </a:r>
          </a:p>
          <a:p>
            <a:pPr eaLnBrk="1" hangingPunct="1">
              <a:buFontTx/>
              <a:buChar char="-"/>
            </a:pPr>
            <a:r>
              <a:rPr lang="en-US" altLang="en-US"/>
              <a:t>state transitions YYINITIAL&lt;-&gt;COMMENT</a:t>
            </a:r>
          </a:p>
          <a:p>
            <a:pPr eaLnBrk="1" hangingPunct="1">
              <a:buFontTx/>
              <a:buChar char="-"/>
            </a:pPr>
            <a:r>
              <a:rPr lang="en-US" altLang="en-US"/>
              <a:t>default rule (with the dot), as the last rule !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2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320800" y="1676400"/>
            <a:ext cx="103632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9012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29922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5ED43B19-B379-48D6-89EF-B7601AC754D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2E0BE-BC15-4789-BB5D-F1F9C7BFC70F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690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66201" y="188913"/>
            <a:ext cx="2842684" cy="64436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188913"/>
            <a:ext cx="8331200" cy="64436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BE7AFBD5-6D5F-45BC-A87E-DE2502094B0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354708-AFEB-4E04-A47B-F6A201686527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1166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1" y="188914"/>
            <a:ext cx="11377084" cy="8270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27051" y="1196975"/>
            <a:ext cx="11137900" cy="5435600"/>
          </a:xfrm>
        </p:spPr>
        <p:txBody>
          <a:bodyPr/>
          <a:lstStyle/>
          <a:p>
            <a:pPr lvl="0"/>
            <a:endParaRPr lang="he-IL" noProof="0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8FE43C06-9AE1-4F79-B213-85EF2AEF67E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F91D8-C2EB-4113-971F-A4EAAD476B69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164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00BC005E-BEF7-4C1E-8092-4B0A0EE4375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87E0D-FF2F-4ADF-9733-5A2320E3BB9C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435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752915AF-938B-4A4F-BCC6-D4FA15D7D27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10614-4A8A-4541-8963-824A0E4BDFDC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906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7051" y="1196975"/>
            <a:ext cx="5467349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196975"/>
            <a:ext cx="5467351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CD4D2EB6-8E1F-45B3-9646-FB6A925646E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A6B1B-59CD-498D-B08A-6BA8124CF955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357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8DDF9DEC-2FCD-4F70-B758-7A8A35A670A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24011-AC75-4D7C-96AA-5550A421B72D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424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C4FA9A16-7429-4B90-9C66-C3BE89BB539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41747-A86A-4B26-8B94-ECD0D540EA24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219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>
            <a:extLst>
              <a:ext uri="{FF2B5EF4-FFF2-40B4-BE49-F238E27FC236}">
                <a16:creationId xmlns:a16="http://schemas.microsoft.com/office/drawing/2014/main" id="{ADB7CFB1-629A-40D4-9AD4-30BDF2977F8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7583D-A1E4-4808-BBA6-82139ADA9F56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576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C40EE591-9784-4FEC-912B-9AEBA496D9A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CE953-2566-4A14-8F20-B68598D17C06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831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1E5AF2AC-B06C-48B1-A50F-0A6E4D2A83C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3307D-F961-4675-B2A9-89C5D33CF092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326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7">
            <a:extLst>
              <a:ext uri="{FF2B5EF4-FFF2-40B4-BE49-F238E27FC236}">
                <a16:creationId xmlns:a16="http://schemas.microsoft.com/office/drawing/2014/main" id="{02EB4ACD-20B4-4551-996F-0572A12DB1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31801" y="188914"/>
            <a:ext cx="11377084" cy="827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Header</a:t>
            </a:r>
          </a:p>
        </p:txBody>
      </p:sp>
      <p:sp>
        <p:nvSpPr>
          <p:cNvPr id="1027" name="Rectangle 18">
            <a:extLst>
              <a:ext uri="{FF2B5EF4-FFF2-40B4-BE49-F238E27FC236}">
                <a16:creationId xmlns:a16="http://schemas.microsoft.com/office/drawing/2014/main" id="{7FE8F37E-5BDE-40A1-84DA-6602E0E6F7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27051" y="1196975"/>
            <a:ext cx="11137900" cy="543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סגנונות טקסט של תבנית בסיס</a:t>
            </a:r>
            <a:endParaRPr lang="en-US" altLang="en-US"/>
          </a:p>
          <a:p>
            <a:pPr lvl="1"/>
            <a:r>
              <a:rPr lang="he-IL" altLang="en-US"/>
              <a:t>רמה שנייה</a:t>
            </a:r>
            <a:endParaRPr lang="en-US" altLang="en-US"/>
          </a:p>
          <a:p>
            <a:pPr lvl="2"/>
            <a:r>
              <a:rPr lang="he-IL" altLang="en-US"/>
              <a:t>רמה שלישית</a:t>
            </a:r>
            <a:endParaRPr lang="en-US" altLang="en-US"/>
          </a:p>
          <a:p>
            <a:pPr lvl="3"/>
            <a:r>
              <a:rPr lang="he-IL" altLang="en-US"/>
              <a:t>רמה רביעית</a:t>
            </a:r>
            <a:endParaRPr lang="en-US" altLang="en-US"/>
          </a:p>
          <a:p>
            <a:pPr lvl="4"/>
            <a:r>
              <a:rPr lang="he-IL" altLang="en-US"/>
              <a:t>רמה חמישית</a:t>
            </a:r>
            <a:endParaRPr lang="en-US" altLang="en-US"/>
          </a:p>
        </p:txBody>
      </p:sp>
      <p:sp>
        <p:nvSpPr>
          <p:cNvPr id="89107" name="Rectangle 19">
            <a:extLst>
              <a:ext uri="{FF2B5EF4-FFF2-40B4-BE49-F238E27FC236}">
                <a16:creationId xmlns:a16="http://schemas.microsoft.com/office/drawing/2014/main" id="{6E5FEF72-26DA-4F67-8E60-6B716F91C97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84467" y="6524625"/>
            <a:ext cx="1007533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fld id="{033F37A3-75CF-4F2D-B50F-197D524BD825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ahoma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ahoma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ahoma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ahoma" pitchFamily="34" charset="0"/>
          <a:cs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ahoma" pitchFamily="34" charset="0"/>
          <a:cs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ahoma" pitchFamily="34" charset="0"/>
          <a:cs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ahoma" pitchFamily="34" charset="0"/>
          <a:cs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j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j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j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j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j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j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j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j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hyperlink" Target="https://jflex.de/manual.html#Exampl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0AF4C500-69EB-425D-B5E1-E3058E8582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9725" y="2060575"/>
            <a:ext cx="7772400" cy="1462088"/>
          </a:xfrm>
        </p:spPr>
        <p:txBody>
          <a:bodyPr/>
          <a:lstStyle/>
          <a:p>
            <a:r>
              <a:rPr lang="en-US" altLang="en-US" dirty="0"/>
              <a:t>Lexical Analysis</a:t>
            </a:r>
            <a:br>
              <a:rPr lang="en-US" altLang="en-US" dirty="0"/>
            </a:br>
            <a:r>
              <a:rPr lang="en-US" altLang="en-US" sz="4000" b="0" dirty="0"/>
              <a:t>Off-the-shelf tools: </a:t>
            </a:r>
            <a:r>
              <a:rPr lang="en-US" altLang="en-US" sz="4000" b="0" dirty="0" err="1"/>
              <a:t>Jflex</a:t>
            </a:r>
            <a:endParaRPr lang="en-US" altLang="en-US" sz="4000" b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>
            <a:extLst>
              <a:ext uri="{FF2B5EF4-FFF2-40B4-BE49-F238E27FC236}">
                <a16:creationId xmlns:a16="http://schemas.microsoft.com/office/drawing/2014/main" id="{AC52C856-7F59-4C8B-BDDF-2D5649985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F445325-E805-4ACC-B066-356F0CB7A8FA}" type="slidenum">
              <a:rPr lang="he-IL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>
              <a:cs typeface="Tahoma" panose="020B0604030504040204" pitchFamily="34" charset="0"/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67DD25A0-A33E-40D0-80AE-2055130005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JFlex spec. file</a:t>
            </a:r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327CD5B0-185E-49E9-BE28-6C2E685394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733550"/>
            <a:ext cx="8178800" cy="9334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User code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Copied directly to Java file</a:t>
            </a:r>
          </a:p>
        </p:txBody>
      </p:sp>
      <p:sp>
        <p:nvSpPr>
          <p:cNvPr id="10245" name="Rectangle 4">
            <a:extLst>
              <a:ext uri="{FF2B5EF4-FFF2-40B4-BE49-F238E27FC236}">
                <a16:creationId xmlns:a16="http://schemas.microsoft.com/office/drawing/2014/main" id="{9A87E995-6542-4EE8-8376-4F9F4E54B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971800"/>
            <a:ext cx="8178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JFlex directives</a:t>
            </a:r>
          </a:p>
          <a:p>
            <a:pPr lvl="1" eaLnBrk="1" hangingPunct="1"/>
            <a:r>
              <a:rPr lang="en-US" altLang="en-US"/>
              <a:t>Define macros, state names</a:t>
            </a:r>
            <a:br>
              <a:rPr lang="en-US" altLang="en-US"/>
            </a:b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  <p:sp>
        <p:nvSpPr>
          <p:cNvPr id="10246" name="Rectangle 5">
            <a:extLst>
              <a:ext uri="{FF2B5EF4-FFF2-40B4-BE49-F238E27FC236}">
                <a16:creationId xmlns:a16="http://schemas.microsoft.com/office/drawing/2014/main" id="{FE92AFDF-C427-4CA2-9142-EADEE12059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267200"/>
            <a:ext cx="8178800" cy="233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Lexical analysis rules</a:t>
            </a:r>
          </a:p>
          <a:p>
            <a:pPr lvl="1" eaLnBrk="1" hangingPunct="1"/>
            <a:r>
              <a:rPr lang="en-US" altLang="en-US"/>
              <a:t>Optional state, regular expression, action</a:t>
            </a:r>
          </a:p>
          <a:p>
            <a:pPr lvl="1" eaLnBrk="1" hangingPunct="1"/>
            <a:r>
              <a:rPr lang="en-US" altLang="en-US"/>
              <a:t>How to break input to tokens</a:t>
            </a:r>
          </a:p>
          <a:p>
            <a:pPr lvl="1" eaLnBrk="1" hangingPunct="1"/>
            <a:r>
              <a:rPr lang="en-US" altLang="en-US"/>
              <a:t>Action when token matched</a:t>
            </a:r>
          </a:p>
        </p:txBody>
      </p:sp>
      <p:sp>
        <p:nvSpPr>
          <p:cNvPr id="10247" name="Rectangle 6">
            <a:extLst>
              <a:ext uri="{FF2B5EF4-FFF2-40B4-BE49-F238E27FC236}">
                <a16:creationId xmlns:a16="http://schemas.microsoft.com/office/drawing/2014/main" id="{103EF808-D792-4B88-9A78-3082A96E61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638425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1" lang="en-US" altLang="en-US" sz="2400" b="1">
                <a:solidFill>
                  <a:schemeClr val="tx2"/>
                </a:solidFill>
              </a:rPr>
              <a:t>%%</a:t>
            </a:r>
          </a:p>
        </p:txBody>
      </p:sp>
      <p:sp>
        <p:nvSpPr>
          <p:cNvPr id="10248" name="Rectangle 7">
            <a:extLst>
              <a:ext uri="{FF2B5EF4-FFF2-40B4-BE49-F238E27FC236}">
                <a16:creationId xmlns:a16="http://schemas.microsoft.com/office/drawing/2014/main" id="{24622089-B08D-4B3C-B3EB-4C20A709FA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3990975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1" lang="en-US" altLang="en-US" sz="2400" b="1">
                <a:solidFill>
                  <a:schemeClr val="tx2"/>
                </a:solidFill>
              </a:rPr>
              <a:t>%%</a:t>
            </a:r>
          </a:p>
        </p:txBody>
      </p:sp>
      <p:sp>
        <p:nvSpPr>
          <p:cNvPr id="10249" name="AutoShape 8">
            <a:extLst>
              <a:ext uri="{FF2B5EF4-FFF2-40B4-BE49-F238E27FC236}">
                <a16:creationId xmlns:a16="http://schemas.microsoft.com/office/drawing/2014/main" id="{8B384C74-86D2-429D-BBD5-6161A6B34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1447800"/>
            <a:ext cx="1981200" cy="1066800"/>
          </a:xfrm>
          <a:prstGeom prst="wedgeRoundRectCallout">
            <a:avLst>
              <a:gd name="adj1" fmla="val -96875"/>
              <a:gd name="adj2" fmla="val 5133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Possible source of javac errors down the road</a:t>
            </a:r>
          </a:p>
        </p:txBody>
      </p:sp>
      <p:sp>
        <p:nvSpPr>
          <p:cNvPr id="287753" name="AutoShape 9">
            <a:extLst>
              <a:ext uri="{FF2B5EF4-FFF2-40B4-BE49-F238E27FC236}">
                <a16:creationId xmlns:a16="http://schemas.microsoft.com/office/drawing/2014/main" id="{BFD47AD0-B6B5-49FF-A661-80D50566D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2819400"/>
            <a:ext cx="1981200" cy="1066800"/>
          </a:xfrm>
          <a:prstGeom prst="wedgeRoundRectCallout">
            <a:avLst>
              <a:gd name="adj1" fmla="val -81569"/>
              <a:gd name="adj2" fmla="val 4375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DIGIT= [0-9]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LETTER= [a-zA-Z]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YYINITIAL </a:t>
            </a:r>
          </a:p>
        </p:txBody>
      </p:sp>
      <p:sp>
        <p:nvSpPr>
          <p:cNvPr id="287754" name="AutoShape 10">
            <a:extLst>
              <a:ext uri="{FF2B5EF4-FFF2-40B4-BE49-F238E27FC236}">
                <a16:creationId xmlns:a16="http://schemas.microsoft.com/office/drawing/2014/main" id="{25CBCCC7-DE22-428F-8EDE-F79BFA17B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5334000"/>
            <a:ext cx="2438400" cy="914400"/>
          </a:xfrm>
          <a:prstGeom prst="wedgeRoundRectCallout">
            <a:avLst>
              <a:gd name="adj1" fmla="val -78125"/>
              <a:gd name="adj2" fmla="val -4201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{LETTER}</a:t>
            </a:r>
            <a:br>
              <a:rPr lang="en-US" altLang="en-US" sz="1400"/>
            </a:br>
            <a:r>
              <a:rPr lang="en-US" altLang="en-US" sz="1400"/>
              <a:t>({LETTER}|{DIGIT})*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 animBg="1"/>
      <p:bldP spid="287753" grpId="0" animBg="1"/>
      <p:bldP spid="28775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>
            <a:extLst>
              <a:ext uri="{FF2B5EF4-FFF2-40B4-BE49-F238E27FC236}">
                <a16:creationId xmlns:a16="http://schemas.microsoft.com/office/drawing/2014/main" id="{0BF358CF-BF0A-4FB8-B4A9-C65FEFB472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E9A126C-D247-4EF3-AC82-AA188EC4D12A}" type="slidenum">
              <a:rPr lang="he-IL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>
              <a:cs typeface="Tahoma" panose="020B0604030504040204" pitchFamily="34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71136393-9AEE-403B-8434-5A0FDE7CD5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Section 1: User code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9FB57693-4EEC-46B3-878D-D2804D27C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600201"/>
            <a:ext cx="57912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Courier New" panose="02070309020205020404" pitchFamily="49" charset="0"/>
                <a:cs typeface="Courier New" panose="02070309020205020404" pitchFamily="49" charset="0"/>
              </a:rPr>
              <a:t>package Scheme.Parser;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Courier New" panose="02070309020205020404" pitchFamily="49" charset="0"/>
                <a:cs typeface="Courier New" panose="02070309020205020404" pitchFamily="49" charset="0"/>
              </a:rPr>
              <a:t>import Scheme.Parser.Symbol;</a:t>
            </a:r>
          </a:p>
        </p:txBody>
      </p:sp>
      <p:sp>
        <p:nvSpPr>
          <p:cNvPr id="11269" name="Text Box 4">
            <a:extLst>
              <a:ext uri="{FF2B5EF4-FFF2-40B4-BE49-F238E27FC236}">
                <a16:creationId xmlns:a16="http://schemas.microsoft.com/office/drawing/2014/main" id="{FA274A4C-61BE-4EB8-A8A4-C0D818C79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1" y="3810001"/>
            <a:ext cx="420980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…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any scanner-helper Java code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…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>
            <a:extLst>
              <a:ext uri="{FF2B5EF4-FFF2-40B4-BE49-F238E27FC236}">
                <a16:creationId xmlns:a16="http://schemas.microsoft.com/office/drawing/2014/main" id="{3B912E79-8EFC-4899-AA20-646D7CFE03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B0414E8-1F73-4363-BBBE-36A9BCDE6195}" type="slidenum">
              <a:rPr lang="he-IL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>
              <a:cs typeface="Tahoma" panose="020B0604030504040204" pitchFamily="34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69D81B55-90C2-4BA6-8DB6-AE3BC5309C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Section 2: </a:t>
            </a:r>
            <a:r>
              <a:rPr lang="en-US" altLang="en-US" dirty="0" err="1"/>
              <a:t>JFlex</a:t>
            </a:r>
            <a:r>
              <a:rPr lang="en-US" altLang="en-US" dirty="0"/>
              <a:t> directives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337AF4BD-B946-44D4-A2CC-5769D26122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Directives - control </a:t>
            </a:r>
            <a:r>
              <a:rPr lang="en-US" altLang="en-US" sz="2800" dirty="0" err="1"/>
              <a:t>JFlex</a:t>
            </a:r>
            <a:r>
              <a:rPr lang="en-US" altLang="en-US" sz="2800" dirty="0"/>
              <a:t> internals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%line </a:t>
            </a:r>
            <a:r>
              <a:rPr lang="en-US" altLang="en-US" sz="1800" dirty="0"/>
              <a:t>switches line counting on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%char </a:t>
            </a:r>
            <a:r>
              <a:rPr lang="en-US" altLang="en-US" sz="1800" dirty="0"/>
              <a:t>switches character counting on</a:t>
            </a:r>
            <a:endParaRPr lang="en-US" alt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%class class-name</a:t>
            </a:r>
            <a:r>
              <a:rPr lang="en-US" altLang="en-US" sz="1800" dirty="0"/>
              <a:t> changes default name</a:t>
            </a:r>
            <a:endParaRPr lang="en-US" alt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%type token-class-name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%public </a:t>
            </a:r>
            <a:r>
              <a:rPr lang="en-US" altLang="en-US" sz="1800" dirty="0"/>
              <a:t>Makes generated class public (package by default)</a:t>
            </a:r>
            <a:endParaRPr lang="en-US" alt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%function read-token-method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scanerror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exception-type-name</a:t>
            </a:r>
          </a:p>
          <a:p>
            <a:pPr eaLnBrk="1" hangingPunct="1"/>
            <a:r>
              <a:rPr lang="en-US" altLang="en-US" sz="2800" dirty="0"/>
              <a:t>State definitions</a:t>
            </a:r>
          </a:p>
          <a:p>
            <a:pPr lvl="1" eaLnBrk="1" hangingPunct="1"/>
            <a:r>
              <a:rPr lang="en-US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%state state-name</a:t>
            </a:r>
            <a:r>
              <a:rPr lang="en-US" altLang="en-US" sz="2400" dirty="0"/>
              <a:t> </a:t>
            </a:r>
          </a:p>
          <a:p>
            <a:pPr eaLnBrk="1" hangingPunct="1"/>
            <a:r>
              <a:rPr lang="en-US" altLang="en-US" sz="2800" dirty="0"/>
              <a:t>Macro definitions</a:t>
            </a:r>
          </a:p>
          <a:p>
            <a:pPr lvl="1" eaLnBrk="1" hangingPunct="1"/>
            <a:r>
              <a:rPr lang="en-US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macro-name = regex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>
            <a:extLst>
              <a:ext uri="{FF2B5EF4-FFF2-40B4-BE49-F238E27FC236}">
                <a16:creationId xmlns:a16="http://schemas.microsoft.com/office/drawing/2014/main" id="{9131FE23-ACB2-443F-9B83-A2669A4272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A0EF0BE-21F2-4359-A93D-06B28FABD285}" type="slidenum">
              <a:rPr lang="he-IL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>
              <a:cs typeface="Tahoma" panose="020B0604030504040204" pitchFamily="34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1CB3DE04-4076-499B-9CE3-79CE327C10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Regular expressions</a:t>
            </a:r>
          </a:p>
        </p:txBody>
      </p:sp>
      <p:graphicFrame>
        <p:nvGraphicFramePr>
          <p:cNvPr id="290877" name="Group 61">
            <a:extLst>
              <a:ext uri="{FF2B5EF4-FFF2-40B4-BE49-F238E27FC236}">
                <a16:creationId xmlns:a16="http://schemas.microsoft.com/office/drawing/2014/main" id="{FE8254F3-914D-42E6-B5EE-9BB062EBDCC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52651" y="1560514"/>
          <a:ext cx="7705725" cy="4452941"/>
        </p:xfrm>
        <a:graphic>
          <a:graphicData uri="http://schemas.openxmlformats.org/drawingml/2006/table">
            <a:tbl>
              <a:tblPr/>
              <a:tblGrid>
                <a:gridCol w="1166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389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6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$</a:t>
                      </a:r>
                    </a:p>
                  </a:txBody>
                  <a:tcPr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match reg. exp. </a:t>
                      </a: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 at end of a line</a:t>
                      </a:r>
                    </a:p>
                  </a:txBody>
                  <a:tcPr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. (dot)</a:t>
                      </a:r>
                    </a:p>
                  </a:txBody>
                  <a:tcPr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any character except the newline</a:t>
                      </a:r>
                    </a:p>
                  </a:txBody>
                  <a:tcPr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"..."</a:t>
                      </a:r>
                    </a:p>
                  </a:txBody>
                  <a:tcPr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verbatim string</a:t>
                      </a:r>
                    </a:p>
                  </a:txBody>
                  <a:tcPr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{name}</a:t>
                      </a:r>
                    </a:p>
                  </a:txBody>
                  <a:tcPr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macro expansion</a:t>
                      </a:r>
                    </a:p>
                  </a:txBody>
                  <a:tcPr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6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zero or more repetitions </a:t>
                      </a:r>
                    </a:p>
                  </a:txBody>
                  <a:tcPr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+</a:t>
                      </a:r>
                    </a:p>
                  </a:txBody>
                  <a:tcPr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one or more repetitions</a:t>
                      </a:r>
                    </a:p>
                  </a:txBody>
                  <a:tcPr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zero or one repetitions </a:t>
                      </a:r>
                    </a:p>
                  </a:txBody>
                  <a:tcPr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6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(...) </a:t>
                      </a:r>
                    </a:p>
                  </a:txBody>
                  <a:tcPr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grouping within regular expressions</a:t>
                      </a:r>
                    </a:p>
                  </a:txBody>
                  <a:tcPr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1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|</a:t>
                      </a: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match </a:t>
                      </a: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 or </a:t>
                      </a: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959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[...]</a:t>
                      </a:r>
                    </a:p>
                  </a:txBody>
                  <a:tcPr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class of characters - any </a:t>
                      </a: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one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 character enclosed in brackets</a:t>
                      </a:r>
                    </a:p>
                  </a:txBody>
                  <a:tcPr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3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range of characters</a:t>
                      </a:r>
                    </a:p>
                  </a:txBody>
                  <a:tcPr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3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[^…] </a:t>
                      </a:r>
                    </a:p>
                  </a:txBody>
                  <a:tcPr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negated class – any one not enclosed in brackets</a:t>
                      </a:r>
                    </a:p>
                  </a:txBody>
                  <a:tcPr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41E3E82-261B-4FCB-8AA6-9C868296B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F619FE58-8352-4CF8-92C3-4489E05B71FB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  <p:sp>
        <p:nvSpPr>
          <p:cNvPr id="313346" name="Rectangle 2">
            <a:extLst>
              <a:ext uri="{FF2B5EF4-FFF2-40B4-BE49-F238E27FC236}">
                <a16:creationId xmlns:a16="http://schemas.microsoft.com/office/drawing/2014/main" id="{BD364BB4-E9A6-4835-9CD0-B2FA94A6E9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Example macros</a:t>
            </a:r>
          </a:p>
        </p:txBody>
      </p:sp>
      <p:sp>
        <p:nvSpPr>
          <p:cNvPr id="313347" name="Rectangle 3">
            <a:extLst>
              <a:ext uri="{FF2B5EF4-FFF2-40B4-BE49-F238E27FC236}">
                <a16:creationId xmlns:a16="http://schemas.microsoft.com/office/drawing/2014/main" id="{02E2080C-0002-4D20-9B39-C909669138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ALPHA=[A-Za-z_]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DIGIT=[0-9]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ALPHA_NUMERIC={ALPHA}|{DIGIT}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IDENT={ALPHA}({ALPHA_NUMERIC})*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NUMBER=({DIGIT})+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NUMBER=[0-9]+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>
            <a:extLst>
              <a:ext uri="{FF2B5EF4-FFF2-40B4-BE49-F238E27FC236}">
                <a16:creationId xmlns:a16="http://schemas.microsoft.com/office/drawing/2014/main" id="{D767B1BD-E98B-4CBB-89F7-E99AAB3898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63B443B-ACD1-4480-85C9-64927F902547}" type="slidenum">
              <a:rPr lang="he-IL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400">
              <a:cs typeface="Tahoma" panose="020B060403050404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FD10D834-CDB5-4D24-9711-FDEC8A3964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Section 3: </a:t>
            </a:r>
            <a:r>
              <a:rPr lang="en-US" altLang="en-US" sz="3600" dirty="0"/>
              <a:t>Lexical analysis rules</a:t>
            </a:r>
            <a:endParaRPr lang="en-US" altLang="en-US" dirty="0"/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FBBCC8C3-D9D7-4460-AC64-BFD4236C52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9289" y="1196976"/>
            <a:ext cx="8353425" cy="507682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800"/>
              <a:t>Rule structure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[states] regexp {action as Java code}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400"/>
              <a:t>regexp pattern - how to break input into tokens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400"/>
              <a:t>Action invoked when pattern matched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400"/>
              <a:t>Priority for rule matching </a:t>
            </a:r>
            <a:r>
              <a:rPr lang="en-US" altLang="en-US" sz="2400">
                <a:solidFill>
                  <a:schemeClr val="tx2"/>
                </a:solidFill>
              </a:rPr>
              <a:t>longest</a:t>
            </a:r>
            <a:r>
              <a:rPr lang="en-US" altLang="en-US" sz="2400"/>
              <a:t> string. This can be either good or bad, depending on context.</a:t>
            </a:r>
          </a:p>
          <a:p>
            <a:pPr lvl="1" eaLnBrk="1" hangingPunct="1">
              <a:lnSpc>
                <a:spcPct val="150000"/>
              </a:lnSpc>
            </a:pPr>
            <a:endParaRPr lang="en-US" altLang="en-US" sz="2400"/>
          </a:p>
        </p:txBody>
      </p:sp>
      <p:sp>
        <p:nvSpPr>
          <p:cNvPr id="17413" name="TextBox 1">
            <a:extLst>
              <a:ext uri="{FF2B5EF4-FFF2-40B4-BE49-F238E27FC236}">
                <a16:creationId xmlns:a16="http://schemas.microsoft.com/office/drawing/2014/main" id="{6FDA67BF-B271-4393-AC5A-53E1C991BF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8414" y="4767264"/>
            <a:ext cx="1203325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dirty="0">
                <a:solidFill>
                  <a:srgbClr val="FF0000"/>
                </a:solidFill>
              </a:rPr>
              <a:t>/*</a:t>
            </a:r>
            <a:r>
              <a:rPr lang="en-US" altLang="en-US" dirty="0"/>
              <a:t>*</a:t>
            </a:r>
          </a:p>
          <a:p>
            <a:r>
              <a:rPr lang="en-US" altLang="en-US" dirty="0"/>
              <a:t>@Javadoc</a:t>
            </a:r>
          </a:p>
          <a:p>
            <a:r>
              <a:rPr lang="en-US" altLang="en-US" dirty="0"/>
              <a:t>*/</a:t>
            </a:r>
          </a:p>
          <a:p>
            <a:r>
              <a:rPr lang="en-US" altLang="en-US" dirty="0"/>
              <a:t>Class A{…</a:t>
            </a:r>
          </a:p>
          <a:p>
            <a:endParaRPr lang="en-US" altLang="en-US" dirty="0"/>
          </a:p>
          <a:p>
            <a:r>
              <a:rPr lang="en-US" altLang="en-US" dirty="0"/>
              <a:t>/*end</a:t>
            </a:r>
            <a:r>
              <a:rPr lang="en-US" altLang="en-US" dirty="0">
                <a:solidFill>
                  <a:srgbClr val="FF0000"/>
                </a:solidFill>
              </a:rPr>
              <a:t>*/</a:t>
            </a:r>
          </a:p>
        </p:txBody>
      </p:sp>
      <p:sp>
        <p:nvSpPr>
          <p:cNvPr id="17414" name="TextBox 2">
            <a:extLst>
              <a:ext uri="{FF2B5EF4-FFF2-40B4-BE49-F238E27FC236}">
                <a16:creationId xmlns:a16="http://schemas.microsoft.com/office/drawing/2014/main" id="{3DB79F7B-AE4B-44E9-9271-9070F4FD57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13" y="5445125"/>
            <a:ext cx="26273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/>
              <a:t>Int a = 1000000000000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build="p"/>
      <p:bldP spid="17413" grpId="0"/>
      <p:bldP spid="174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E3E4C5C7-CAA3-49F4-8411-9440F1088A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4826" y="404813"/>
            <a:ext cx="8353425" cy="54356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800"/>
              <a:t>More than one match for same length – priority for rule </a:t>
            </a:r>
            <a:r>
              <a:rPr lang="en-US" altLang="en-US" sz="2800">
                <a:solidFill>
                  <a:schemeClr val="tx2"/>
                </a:solidFill>
              </a:rPr>
              <a:t>appearing first</a:t>
            </a:r>
            <a:r>
              <a:rPr lang="en-US" altLang="en-US" sz="2800"/>
              <a:t>!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400"/>
              <a:t>Example: ‘if’ matches identifiers and the reserved word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400"/>
              <a:t>Order leads to different automata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800"/>
              <a:t>Important: rules given in a JFlex specification should match all possible inputs!</a:t>
            </a:r>
          </a:p>
          <a:p>
            <a:pPr>
              <a:lnSpc>
                <a:spcPct val="150000"/>
              </a:lnSpc>
            </a:pPr>
            <a:endParaRPr lang="he-IL" altLang="en-US"/>
          </a:p>
        </p:txBody>
      </p:sp>
      <p:sp>
        <p:nvSpPr>
          <p:cNvPr id="18435" name="Slide Number Placeholder 3">
            <a:extLst>
              <a:ext uri="{FF2B5EF4-FFF2-40B4-BE49-F238E27FC236}">
                <a16:creationId xmlns:a16="http://schemas.microsoft.com/office/drawing/2014/main" id="{5A7B2BC3-9AED-4135-8A9A-4403E9246E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5A39509-E6F4-4BA0-9900-367ED32235F2}" type="slidenum">
              <a:rPr lang="he-IL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2190E2D-DF22-41BE-A048-5B32D7459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F619FE58-8352-4CF8-92C3-4489E05B71FB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  <p:sp>
        <p:nvSpPr>
          <p:cNvPr id="315394" name="Rectangle 2">
            <a:extLst>
              <a:ext uri="{FF2B5EF4-FFF2-40B4-BE49-F238E27FC236}">
                <a16:creationId xmlns:a16="http://schemas.microsoft.com/office/drawing/2014/main" id="{F787DB05-6057-4A18-A5D8-2FF691299E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Rules Examples</a:t>
            </a:r>
          </a:p>
        </p:txBody>
      </p:sp>
      <p:sp>
        <p:nvSpPr>
          <p:cNvPr id="315395" name="Rectangle 3">
            <a:extLst>
              <a:ext uri="{FF2B5EF4-FFF2-40B4-BE49-F238E27FC236}">
                <a16:creationId xmlns:a16="http://schemas.microsoft.com/office/drawing/2014/main" id="{A0636AE1-9CBE-4C55-8F07-5A8E09399D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000" b="1" dirty="0"/>
              <a:t>&lt;YYINITIAL&gt; {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DIGIT}+ </a:t>
            </a:r>
            <a:r>
              <a:rPr lang="en-US" sz="2000" b="1" dirty="0"/>
              <a:t>{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000" b="1" dirty="0"/>
              <a:t>  return new Token(</a:t>
            </a:r>
            <a:r>
              <a:rPr lang="en-US" sz="2000" b="1" dirty="0" err="1"/>
              <a:t>Token.NUMBER</a:t>
            </a:r>
            <a:r>
              <a:rPr lang="en-US" sz="2000" b="1" dirty="0"/>
              <a:t>, </a:t>
            </a:r>
            <a:r>
              <a:rPr lang="en-US" sz="2000" b="1" dirty="0" err="1"/>
              <a:t>yytext</a:t>
            </a:r>
            <a:r>
              <a:rPr lang="en-US" sz="2000" b="1" dirty="0"/>
              <a:t>(), </a:t>
            </a:r>
            <a:r>
              <a:rPr lang="en-US" sz="2000" b="1" dirty="0" err="1"/>
              <a:t>yyline</a:t>
            </a:r>
            <a:r>
              <a:rPr lang="en-US" sz="2000" b="1" dirty="0"/>
              <a:t>);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000" b="1" dirty="0"/>
              <a:t>}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0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000" b="1" dirty="0"/>
              <a:t>&lt;YYINITIAL&gt; "-" {</a:t>
            </a:r>
          </a:p>
          <a:p>
            <a:pPr eaLnBrk="1" hangingPunct="1">
              <a:buNone/>
              <a:defRPr/>
            </a:pPr>
            <a:r>
              <a:rPr lang="en-US" sz="2000" b="1" dirty="0"/>
              <a:t>  return new Token(</a:t>
            </a:r>
            <a:r>
              <a:rPr lang="en-US" sz="2000" b="1" dirty="0" err="1"/>
              <a:t>Token.MINUS</a:t>
            </a:r>
            <a:r>
              <a:rPr lang="en-US" sz="2000" b="1" dirty="0"/>
              <a:t>, </a:t>
            </a:r>
            <a:r>
              <a:rPr lang="en-US" sz="2000" b="1" dirty="0" err="1"/>
              <a:t>yytext</a:t>
            </a:r>
            <a:r>
              <a:rPr lang="en-US" sz="2000" b="1" dirty="0"/>
              <a:t>(), </a:t>
            </a:r>
            <a:r>
              <a:rPr lang="en-US" sz="2000" b="1" dirty="0" err="1"/>
              <a:t>yyline</a:t>
            </a:r>
            <a:r>
              <a:rPr lang="en-US" sz="2000" b="1" dirty="0"/>
              <a:t>);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000" b="1" dirty="0"/>
              <a:t>}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14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000" b="1" dirty="0"/>
              <a:t>&lt;YYINITIAL&gt; [a-</a:t>
            </a:r>
            <a:r>
              <a:rPr lang="en-US" sz="2000" b="1" dirty="0" err="1"/>
              <a:t>zA</a:t>
            </a:r>
            <a:r>
              <a:rPr lang="en-US" sz="2000" b="1" dirty="0"/>
              <a:t>-Z] ([a-zA-Z0-9]) * {</a:t>
            </a:r>
          </a:p>
          <a:p>
            <a:pPr eaLnBrk="1" hangingPunct="1">
              <a:buNone/>
              <a:defRPr/>
            </a:pPr>
            <a:r>
              <a:rPr lang="en-US" sz="2000" b="1" dirty="0"/>
              <a:t>  return new Token(Token.ID, </a:t>
            </a:r>
            <a:r>
              <a:rPr lang="en-US" sz="2000" b="1" dirty="0" err="1"/>
              <a:t>yytext</a:t>
            </a:r>
            <a:r>
              <a:rPr lang="en-US" sz="2000" b="1" dirty="0"/>
              <a:t>(), </a:t>
            </a:r>
            <a:r>
              <a:rPr lang="en-US" sz="2000" b="1" dirty="0" err="1"/>
              <a:t>yyline</a:t>
            </a:r>
            <a:r>
              <a:rPr lang="en-US" sz="2000" b="1" dirty="0"/>
              <a:t>);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000" b="1" dirty="0"/>
              <a:t>}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>
            <a:extLst>
              <a:ext uri="{FF2B5EF4-FFF2-40B4-BE49-F238E27FC236}">
                <a16:creationId xmlns:a16="http://schemas.microsoft.com/office/drawing/2014/main" id="{1C211FB7-2A73-459C-A2C8-C1EBF0C88F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9511999-B5DD-418A-BD97-1D92565C3084}" type="slidenum">
              <a:rPr lang="he-IL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400">
              <a:cs typeface="Tahoma" panose="020B060403050404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C45E9903-0831-4758-A810-882D66AA9E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Action body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14C17ABC-2067-479D-AEA3-FA4A5626E4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Java code</a:t>
            </a:r>
          </a:p>
          <a:p>
            <a:pPr eaLnBrk="1" hangingPunct="1"/>
            <a:r>
              <a:rPr lang="en-US" altLang="en-US"/>
              <a:t>Can use special methods and vars</a:t>
            </a:r>
          </a:p>
          <a:p>
            <a:pPr lvl="1" eaLnBrk="1" hangingPunct="1"/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yytext()</a:t>
            </a:r>
            <a:r>
              <a:rPr lang="en-US" altLang="en-US"/>
              <a:t>– the actual token text</a:t>
            </a:r>
            <a:endParaRPr lang="en-US" altLang="en-US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/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yyline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/>
              <a:t>(when enabled)</a:t>
            </a:r>
          </a:p>
          <a:p>
            <a:pPr lvl="1" eaLnBrk="1" hangingPunct="1"/>
            <a:r>
              <a:rPr lang="en-US" altLang="en-US"/>
              <a:t>…</a:t>
            </a:r>
          </a:p>
          <a:p>
            <a:pPr eaLnBrk="1" hangingPunct="1"/>
            <a:r>
              <a:rPr lang="en-US" altLang="en-US"/>
              <a:t>Scanner state transition</a:t>
            </a:r>
          </a:p>
          <a:p>
            <a:pPr lvl="1" eaLnBrk="1" hangingPunct="1"/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yybegin(state-name)</a:t>
            </a:r>
            <a:r>
              <a:rPr lang="en-US" altLang="en-US"/>
              <a:t>– tells JFlex to jump to the given state </a:t>
            </a:r>
          </a:p>
          <a:p>
            <a:pPr lvl="1" eaLnBrk="1" hangingPunct="1"/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YYINITIAL</a:t>
            </a:r>
            <a:r>
              <a:rPr lang="en-US" altLang="en-US"/>
              <a:t> – name given by JFlex to initial state</a:t>
            </a: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D7324D82-462E-4CE3-AD0C-7B35F65F8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F619FE58-8352-4CF8-92C3-4489E05B71FB}" type="slidenum">
              <a:rPr lang="en-US" altLang="en-US" smtClean="0"/>
              <a:pPr eaLnBrk="1" hangingPunct="1">
                <a:defRPr/>
              </a:pPr>
              <a:t>19</a:t>
            </a:fld>
            <a:endParaRPr lang="en-US" altLang="en-US"/>
          </a:p>
        </p:txBody>
      </p:sp>
      <p:sp>
        <p:nvSpPr>
          <p:cNvPr id="318466" name="Rectangle 2">
            <a:extLst>
              <a:ext uri="{FF2B5EF4-FFF2-40B4-BE49-F238E27FC236}">
                <a16:creationId xmlns:a16="http://schemas.microsoft.com/office/drawing/2014/main" id="{46D42E21-15F0-4F32-8469-6C062D2A60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Rules – State</a:t>
            </a:r>
          </a:p>
        </p:txBody>
      </p:sp>
      <p:sp>
        <p:nvSpPr>
          <p:cNvPr id="318467" name="Rectangle 3">
            <a:extLst>
              <a:ext uri="{FF2B5EF4-FFF2-40B4-BE49-F238E27FC236}">
                <a16:creationId xmlns:a16="http://schemas.microsoft.com/office/drawing/2014/main" id="{F516DB25-4E47-4CC9-9A08-3745819890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400" b="1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400" b="1" dirty="0"/>
              <a:t>&lt;YYINITIAL&gt; "//" { </a:t>
            </a:r>
            <a:r>
              <a:rPr lang="en-US" sz="2400" b="1" dirty="0" err="1">
                <a:solidFill>
                  <a:schemeClr val="tx2"/>
                </a:solidFill>
              </a:rPr>
              <a:t>yybegin</a:t>
            </a:r>
            <a:r>
              <a:rPr lang="en-US" sz="2400" b="1" dirty="0"/>
              <a:t>(COMMENTS); }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400" b="1" dirty="0"/>
              <a:t>&lt;COMMENTS&gt; [^\n] { }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400" b="1" dirty="0"/>
              <a:t>&lt;COMMENTS&gt; [\n] { </a:t>
            </a:r>
            <a:r>
              <a:rPr lang="en-US" sz="2400" b="1" dirty="0" err="1">
                <a:solidFill>
                  <a:schemeClr val="tx2"/>
                </a:solidFill>
              </a:rPr>
              <a:t>yybegin</a:t>
            </a:r>
            <a:r>
              <a:rPr lang="en-US" sz="2400" b="1" dirty="0"/>
              <a:t>(YYINITIAL); }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400" b="1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400" dirty="0"/>
          </a:p>
        </p:txBody>
      </p:sp>
      <p:grpSp>
        <p:nvGrpSpPr>
          <p:cNvPr id="26629" name="Group 29">
            <a:extLst>
              <a:ext uri="{FF2B5EF4-FFF2-40B4-BE49-F238E27FC236}">
                <a16:creationId xmlns:a16="http://schemas.microsoft.com/office/drawing/2014/main" id="{96800AA7-9259-4FB1-9E3B-816ACFC15C8A}"/>
              </a:ext>
            </a:extLst>
          </p:cNvPr>
          <p:cNvGrpSpPr>
            <a:grpSpLocks/>
          </p:cNvGrpSpPr>
          <p:nvPr/>
        </p:nvGrpSpPr>
        <p:grpSpPr bwMode="auto">
          <a:xfrm>
            <a:off x="2171700" y="3717033"/>
            <a:ext cx="7740650" cy="2344737"/>
            <a:chOff x="408" y="2591"/>
            <a:chExt cx="4876" cy="1477"/>
          </a:xfrm>
        </p:grpSpPr>
        <p:sp>
          <p:nvSpPr>
            <p:cNvPr id="26630" name="AutoShape 4">
              <a:extLst>
                <a:ext uri="{FF2B5EF4-FFF2-40B4-BE49-F238E27FC236}">
                  <a16:creationId xmlns:a16="http://schemas.microsoft.com/office/drawing/2014/main" id="{4A886897-22EA-47FB-AAD9-7212CAC6A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" y="2886"/>
              <a:ext cx="1769" cy="1066"/>
            </a:xfrm>
            <a:prstGeom prst="roundRect">
              <a:avLst>
                <a:gd name="adj" fmla="val 16667"/>
              </a:avLst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6631" name="Rectangle 5">
              <a:extLst>
                <a:ext uri="{FF2B5EF4-FFF2-40B4-BE49-F238E27FC236}">
                  <a16:creationId xmlns:a16="http://schemas.microsoft.com/office/drawing/2014/main" id="{CC4D3597-BB1E-4F7E-91FC-0F099C7326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" y="2591"/>
              <a:ext cx="90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dirty="0">
                  <a:latin typeface="Tahoma" panose="020B0604030504040204" pitchFamily="34" charset="0"/>
                </a:rPr>
                <a:t>YYINITIAL</a:t>
              </a:r>
            </a:p>
          </p:txBody>
        </p:sp>
        <p:sp>
          <p:nvSpPr>
            <p:cNvPr id="26632" name="AutoShape 6">
              <a:extLst>
                <a:ext uri="{FF2B5EF4-FFF2-40B4-BE49-F238E27FC236}">
                  <a16:creationId xmlns:a16="http://schemas.microsoft.com/office/drawing/2014/main" id="{C4CAE5A5-005A-4EA1-A2AE-8118545CF0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5" y="2886"/>
              <a:ext cx="1769" cy="1066"/>
            </a:xfrm>
            <a:prstGeom prst="roundRect">
              <a:avLst>
                <a:gd name="adj" fmla="val 16667"/>
              </a:avLst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6633" name="Rectangle 7">
              <a:extLst>
                <a:ext uri="{FF2B5EF4-FFF2-40B4-BE49-F238E27FC236}">
                  <a16:creationId xmlns:a16="http://schemas.microsoft.com/office/drawing/2014/main" id="{CAD7B5FC-001A-4499-B08B-679902EFD4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8" y="2591"/>
              <a:ext cx="9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</a:rPr>
                <a:t>COMMENTS</a:t>
              </a:r>
            </a:p>
          </p:txBody>
        </p:sp>
        <p:cxnSp>
          <p:nvCxnSpPr>
            <p:cNvPr id="26634" name="AutoShape 8">
              <a:extLst>
                <a:ext uri="{FF2B5EF4-FFF2-40B4-BE49-F238E27FC236}">
                  <a16:creationId xmlns:a16="http://schemas.microsoft.com/office/drawing/2014/main" id="{A0B91490-C9AB-47E7-B8BA-CE62D7F38969}"/>
                </a:ext>
              </a:extLst>
            </p:cNvPr>
            <p:cNvCxnSpPr>
              <a:cxnSpLocks noChangeShapeType="1"/>
              <a:stCxn id="26630" idx="3"/>
              <a:endCxn id="26632" idx="1"/>
            </p:cNvCxnSpPr>
            <p:nvPr/>
          </p:nvCxnSpPr>
          <p:spPr bwMode="auto">
            <a:xfrm>
              <a:off x="2234" y="3419"/>
              <a:ext cx="1269" cy="0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6635" name="Text Box 9">
              <a:extLst>
                <a:ext uri="{FF2B5EF4-FFF2-40B4-BE49-F238E27FC236}">
                  <a16:creationId xmlns:a16="http://schemas.microsoft.com/office/drawing/2014/main" id="{5796FF2F-80D5-4EB6-9213-2A10CF12A6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62" y="3181"/>
              <a:ext cx="29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‘</a:t>
              </a:r>
              <a:r>
                <a:rPr lang="en-US" altLang="en-US" sz="1800">
                  <a:latin typeface="Tahoma" panose="020B0604030504040204" pitchFamily="34" charset="0"/>
                </a:rPr>
                <a:t>//</a:t>
              </a:r>
              <a:r>
                <a:rPr lang="en-US" altLang="en-US" sz="1800"/>
                <a:t>’</a:t>
              </a:r>
              <a:endParaRPr lang="en-US" altLang="en-US" sz="1800">
                <a:latin typeface="Tahoma" panose="020B0604030504040204" pitchFamily="34" charset="0"/>
              </a:endParaRPr>
            </a:p>
          </p:txBody>
        </p:sp>
        <p:cxnSp>
          <p:nvCxnSpPr>
            <p:cNvPr id="26636" name="AutoShape 10">
              <a:extLst>
                <a:ext uri="{FF2B5EF4-FFF2-40B4-BE49-F238E27FC236}">
                  <a16:creationId xmlns:a16="http://schemas.microsoft.com/office/drawing/2014/main" id="{6F614BB4-64D1-4BC3-987C-D92A0817D23A}"/>
                </a:ext>
              </a:extLst>
            </p:cNvPr>
            <p:cNvCxnSpPr>
              <a:cxnSpLocks noChangeShapeType="1"/>
              <a:stCxn id="26632" idx="2"/>
              <a:endCxn id="26630" idx="2"/>
            </p:cNvCxnSpPr>
            <p:nvPr/>
          </p:nvCxnSpPr>
          <p:spPr bwMode="auto">
            <a:xfrm rot="5400000">
              <a:off x="2868" y="2434"/>
              <a:ext cx="1" cy="3062"/>
            </a:xfrm>
            <a:prstGeom prst="curvedConnector3">
              <a:avLst>
                <a:gd name="adj1" fmla="val 13200000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6637" name="Text Box 11">
              <a:extLst>
                <a:ext uri="{FF2B5EF4-FFF2-40B4-BE49-F238E27FC236}">
                  <a16:creationId xmlns:a16="http://schemas.microsoft.com/office/drawing/2014/main" id="{5EFCE12D-37AD-4A3C-AFCC-87DBEDE398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8" y="3837"/>
              <a:ext cx="25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\n</a:t>
              </a:r>
            </a:p>
          </p:txBody>
        </p:sp>
        <p:sp>
          <p:nvSpPr>
            <p:cNvPr id="26638" name="Oval 12">
              <a:extLst>
                <a:ext uri="{FF2B5EF4-FFF2-40B4-BE49-F238E27FC236}">
                  <a16:creationId xmlns:a16="http://schemas.microsoft.com/office/drawing/2014/main" id="{DD3FB00E-645B-45FB-9757-86217A6FB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2" y="3385"/>
              <a:ext cx="158" cy="1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cxnSp>
          <p:nvCxnSpPr>
            <p:cNvPr id="26639" name="AutoShape 13">
              <a:extLst>
                <a:ext uri="{FF2B5EF4-FFF2-40B4-BE49-F238E27FC236}">
                  <a16:creationId xmlns:a16="http://schemas.microsoft.com/office/drawing/2014/main" id="{0528A6E2-3821-4378-A7C0-BE604EEC140D}"/>
                </a:ext>
              </a:extLst>
            </p:cNvPr>
            <p:cNvCxnSpPr>
              <a:cxnSpLocks noChangeShapeType="1"/>
              <a:stCxn id="26640" idx="3"/>
              <a:endCxn id="26638" idx="0"/>
            </p:cNvCxnSpPr>
            <p:nvPr/>
          </p:nvCxnSpPr>
          <p:spPr bwMode="auto">
            <a:xfrm>
              <a:off x="524" y="3274"/>
              <a:ext cx="167" cy="111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6640" name="Text Box 14">
              <a:extLst>
                <a:ext uri="{FF2B5EF4-FFF2-40B4-BE49-F238E27FC236}">
                  <a16:creationId xmlns:a16="http://schemas.microsoft.com/office/drawing/2014/main" id="{2E7D48AC-EC84-4752-804E-560212CF43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" y="3158"/>
              <a:ext cx="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1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Tahoma" panose="020B0604030504040204" pitchFamily="34" charset="0"/>
              </a:endParaRPr>
            </a:p>
          </p:txBody>
        </p:sp>
        <p:sp>
          <p:nvSpPr>
            <p:cNvPr id="26641" name="Oval 15">
              <a:extLst>
                <a:ext uri="{FF2B5EF4-FFF2-40B4-BE49-F238E27FC236}">
                  <a16:creationId xmlns:a16="http://schemas.microsoft.com/office/drawing/2014/main" id="{F863373D-ABC6-4776-A403-6E73C726E2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1" y="3135"/>
              <a:ext cx="158" cy="136"/>
            </a:xfrm>
            <a:prstGeom prst="ellips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6642" name="Oval 16">
              <a:extLst>
                <a:ext uri="{FF2B5EF4-FFF2-40B4-BE49-F238E27FC236}">
                  <a16:creationId xmlns:a16="http://schemas.microsoft.com/office/drawing/2014/main" id="{69A5C625-FE87-4574-915C-4B1734161E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3" y="3566"/>
              <a:ext cx="158" cy="136"/>
            </a:xfrm>
            <a:prstGeom prst="ellips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6643" name="Oval 17">
              <a:extLst>
                <a:ext uri="{FF2B5EF4-FFF2-40B4-BE49-F238E27FC236}">
                  <a16:creationId xmlns:a16="http://schemas.microsoft.com/office/drawing/2014/main" id="{4E1578D5-A6C0-4585-94A2-7C4CAE4115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" y="3271"/>
              <a:ext cx="158" cy="1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6644" name="Oval 18">
              <a:extLst>
                <a:ext uri="{FF2B5EF4-FFF2-40B4-BE49-F238E27FC236}">
                  <a16:creationId xmlns:a16="http://schemas.microsoft.com/office/drawing/2014/main" id="{CC527257-F11C-4630-8747-6B4AB3A6F3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6" y="3452"/>
              <a:ext cx="158" cy="1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cxnSp>
          <p:nvCxnSpPr>
            <p:cNvPr id="26645" name="AutoShape 19">
              <a:extLst>
                <a:ext uri="{FF2B5EF4-FFF2-40B4-BE49-F238E27FC236}">
                  <a16:creationId xmlns:a16="http://schemas.microsoft.com/office/drawing/2014/main" id="{DB957D06-7480-4E67-98AC-79E2B58A4E7A}"/>
                </a:ext>
              </a:extLst>
            </p:cNvPr>
            <p:cNvCxnSpPr>
              <a:cxnSpLocks noChangeShapeType="1"/>
              <a:stCxn id="26638" idx="7"/>
              <a:endCxn id="26643" idx="2"/>
            </p:cNvCxnSpPr>
            <p:nvPr/>
          </p:nvCxnSpPr>
          <p:spPr bwMode="auto">
            <a:xfrm rot="-5400000">
              <a:off x="828" y="3258"/>
              <a:ext cx="66" cy="228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646" name="AutoShape 20">
              <a:extLst>
                <a:ext uri="{FF2B5EF4-FFF2-40B4-BE49-F238E27FC236}">
                  <a16:creationId xmlns:a16="http://schemas.microsoft.com/office/drawing/2014/main" id="{CABF30FF-5375-413C-B1A7-1D3A636D43B9}"/>
                </a:ext>
              </a:extLst>
            </p:cNvPr>
            <p:cNvCxnSpPr>
              <a:cxnSpLocks noChangeShapeType="1"/>
              <a:stCxn id="26643" idx="7"/>
              <a:endCxn id="26641" idx="2"/>
            </p:cNvCxnSpPr>
            <p:nvPr/>
          </p:nvCxnSpPr>
          <p:spPr bwMode="auto">
            <a:xfrm rot="-5400000">
              <a:off x="1231" y="3082"/>
              <a:ext cx="88" cy="329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647" name="AutoShape 21">
              <a:extLst>
                <a:ext uri="{FF2B5EF4-FFF2-40B4-BE49-F238E27FC236}">
                  <a16:creationId xmlns:a16="http://schemas.microsoft.com/office/drawing/2014/main" id="{B9A7C252-B817-428B-BD41-0FB4D160499A}"/>
                </a:ext>
              </a:extLst>
            </p:cNvPr>
            <p:cNvCxnSpPr>
              <a:cxnSpLocks noChangeShapeType="1"/>
              <a:stCxn id="26643" idx="5"/>
              <a:endCxn id="26642" idx="2"/>
            </p:cNvCxnSpPr>
            <p:nvPr/>
          </p:nvCxnSpPr>
          <p:spPr bwMode="auto">
            <a:xfrm rot="16200000" flipH="1">
              <a:off x="1117" y="3380"/>
              <a:ext cx="247" cy="261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648" name="AutoShape 22">
              <a:extLst>
                <a:ext uri="{FF2B5EF4-FFF2-40B4-BE49-F238E27FC236}">
                  <a16:creationId xmlns:a16="http://schemas.microsoft.com/office/drawing/2014/main" id="{52DE9052-B8A5-4337-847E-D467A19EA04F}"/>
                </a:ext>
              </a:extLst>
            </p:cNvPr>
            <p:cNvCxnSpPr>
              <a:cxnSpLocks noChangeShapeType="1"/>
              <a:stCxn id="26641" idx="6"/>
              <a:endCxn id="26644" idx="0"/>
            </p:cNvCxnSpPr>
            <p:nvPr/>
          </p:nvCxnSpPr>
          <p:spPr bwMode="auto">
            <a:xfrm>
              <a:off x="1621" y="3203"/>
              <a:ext cx="204" cy="249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649" name="AutoShape 23">
              <a:extLst>
                <a:ext uri="{FF2B5EF4-FFF2-40B4-BE49-F238E27FC236}">
                  <a16:creationId xmlns:a16="http://schemas.microsoft.com/office/drawing/2014/main" id="{055160C3-562A-4765-9BDA-61D016300F5E}"/>
                </a:ext>
              </a:extLst>
            </p:cNvPr>
            <p:cNvCxnSpPr>
              <a:cxnSpLocks noChangeShapeType="1"/>
              <a:stCxn id="26641" idx="1"/>
              <a:endCxn id="26641" idx="7"/>
            </p:cNvCxnSpPr>
            <p:nvPr/>
          </p:nvCxnSpPr>
          <p:spPr bwMode="auto">
            <a:xfrm rot="5400000" flipV="1">
              <a:off x="1529" y="3088"/>
              <a:ext cx="1" cy="112"/>
            </a:xfrm>
            <a:prstGeom prst="curvedConnector3">
              <a:avLst>
                <a:gd name="adj1" fmla="val -152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6650" name="Oval 24">
              <a:extLst>
                <a:ext uri="{FF2B5EF4-FFF2-40B4-BE49-F238E27FC236}">
                  <a16:creationId xmlns:a16="http://schemas.microsoft.com/office/drawing/2014/main" id="{85EE4C64-FA6C-43FF-8D40-7358FE8A1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5" y="3363"/>
              <a:ext cx="158" cy="136"/>
            </a:xfrm>
            <a:prstGeom prst="ellips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cxnSp>
          <p:nvCxnSpPr>
            <p:cNvPr id="26651" name="AutoShape 25">
              <a:extLst>
                <a:ext uri="{FF2B5EF4-FFF2-40B4-BE49-F238E27FC236}">
                  <a16:creationId xmlns:a16="http://schemas.microsoft.com/office/drawing/2014/main" id="{395A7673-1553-4D05-905D-35465CB1BA8F}"/>
                </a:ext>
              </a:extLst>
            </p:cNvPr>
            <p:cNvCxnSpPr>
              <a:cxnSpLocks noChangeShapeType="1"/>
              <a:stCxn id="26652" idx="3"/>
              <a:endCxn id="26650" idx="0"/>
            </p:cNvCxnSpPr>
            <p:nvPr/>
          </p:nvCxnSpPr>
          <p:spPr bwMode="auto">
            <a:xfrm>
              <a:off x="3767" y="3252"/>
              <a:ext cx="167" cy="99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6652" name="Text Box 26">
              <a:extLst>
                <a:ext uri="{FF2B5EF4-FFF2-40B4-BE49-F238E27FC236}">
                  <a16:creationId xmlns:a16="http://schemas.microsoft.com/office/drawing/2014/main" id="{7AC2017F-CB47-464F-8D57-2A95F029D3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1" y="3136"/>
              <a:ext cx="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1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Tahoma" panose="020B0604030504040204" pitchFamily="34" charset="0"/>
              </a:endParaRPr>
            </a:p>
          </p:txBody>
        </p:sp>
        <p:cxnSp>
          <p:nvCxnSpPr>
            <p:cNvPr id="26653" name="AutoShape 27">
              <a:extLst>
                <a:ext uri="{FF2B5EF4-FFF2-40B4-BE49-F238E27FC236}">
                  <a16:creationId xmlns:a16="http://schemas.microsoft.com/office/drawing/2014/main" id="{CD5DCCFD-F7C9-48FA-9F69-3A4395464DBC}"/>
                </a:ext>
              </a:extLst>
            </p:cNvPr>
            <p:cNvCxnSpPr>
              <a:cxnSpLocks noChangeShapeType="1"/>
              <a:stCxn id="26650" idx="7"/>
              <a:endCxn id="26650" idx="5"/>
            </p:cNvCxnSpPr>
            <p:nvPr/>
          </p:nvCxnSpPr>
          <p:spPr bwMode="auto">
            <a:xfrm rot="5400000" flipV="1">
              <a:off x="3931" y="3430"/>
              <a:ext cx="120" cy="1"/>
            </a:xfrm>
            <a:prstGeom prst="curvedConnector5">
              <a:avLst>
                <a:gd name="adj1" fmla="val -126667"/>
                <a:gd name="adj2" fmla="val 27900000"/>
                <a:gd name="adj3" fmla="val 22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6654" name="Text Box 28">
              <a:extLst>
                <a:ext uri="{FF2B5EF4-FFF2-40B4-BE49-F238E27FC236}">
                  <a16:creationId xmlns:a16="http://schemas.microsoft.com/office/drawing/2014/main" id="{EAD0B531-0A90-421B-8609-7D11EA0228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5" y="3281"/>
              <a:ext cx="3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^\n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>
            <a:extLst>
              <a:ext uri="{FF2B5EF4-FFF2-40B4-BE49-F238E27FC236}">
                <a16:creationId xmlns:a16="http://schemas.microsoft.com/office/drawing/2014/main" id="{631C9455-42BE-40A2-A3ED-BC5B9D20EC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F6ECDEF-457C-4537-ADA1-F7C9826CF042}" type="slidenum">
              <a:rPr lang="he-IL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>
              <a:cs typeface="Tahoma" panose="020B060403050404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6F841A87-9572-493A-A111-4B6FADF537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Review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FCD8CCC-B97A-40D4-895B-73596ED241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Lexical specification: regular expressions</a:t>
            </a:r>
          </a:p>
          <a:p>
            <a:pPr eaLnBrk="1" hangingPunct="1"/>
            <a:r>
              <a:rPr lang="en-US" altLang="en-US" dirty="0"/>
              <a:t>Scanner generation using automata theory + extra book-keeping</a:t>
            </a:r>
          </a:p>
        </p:txBody>
      </p:sp>
      <p:sp>
        <p:nvSpPr>
          <p:cNvPr id="6150" name="Down Arrow 21">
            <a:extLst>
              <a:ext uri="{FF2B5EF4-FFF2-40B4-BE49-F238E27FC236}">
                <a16:creationId xmlns:a16="http://schemas.microsoft.com/office/drawing/2014/main" id="{A6FA1F4C-76AE-4758-A26B-C704A2854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3294" y="4329534"/>
            <a:ext cx="612775" cy="755650"/>
          </a:xfrm>
          <a:prstGeom prst="downArrow">
            <a:avLst>
              <a:gd name="adj1" fmla="val 50000"/>
              <a:gd name="adj2" fmla="val 49914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ClrTx/>
              <a:buSzTx/>
              <a:buFontTx/>
              <a:buNone/>
            </a:pPr>
            <a:endParaRPr lang="he-IL" altLang="en-US" sz="1800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7D7E6EB-87D6-45D1-ABBE-FE9D97837325}"/>
              </a:ext>
            </a:extLst>
          </p:cNvPr>
          <p:cNvGrpSpPr/>
          <p:nvPr/>
        </p:nvGrpSpPr>
        <p:grpSpPr>
          <a:xfrm>
            <a:off x="1724819" y="4038390"/>
            <a:ext cx="8778875" cy="2362200"/>
            <a:chOff x="250825" y="1676400"/>
            <a:chExt cx="8778875" cy="2362200"/>
          </a:xfrm>
        </p:grpSpPr>
        <p:grpSp>
          <p:nvGrpSpPr>
            <p:cNvPr id="30" name="Group 3">
              <a:extLst>
                <a:ext uri="{FF2B5EF4-FFF2-40B4-BE49-F238E27FC236}">
                  <a16:creationId xmlns:a16="http://schemas.microsoft.com/office/drawing/2014/main" id="{57645362-6477-4F38-A946-5DC4222F8C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35838" y="2481263"/>
              <a:ext cx="1693862" cy="1409700"/>
              <a:chOff x="4621" y="1503"/>
              <a:chExt cx="1067" cy="888"/>
            </a:xfrm>
          </p:grpSpPr>
          <p:sp>
            <p:nvSpPr>
              <p:cNvPr id="42" name="Text Box 4">
                <a:extLst>
                  <a:ext uri="{FF2B5EF4-FFF2-40B4-BE49-F238E27FC236}">
                    <a16:creationId xmlns:a16="http://schemas.microsoft.com/office/drawing/2014/main" id="{42FCD7A3-5576-498B-92B9-8177364DE4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21" y="1503"/>
                <a:ext cx="1067" cy="888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ahoma" panose="020B0604030504040204" pitchFamily="34" charset="0"/>
                </a:endParaRPr>
              </a:p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latin typeface="Tahoma" panose="020B0604030504040204" pitchFamily="34" charset="0"/>
                  </a:rPr>
                  <a:t>Executable </a:t>
                </a:r>
              </a:p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latin typeface="Tahoma" panose="020B0604030504040204" pitchFamily="34" charset="0"/>
                  </a:rPr>
                  <a:t>code</a:t>
                </a:r>
              </a:p>
            </p:txBody>
          </p:sp>
          <p:sp>
            <p:nvSpPr>
              <p:cNvPr id="43" name="Text Box 5">
                <a:extLst>
                  <a:ext uri="{FF2B5EF4-FFF2-40B4-BE49-F238E27FC236}">
                    <a16:creationId xmlns:a16="http://schemas.microsoft.com/office/drawing/2014/main" id="{8C240E3D-AF67-4CDA-8DA6-0D3794B9B7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28" y="1514"/>
                <a:ext cx="460" cy="194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Tahoma" panose="020B0604030504040204" pitchFamily="34" charset="0"/>
                  </a:rPr>
                  <a:t>exe</a:t>
                </a:r>
              </a:p>
            </p:txBody>
          </p:sp>
        </p:grpSp>
        <p:grpSp>
          <p:nvGrpSpPr>
            <p:cNvPr id="31" name="Group 6">
              <a:extLst>
                <a:ext uri="{FF2B5EF4-FFF2-40B4-BE49-F238E27FC236}">
                  <a16:creationId xmlns:a16="http://schemas.microsoft.com/office/drawing/2014/main" id="{BDDE3F9F-182A-4B2D-B177-9BB29CFFD8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825" y="2481263"/>
              <a:ext cx="1392238" cy="1409700"/>
              <a:chOff x="149" y="1503"/>
              <a:chExt cx="877" cy="888"/>
            </a:xfrm>
          </p:grpSpPr>
          <p:sp>
            <p:nvSpPr>
              <p:cNvPr id="40" name="Text Box 7">
                <a:extLst>
                  <a:ext uri="{FF2B5EF4-FFF2-40B4-BE49-F238E27FC236}">
                    <a16:creationId xmlns:a16="http://schemas.microsoft.com/office/drawing/2014/main" id="{54D08E6A-04B4-49E4-9270-913601DF1AB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" y="1503"/>
                <a:ext cx="877" cy="888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ahoma" panose="020B0604030504040204" pitchFamily="34" charset="0"/>
                </a:endParaRPr>
              </a:p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latin typeface="Tahoma" panose="020B0604030504040204" pitchFamily="34" charset="0"/>
                  </a:rPr>
                  <a:t>Source</a:t>
                </a:r>
              </a:p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latin typeface="Tahoma" panose="020B0604030504040204" pitchFamily="34" charset="0"/>
                  </a:rPr>
                  <a:t>text </a:t>
                </a:r>
              </a:p>
            </p:txBody>
          </p:sp>
          <p:sp>
            <p:nvSpPr>
              <p:cNvPr id="41" name="Text Box 8">
                <a:extLst>
                  <a:ext uri="{FF2B5EF4-FFF2-40B4-BE49-F238E27FC236}">
                    <a16:creationId xmlns:a16="http://schemas.microsoft.com/office/drawing/2014/main" id="{4FD0647D-1984-4100-9C7E-F89CF8723F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4" y="1503"/>
                <a:ext cx="458" cy="194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Tahoma" panose="020B0604030504040204" pitchFamily="34" charset="0"/>
                  </a:rPr>
                  <a:t>txt</a:t>
                </a:r>
              </a:p>
            </p:txBody>
          </p:sp>
        </p:grpSp>
        <p:sp>
          <p:nvSpPr>
            <p:cNvPr id="32" name="Text Box 9">
              <a:extLst>
                <a:ext uri="{FF2B5EF4-FFF2-40B4-BE49-F238E27FC236}">
                  <a16:creationId xmlns:a16="http://schemas.microsoft.com/office/drawing/2014/main" id="{47E7E42B-2231-48C5-8785-F2F31A908D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43288" y="2763838"/>
              <a:ext cx="2093912" cy="78483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Semantic</a:t>
              </a:r>
            </a:p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Representation</a:t>
              </a:r>
            </a:p>
          </p:txBody>
        </p:sp>
        <p:sp>
          <p:nvSpPr>
            <p:cNvPr id="33" name="Text Box 10">
              <a:extLst>
                <a:ext uri="{FF2B5EF4-FFF2-40B4-BE49-F238E27FC236}">
                  <a16:creationId xmlns:a16="http://schemas.microsoft.com/office/drawing/2014/main" id="{14469208-50C8-47E0-ABC6-CAB9745E16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11813" y="2763838"/>
              <a:ext cx="1333500" cy="78483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Backend</a:t>
              </a:r>
            </a:p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(synthesis)</a:t>
              </a:r>
            </a:p>
          </p:txBody>
        </p:sp>
        <p:cxnSp>
          <p:nvCxnSpPr>
            <p:cNvPr id="34" name="AutoShape 11">
              <a:extLst>
                <a:ext uri="{FF2B5EF4-FFF2-40B4-BE49-F238E27FC236}">
                  <a16:creationId xmlns:a16="http://schemas.microsoft.com/office/drawing/2014/main" id="{3A9A790B-B1F1-4710-AE91-F4A39AA17A5E}"/>
                </a:ext>
              </a:extLst>
            </p:cNvPr>
            <p:cNvCxnSpPr>
              <a:cxnSpLocks noChangeShapeType="1"/>
              <a:stCxn id="40" idx="3"/>
              <a:endCxn id="38" idx="1"/>
            </p:cNvCxnSpPr>
            <p:nvPr/>
          </p:nvCxnSpPr>
          <p:spPr bwMode="auto">
            <a:xfrm flipV="1">
              <a:off x="1662113" y="3181350"/>
              <a:ext cx="212725" cy="47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5" name="AutoShape 12">
              <a:extLst>
                <a:ext uri="{FF2B5EF4-FFF2-40B4-BE49-F238E27FC236}">
                  <a16:creationId xmlns:a16="http://schemas.microsoft.com/office/drawing/2014/main" id="{74B8D880-B301-4D35-AA85-3726F486A068}"/>
                </a:ext>
              </a:extLst>
            </p:cNvPr>
            <p:cNvCxnSpPr>
              <a:cxnSpLocks noChangeShapeType="1"/>
              <a:stCxn id="38" idx="3"/>
              <a:endCxn id="42" idx="1"/>
            </p:cNvCxnSpPr>
            <p:nvPr/>
          </p:nvCxnSpPr>
          <p:spPr bwMode="auto">
            <a:xfrm>
              <a:off x="7088188" y="3181350"/>
              <a:ext cx="228600" cy="47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6" name="Text Box 13">
              <a:extLst>
                <a:ext uri="{FF2B5EF4-FFF2-40B4-BE49-F238E27FC236}">
                  <a16:creationId xmlns:a16="http://schemas.microsoft.com/office/drawing/2014/main" id="{275DC2BD-7BAD-4DC4-B358-9C5FBC7699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4700" y="1676400"/>
              <a:ext cx="210978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ahoma" panose="020B0604030504040204" pitchFamily="34" charset="0"/>
                </a:rPr>
                <a:t>Compiler</a:t>
              </a:r>
            </a:p>
          </p:txBody>
        </p:sp>
        <p:cxnSp>
          <p:nvCxnSpPr>
            <p:cNvPr id="37" name="AutoShape 14">
              <a:extLst>
                <a:ext uri="{FF2B5EF4-FFF2-40B4-BE49-F238E27FC236}">
                  <a16:creationId xmlns:a16="http://schemas.microsoft.com/office/drawing/2014/main" id="{9EC4F2E3-D0CF-49F6-90B0-3100648A6A90}"/>
                </a:ext>
              </a:extLst>
            </p:cNvPr>
            <p:cNvCxnSpPr>
              <a:cxnSpLocks noChangeShapeType="1"/>
              <a:stCxn id="38" idx="1"/>
              <a:endCxn id="38" idx="1"/>
            </p:cNvCxnSpPr>
            <p:nvPr/>
          </p:nvCxnSpPr>
          <p:spPr bwMode="auto">
            <a:xfrm>
              <a:off x="1874838" y="3181350"/>
              <a:ext cx="0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8" name="Rectangle 15">
              <a:extLst>
                <a:ext uri="{FF2B5EF4-FFF2-40B4-BE49-F238E27FC236}">
                  <a16:creationId xmlns:a16="http://schemas.microsoft.com/office/drawing/2014/main" id="{2A53C729-F5ED-4237-BB12-FC21D21799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888" y="2324100"/>
              <a:ext cx="5175250" cy="171450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9" name="Text Box 16">
              <a:extLst>
                <a:ext uri="{FF2B5EF4-FFF2-40B4-BE49-F238E27FC236}">
                  <a16:creationId xmlns:a16="http://schemas.microsoft.com/office/drawing/2014/main" id="{B63E9051-ABC5-4ADA-A461-DE93CFB3A9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9300" y="2763838"/>
              <a:ext cx="1349375" cy="78483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Frontend</a:t>
              </a:r>
            </a:p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(analysis)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/>
      <p:bldP spid="615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>
            <a:extLst>
              <a:ext uri="{FF2B5EF4-FFF2-40B4-BE49-F238E27FC236}">
                <a16:creationId xmlns:a16="http://schemas.microsoft.com/office/drawing/2014/main" id="{BD840FB4-28A5-40E2-AF10-20D2269584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DC18742-98C5-4785-8B26-C4240CC31357}" type="slidenum">
              <a:rPr lang="he-IL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400">
              <a:cs typeface="Tahoma" panose="020B0604030504040204" pitchFamily="34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85FCC3B-75BA-495F-9C5C-4C0FE43E0D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2180" y="152400"/>
            <a:ext cx="8568952" cy="6571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Token;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%%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%line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%char</a:t>
            </a:r>
          </a:p>
          <a:p>
            <a:pPr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%state COMMENTS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ALPHA=[A-Za-z_]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DIGIT=[0-9]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ALPHA_NUMERIC={ALPHA}|{DIGIT}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IDENT={ALPHA}({ALPHA_NUMERIC})*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NUMBER=({DIGIT})+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WHITE_SPACE=([\ \n\r\t\f])+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NEWLINE=\n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%{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private int </a:t>
            </a:r>
            <a:r>
              <a:rPr lang="en-US" alt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lineCounter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%}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eofval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("line number=" +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lineCounter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	return new Symbol(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sym.EOF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eofval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5364" name="Rectangle 5">
            <a:extLst>
              <a:ext uri="{FF2B5EF4-FFF2-40B4-BE49-F238E27FC236}">
                <a16:creationId xmlns:a16="http://schemas.microsoft.com/office/drawing/2014/main" id="{16DBBE99-679F-40A2-913D-A874935E8E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5380" y="152400"/>
            <a:ext cx="9777970" cy="719138"/>
          </a:xfrm>
        </p:spPr>
        <p:txBody>
          <a:bodyPr/>
          <a:lstStyle/>
          <a:p>
            <a:pPr eaLnBrk="1" hangingPunct="1"/>
            <a:r>
              <a:rPr lang="en-US" altLang="en-US" sz="3700" dirty="0"/>
              <a:t>Example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>
            <a:extLst>
              <a:ext uri="{FF2B5EF4-FFF2-40B4-BE49-F238E27FC236}">
                <a16:creationId xmlns:a16="http://schemas.microsoft.com/office/drawing/2014/main" id="{A08F31B6-2F40-4F12-AF3C-9BB4144D4B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75A7EC-3371-4F1E-9195-4567F2822170}" type="slidenum">
              <a:rPr lang="he-IL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400">
              <a:cs typeface="Tahoma" panose="020B060403050404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E0EBCCEC-BF8C-4C0F-B58C-0CFB9BEFB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7837" y="73069"/>
            <a:ext cx="8696325" cy="674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%%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&lt;YYINITIAL&gt; {NEWLINE} { 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lineCounter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++;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&lt;YYINITIAL&gt; {NUMBER}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return new Token(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Token.NUMBER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yytext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yyline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&lt;YYINITIAL&gt; {WHITE_SPACE} {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&lt;YYINITIAL&gt; "+"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return new Token(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Token.PLUS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yytext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yyline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&lt;YYINITIAL&gt; "-"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return new Token(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Token.MINUS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yytext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yyline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&lt;YYINITIAL&gt; "*"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return new Token(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Token.TIMES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yytext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yyline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alt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&lt;YYINITIAL&gt; "//" { </a:t>
            </a:r>
            <a:r>
              <a:rPr lang="en-US" altLang="en-US" sz="18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yybegin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(COMMENTS);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&lt;COMMENTS&gt; [^\n] {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&lt;COMMENTS&gt; [\n] { </a:t>
            </a:r>
            <a:r>
              <a:rPr lang="en-US" altLang="en-US" sz="18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yybegin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(YYINITIAL);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&lt;YYINITIAL&gt; . { return new Symbol(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sym.error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null); }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>
            <a:extLst>
              <a:ext uri="{FF2B5EF4-FFF2-40B4-BE49-F238E27FC236}">
                <a16:creationId xmlns:a16="http://schemas.microsoft.com/office/drawing/2014/main" id="{02441997-0378-4D0F-B0A9-6A615182FD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9899C11-DEB6-42BB-8276-B0AAB12F0F37}" type="slidenum">
              <a:rPr lang="he-IL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400">
              <a:cs typeface="Tahoma" panose="020B060403050404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D89161F0-F921-454A-80E7-81FC9950F0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9783" y="188640"/>
            <a:ext cx="2675867" cy="2375990"/>
          </a:xfrm>
        </p:spPr>
        <p:txBody>
          <a:bodyPr/>
          <a:lstStyle/>
          <a:p>
            <a:pPr eaLnBrk="1" hangingPunct="1"/>
            <a:r>
              <a:rPr lang="en-US" altLang="en-US"/>
              <a:t>Running</a:t>
            </a:r>
            <a:br>
              <a:rPr lang="en-US" altLang="en-US"/>
            </a:br>
            <a:r>
              <a:rPr lang="en-US" altLang="en-US"/>
              <a:t>the</a:t>
            </a:r>
            <a:br>
              <a:rPr lang="en-US" altLang="en-US"/>
            </a:br>
            <a:r>
              <a:rPr lang="en-US" altLang="en-US"/>
              <a:t>scanner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F1B4ED0D-11B4-45B6-8DDD-1ACE2ECAB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5650" y="277480"/>
            <a:ext cx="9246350" cy="6247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java.io.*;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Token;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Main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public static void main(String[] </a:t>
            </a:r>
            <a:r>
              <a:rPr lang="en-US" alt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Token </a:t>
            </a:r>
            <a:r>
              <a:rPr lang="en-US" alt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currToken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try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alt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FileReader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txtFile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alt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FileReader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[0]);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alt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Yylex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scanner = new </a:t>
            </a:r>
            <a:r>
              <a:rPr lang="en-US" alt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Yylex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txtFile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do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alt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currToken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alt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scanner.next_token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// do something with </a:t>
            </a:r>
            <a:r>
              <a:rPr lang="en-US" alt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currToken</a:t>
            </a:r>
            <a:endParaRPr lang="en-US" alt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} while (</a:t>
            </a:r>
            <a:r>
              <a:rPr lang="en-US" alt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currToken.sym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en-US" alt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Token.EOF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 catch (Exception e)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throw new </a:t>
            </a:r>
            <a:r>
              <a:rPr lang="en-US" altLang="en-US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RuntimeException</a:t>
            </a:r>
            <a:r>
              <a:rPr lang="en-US" alt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lang="en-US" alt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		"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IO Error (brutal exit</a:t>
            </a:r>
            <a:r>
              <a:rPr lang="en-US" alt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)” + </a:t>
            </a:r>
            <a:r>
              <a:rPr lang="en-US" alt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e.toString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3557" name="Text Box 4">
            <a:extLst>
              <a:ext uri="{FF2B5EF4-FFF2-40B4-BE49-F238E27FC236}">
                <a16:creationId xmlns:a16="http://schemas.microsoft.com/office/drawing/2014/main" id="{08177EEB-545F-4D82-9687-9649122E69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1" y="4005064"/>
            <a:ext cx="2243819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(Just for testing scanner as stand-alone program)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>
            <a:extLst>
              <a:ext uri="{FF2B5EF4-FFF2-40B4-BE49-F238E27FC236}">
                <a16:creationId xmlns:a16="http://schemas.microsoft.com/office/drawing/2014/main" id="{74A18205-FF8E-4430-AF9F-501B775030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0B0CEE9-BACE-4859-A086-8E7964D0F783}" type="slidenum">
              <a:rPr lang="he-IL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400">
              <a:cs typeface="Tahoma" panose="020B0604030504040204" pitchFamily="34" charset="0"/>
            </a:endParaRP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9D073108-0B9E-4640-B541-377771D0B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6526" y="1452563"/>
            <a:ext cx="730567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>
                <a:hlinkClick r:id="rId2"/>
              </a:rPr>
              <a:t>https://jflex.de/manual.html#Example</a:t>
            </a:r>
            <a:endParaRPr lang="en-US" sz="18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532" name="Rectangle 5">
            <a:extLst>
              <a:ext uri="{FF2B5EF4-FFF2-40B4-BE49-F238E27FC236}">
                <a16:creationId xmlns:a16="http://schemas.microsoft.com/office/drawing/2014/main" id="{775EF8B7-23BA-4B53-A320-296E0ED553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47851" y="188913"/>
            <a:ext cx="8532813" cy="1116012"/>
          </a:xfrm>
        </p:spPr>
        <p:txBody>
          <a:bodyPr/>
          <a:lstStyle/>
          <a:p>
            <a:pPr eaLnBrk="1" hangingPunct="1"/>
            <a:r>
              <a:rPr lang="en-US" altLang="en-US" sz="3700"/>
              <a:t>Additional Example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>
            <a:extLst>
              <a:ext uri="{FF2B5EF4-FFF2-40B4-BE49-F238E27FC236}">
                <a16:creationId xmlns:a16="http://schemas.microsoft.com/office/drawing/2014/main" id="{8FD72FE5-5957-44BC-A71C-F7EE9A408E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510DDE1-EFBF-4442-9AE7-E8DFC8AC6215}" type="slidenum">
              <a:rPr lang="he-IL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>
              <a:cs typeface="Tahoma" panose="020B0604030504040204" pitchFamily="34" charset="0"/>
            </a:endParaRPr>
          </a:p>
        </p:txBody>
      </p:sp>
      <p:sp>
        <p:nvSpPr>
          <p:cNvPr id="7171" name="AutoShape 2">
            <a:extLst>
              <a:ext uri="{FF2B5EF4-FFF2-40B4-BE49-F238E27FC236}">
                <a16:creationId xmlns:a16="http://schemas.microsoft.com/office/drawing/2014/main" id="{8C85BBA4-D60E-4717-A9D5-66AD8E547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950" y="2528889"/>
            <a:ext cx="3492500" cy="1584325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ClrTx/>
              <a:buSzTx/>
              <a:buFontTx/>
              <a:buNone/>
            </a:pPr>
            <a:endParaRPr lang="he-IL" altLang="en-US" sz="1800"/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A8EB8710-9D0B-4703-A0FB-8EBFFEA774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Scanning Scheme programs</a:t>
            </a:r>
          </a:p>
        </p:txBody>
      </p:sp>
      <p:sp>
        <p:nvSpPr>
          <p:cNvPr id="7173" name="Text Box 5">
            <a:extLst>
              <a:ext uri="{FF2B5EF4-FFF2-40B4-BE49-F238E27FC236}">
                <a16:creationId xmlns:a16="http://schemas.microsoft.com/office/drawing/2014/main" id="{3FBB9FB9-5CAF-440E-A547-AC9F5976E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2673350"/>
            <a:ext cx="35639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(define foo</a:t>
            </a:r>
            <a:br>
              <a:rPr lang="en-US" alt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(lambda (x) (+ x 14)))</a:t>
            </a:r>
          </a:p>
        </p:txBody>
      </p:sp>
      <p:sp>
        <p:nvSpPr>
          <p:cNvPr id="310278" name="AutoShape 6">
            <a:extLst>
              <a:ext uri="{FF2B5EF4-FFF2-40B4-BE49-F238E27FC236}">
                <a16:creationId xmlns:a16="http://schemas.microsoft.com/office/drawing/2014/main" id="{DC7CE0DA-962D-4D63-98C3-F4DB3D56D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5888" y="3068638"/>
            <a:ext cx="468312" cy="215900"/>
          </a:xfrm>
          <a:prstGeom prst="rightArrow">
            <a:avLst>
              <a:gd name="adj1" fmla="val 50000"/>
              <a:gd name="adj2" fmla="val 5422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ClrTx/>
              <a:buSzTx/>
              <a:buFontTx/>
              <a:buNone/>
            </a:pPr>
            <a:endParaRPr lang="he-IL" altLang="en-US" sz="1800"/>
          </a:p>
        </p:txBody>
      </p:sp>
      <p:sp>
        <p:nvSpPr>
          <p:cNvPr id="310279" name="Text Box 7">
            <a:extLst>
              <a:ext uri="{FF2B5EF4-FFF2-40B4-BE49-F238E27FC236}">
                <a16:creationId xmlns:a16="http://schemas.microsoft.com/office/drawing/2014/main" id="{752C6CE9-8F7D-4EE2-A10E-7028ECBC0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6589" y="2565401"/>
            <a:ext cx="2282997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1: L_PAREN</a:t>
            </a:r>
            <a:br>
              <a:rPr lang="en-US" alt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1: SYMBOL(define)</a:t>
            </a:r>
            <a:br>
              <a:rPr lang="en-US" alt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1: SYMBOL(foo)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2: L_PAREN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2: SYMBOL(lambda)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2: L_PAREN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2: SYMBOL(x)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2: R_PAREN</a:t>
            </a:r>
            <a:br>
              <a:rPr lang="en-US" alt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2: L_PAREN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2: PLUS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2: SYMBOL(x)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2: INT(14)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  <p:sp>
        <p:nvSpPr>
          <p:cNvPr id="310280" name="AutoShape 8">
            <a:extLst>
              <a:ext uri="{FF2B5EF4-FFF2-40B4-BE49-F238E27FC236}">
                <a16:creationId xmlns:a16="http://schemas.microsoft.com/office/drawing/2014/main" id="{1BEAFBB2-E399-4286-8B6A-F840FA225C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8888" y="3068638"/>
            <a:ext cx="468312" cy="215900"/>
          </a:xfrm>
          <a:prstGeom prst="rightArrow">
            <a:avLst>
              <a:gd name="adj1" fmla="val 50000"/>
              <a:gd name="adj2" fmla="val 5422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ClrTx/>
              <a:buSzTx/>
              <a:buFontTx/>
              <a:buNone/>
            </a:pPr>
            <a:endParaRPr lang="he-IL" altLang="en-US" sz="1800"/>
          </a:p>
        </p:txBody>
      </p:sp>
      <p:sp>
        <p:nvSpPr>
          <p:cNvPr id="7177" name="Text Box 9">
            <a:extLst>
              <a:ext uri="{FF2B5EF4-FFF2-40B4-BE49-F238E27FC236}">
                <a16:creationId xmlns:a16="http://schemas.microsoft.com/office/drawing/2014/main" id="{70EECDF3-3AC5-49C1-8BBC-DE5AE93BFA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3139" y="2111375"/>
            <a:ext cx="237807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Scheme program text</a:t>
            </a:r>
          </a:p>
        </p:txBody>
      </p:sp>
      <p:sp>
        <p:nvSpPr>
          <p:cNvPr id="310282" name="Text Box 10">
            <a:extLst>
              <a:ext uri="{FF2B5EF4-FFF2-40B4-BE49-F238E27FC236}">
                <a16:creationId xmlns:a16="http://schemas.microsoft.com/office/drawing/2014/main" id="{7BC1B37E-EB11-4181-B82B-00226A9CB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664" y="1664804"/>
            <a:ext cx="22320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tokens</a:t>
            </a:r>
            <a:br>
              <a:rPr lang="en-US" altLang="en-US" sz="1800" dirty="0"/>
            </a:br>
            <a:r>
              <a:rPr lang="en-US" alt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LINE: ID(VALUE)</a:t>
            </a:r>
          </a:p>
        </p:txBody>
      </p:sp>
      <p:pic>
        <p:nvPicPr>
          <p:cNvPr id="310283" name="Picture 11" descr="MMj03546180000[1]">
            <a:extLst>
              <a:ext uri="{FF2B5EF4-FFF2-40B4-BE49-F238E27FC236}">
                <a16:creationId xmlns:a16="http://schemas.microsoft.com/office/drawing/2014/main" id="{FCFD2792-3FB0-4231-A66D-9AC5FF8F5F6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225" y="1808164"/>
            <a:ext cx="2268538" cy="221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3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78" grpId="0" animBg="1"/>
      <p:bldP spid="310279" grpId="0"/>
      <p:bldP spid="310280" grpId="0" animBg="1"/>
      <p:bldP spid="31028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2">
            <a:extLst>
              <a:ext uri="{FF2B5EF4-FFF2-40B4-BE49-F238E27FC236}">
                <a16:creationId xmlns:a16="http://schemas.microsoft.com/office/drawing/2014/main" id="{8022AF42-D2D0-4F81-88B1-9BAF0D320A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14B9462-EE26-4DC8-8F63-D57644ED8643}" type="slidenum">
              <a:rPr lang="he-IL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>
              <a:cs typeface="Tahoma" panose="020B0604030504040204" pitchFamily="34" charset="0"/>
            </a:endParaRPr>
          </a:p>
        </p:txBody>
      </p:sp>
      <p:pic>
        <p:nvPicPr>
          <p:cNvPr id="8195" name="Picture 4" descr="ch2-21">
            <a:extLst>
              <a:ext uri="{FF2B5EF4-FFF2-40B4-BE49-F238E27FC236}">
                <a16:creationId xmlns:a16="http://schemas.microsoft.com/office/drawing/2014/main" id="{9C1C2AF5-0320-469F-8F7F-E280765AA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747"/>
          <a:stretch>
            <a:fillRect/>
          </a:stretch>
        </p:blipFill>
        <p:spPr bwMode="auto">
          <a:xfrm>
            <a:off x="2100264" y="1125539"/>
            <a:ext cx="7813675" cy="360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Rectangle 5">
            <a:extLst>
              <a:ext uri="{FF2B5EF4-FFF2-40B4-BE49-F238E27FC236}">
                <a16:creationId xmlns:a16="http://schemas.microsoft.com/office/drawing/2014/main" id="{67671023-4DCE-4F7C-B100-98B992C7AA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Scanner implementation</a:t>
            </a:r>
          </a:p>
        </p:txBody>
      </p:sp>
      <p:sp>
        <p:nvSpPr>
          <p:cNvPr id="284678" name="Text Box 6">
            <a:extLst>
              <a:ext uri="{FF2B5EF4-FFF2-40B4-BE49-F238E27FC236}">
                <a16:creationId xmlns:a16="http://schemas.microsoft.com/office/drawing/2014/main" id="{49728E21-A514-4DC2-8858-8542FF57EA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2639" y="4892675"/>
            <a:ext cx="4789487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What are the outputs on the following inputs:</a:t>
            </a:r>
            <a:br>
              <a:rPr lang="en-US" altLang="en-US" sz="1800"/>
            </a:br>
            <a:r>
              <a:rPr lang="en-US" alt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ifelse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if a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.75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89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89.94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B520BAC-F6DB-48E3-9643-94577968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F619FE58-8352-4CF8-92C3-4489E05B71FB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302082" name="Rectangle 2">
            <a:extLst>
              <a:ext uri="{FF2B5EF4-FFF2-40B4-BE49-F238E27FC236}">
                <a16:creationId xmlns:a16="http://schemas.microsoft.com/office/drawing/2014/main" id="{82FDC8E7-484E-4D85-BDA8-DE65FE1290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Hand-written </a:t>
            </a:r>
            <a:r>
              <a:rPr lang="en-US" dirty="0" err="1"/>
              <a:t>lexer</a:t>
            </a:r>
            <a:r>
              <a:rPr lang="en-US" dirty="0"/>
              <a:t>...</a:t>
            </a:r>
          </a:p>
        </p:txBody>
      </p:sp>
      <p:sp>
        <p:nvSpPr>
          <p:cNvPr id="10245" name="Text Box 15">
            <a:extLst>
              <a:ext uri="{FF2B5EF4-FFF2-40B4-BE49-F238E27FC236}">
                <a16:creationId xmlns:a16="http://schemas.microsoft.com/office/drawing/2014/main" id="{F805F56B-F66B-4550-A9CF-294B0E92D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268760"/>
            <a:ext cx="8244594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 sz="2000" dirty="0"/>
              <a:t>Token </a:t>
            </a:r>
            <a:r>
              <a:rPr lang="en-US" altLang="he-IL" sz="2000" dirty="0" err="1"/>
              <a:t>nextToken</a:t>
            </a:r>
            <a:r>
              <a:rPr lang="en-US" altLang="he-IL" sz="2000" dirty="0"/>
              <a:t>()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 sz="2000" dirty="0"/>
              <a:t>{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 sz="2000" dirty="0"/>
              <a:t>char c = </a:t>
            </a:r>
            <a:r>
              <a:rPr lang="en-US" altLang="he-IL" sz="2000" dirty="0" err="1"/>
              <a:t>getchar</a:t>
            </a:r>
            <a:r>
              <a:rPr lang="en-US" altLang="he-IL" sz="2000" dirty="0"/>
              <a:t>();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 sz="2000" dirty="0"/>
              <a:t>switch (c){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 sz="2000" dirty="0"/>
              <a:t>	case `;`:  return </a:t>
            </a:r>
            <a:r>
              <a:rPr lang="en-US" altLang="he-IL" sz="2000" dirty="0" err="1"/>
              <a:t>Token.SEMI</a:t>
            </a:r>
            <a:r>
              <a:rPr lang="en-US" altLang="he-IL" sz="2000" dirty="0"/>
              <a:t>;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 sz="2000" dirty="0"/>
              <a:t>	case `+`:  c = </a:t>
            </a:r>
            <a:r>
              <a:rPr lang="en-US" altLang="he-IL" sz="2000" dirty="0" err="1"/>
              <a:t>getchar</a:t>
            </a:r>
            <a:r>
              <a:rPr lang="en-US" altLang="he-IL" sz="2000" dirty="0"/>
              <a:t>() ;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 sz="2000" dirty="0"/>
              <a:t>               switch (c) {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 sz="2000" dirty="0"/>
              <a:t>                         case `+': return INCREMENT ;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 sz="2000" dirty="0"/>
              <a:t>                         case '=’  return PLUSEQ;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 sz="2000" dirty="0"/>
              <a:t>                         default:  </a:t>
            </a:r>
            <a:r>
              <a:rPr lang="en-US" altLang="he-IL" sz="2000" dirty="0" err="1"/>
              <a:t>ungetc</a:t>
            </a:r>
            <a:r>
              <a:rPr lang="en-US" altLang="he-IL" sz="2000" dirty="0"/>
              <a:t>(c);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 sz="2000" dirty="0"/>
              <a:t>			   return PLUS;                              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 sz="2000" dirty="0"/>
              <a:t>               }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 sz="2000" dirty="0"/>
              <a:t>	case `&lt;`: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 sz="2000" dirty="0"/>
              <a:t>			</a:t>
            </a:r>
            <a:r>
              <a:rPr lang="en-US" altLang="he-IL" b="1" dirty="0"/>
              <a:t>…</a:t>
            </a:r>
            <a:endParaRPr lang="en-US" altLang="he-IL" b="1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 sz="2000" dirty="0"/>
              <a:t> }</a:t>
            </a:r>
            <a:endParaRPr lang="en-US" alt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49D01D1-C372-4FCF-A383-B9981A04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F619FE58-8352-4CF8-92C3-4489E05B71FB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303106" name="Rectangle 2">
            <a:extLst>
              <a:ext uri="{FF2B5EF4-FFF2-40B4-BE49-F238E27FC236}">
                <a16:creationId xmlns:a16="http://schemas.microsoft.com/office/drawing/2014/main" id="{C087010F-6CEC-4520-AC07-58ED35E267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Why not?</a:t>
            </a:r>
          </a:p>
        </p:txBody>
      </p:sp>
      <p:sp>
        <p:nvSpPr>
          <p:cNvPr id="303107" name="Rectangle 3">
            <a:extLst>
              <a:ext uri="{FF2B5EF4-FFF2-40B4-BE49-F238E27FC236}">
                <a16:creationId xmlns:a16="http://schemas.microsoft.com/office/drawing/2014/main" id="{1D528D00-9D8C-41D4-8977-ACF7891FCC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 lot of work</a:t>
            </a:r>
          </a:p>
          <a:p>
            <a:pPr eaLnBrk="1" hangingPunct="1">
              <a:defRPr/>
            </a:pPr>
            <a:r>
              <a:rPr lang="en-US" dirty="0"/>
              <a:t>Boundary (pathological) cases</a:t>
            </a:r>
          </a:p>
          <a:p>
            <a:pPr eaLnBrk="1" hangingPunct="1">
              <a:defRPr/>
            </a:pPr>
            <a:r>
              <a:rPr lang="en-US" dirty="0"/>
              <a:t>Error prone</a:t>
            </a:r>
          </a:p>
          <a:p>
            <a:pPr eaLnBrk="1" hangingPunct="1">
              <a:defRPr/>
            </a:pPr>
            <a:r>
              <a:rPr lang="en-US" dirty="0"/>
              <a:t>Hard to debug</a:t>
            </a:r>
          </a:p>
          <a:p>
            <a:pPr eaLnBrk="1" hangingPunct="1">
              <a:defRPr/>
            </a:pPr>
            <a:r>
              <a:rPr lang="en-US" dirty="0"/>
              <a:t>Exhausting</a:t>
            </a:r>
          </a:p>
          <a:p>
            <a:pPr eaLnBrk="1" hangingPunct="1">
              <a:defRPr/>
            </a:pPr>
            <a:r>
              <a:rPr lang="en-US" dirty="0"/>
              <a:t>Boring</a:t>
            </a:r>
          </a:p>
          <a:p>
            <a:pPr eaLnBrk="1" hangingPunct="1">
              <a:defRPr/>
            </a:pPr>
            <a:r>
              <a:rPr lang="en-US" dirty="0"/>
              <a:t>Hard to reuse</a:t>
            </a:r>
          </a:p>
          <a:p>
            <a:pPr eaLnBrk="1" hangingPunct="1">
              <a:defRPr/>
            </a:pPr>
            <a:r>
              <a:rPr lang="en-US" dirty="0"/>
              <a:t>….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D880CC6-E60A-4691-9D41-456042F40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F619FE58-8352-4CF8-92C3-4489E05B71FB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408578" name="Rectangle 2">
            <a:extLst>
              <a:ext uri="{FF2B5EF4-FFF2-40B4-BE49-F238E27FC236}">
                <a16:creationId xmlns:a16="http://schemas.microsoft.com/office/drawing/2014/main" id="{DFF183A4-0084-4514-B2A8-39380CC228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Scanner generator: history</a:t>
            </a:r>
          </a:p>
        </p:txBody>
      </p:sp>
      <p:sp>
        <p:nvSpPr>
          <p:cNvPr id="408579" name="Rectangle 3">
            <a:extLst>
              <a:ext uri="{FF2B5EF4-FFF2-40B4-BE49-F238E27FC236}">
                <a16:creationId xmlns:a16="http://schemas.microsoft.com/office/drawing/2014/main" id="{BC0F6D30-9D14-450B-A7BF-4113721031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/>
              <a:t>LEX</a:t>
            </a:r>
          </a:p>
          <a:p>
            <a:pPr lvl="1">
              <a:defRPr/>
            </a:pPr>
            <a:r>
              <a:rPr lang="en-US" sz="2000" dirty="0"/>
              <a:t>Lexical analyzer generator, written by </a:t>
            </a:r>
            <a:r>
              <a:rPr lang="en-US" sz="2000" dirty="0" err="1"/>
              <a:t>Lesk</a:t>
            </a:r>
            <a:r>
              <a:rPr lang="en-US" sz="2000" dirty="0"/>
              <a:t> and Schmidt at Bell Labs in 1975 for the UNIX operating system; </a:t>
            </a:r>
          </a:p>
          <a:p>
            <a:pPr lvl="1">
              <a:defRPr/>
            </a:pPr>
            <a:r>
              <a:rPr lang="en-US" sz="2000" dirty="0"/>
              <a:t>It now exists for many operating systems;</a:t>
            </a:r>
          </a:p>
          <a:p>
            <a:pPr lvl="1">
              <a:defRPr/>
            </a:pPr>
            <a:r>
              <a:rPr lang="en-US" sz="2000" dirty="0"/>
              <a:t>LEX produces a scanner which is a C program;</a:t>
            </a:r>
          </a:p>
          <a:p>
            <a:pPr lvl="1">
              <a:defRPr/>
            </a:pPr>
            <a:r>
              <a:rPr lang="en-US" sz="2000" dirty="0"/>
              <a:t>LEX accepts regular expressions and allows actions (i.e., code to be executed) to be associated with each regular expression. </a:t>
            </a:r>
          </a:p>
          <a:p>
            <a:pPr>
              <a:defRPr/>
            </a:pPr>
            <a:r>
              <a:rPr lang="en-US" sz="2400" dirty="0" err="1"/>
              <a:t>JLex</a:t>
            </a:r>
            <a:endParaRPr lang="en-US" sz="2400" dirty="0"/>
          </a:p>
          <a:p>
            <a:pPr lvl="1">
              <a:defRPr/>
            </a:pPr>
            <a:r>
              <a:rPr lang="en-US" sz="2000" dirty="0" err="1"/>
              <a:t>Lex</a:t>
            </a:r>
            <a:r>
              <a:rPr lang="en-US" sz="2000" dirty="0"/>
              <a:t> that generates a scanner written in Java;</a:t>
            </a:r>
          </a:p>
          <a:p>
            <a:pPr lvl="1">
              <a:defRPr/>
            </a:pPr>
            <a:r>
              <a:rPr lang="en-US" sz="2000" dirty="0"/>
              <a:t>Itself is also implemented in Java.</a:t>
            </a:r>
          </a:p>
          <a:p>
            <a:pPr>
              <a:defRPr/>
            </a:pPr>
            <a:r>
              <a:rPr lang="en-US" sz="2400" dirty="0"/>
              <a:t>There are many similar tools, for every programming language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57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9818EB24-C32A-4B0E-B4DD-2350688E0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F619FE58-8352-4CF8-92C3-4489E05B71FB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460802" name="Rectangle 2">
            <a:extLst>
              <a:ext uri="{FF2B5EF4-FFF2-40B4-BE49-F238E27FC236}">
                <a16:creationId xmlns:a16="http://schemas.microsoft.com/office/drawing/2014/main" id="{69CFE2DD-C076-464F-9660-B05AFE26ED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Overall picture</a:t>
            </a:r>
          </a:p>
        </p:txBody>
      </p:sp>
      <p:sp>
        <p:nvSpPr>
          <p:cNvPr id="13316" name="Text Box 13">
            <a:extLst>
              <a:ext uri="{FF2B5EF4-FFF2-40B4-BE49-F238E27FC236}">
                <a16:creationId xmlns:a16="http://schemas.microsoft.com/office/drawing/2014/main" id="{1C88A12A-547D-46F0-A1C6-C2996BFF2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9392" y="4209384"/>
            <a:ext cx="2438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 dirty="0"/>
              <a:t>Tokens</a:t>
            </a:r>
          </a:p>
        </p:txBody>
      </p:sp>
      <p:grpSp>
        <p:nvGrpSpPr>
          <p:cNvPr id="13317" name="Group 19">
            <a:extLst>
              <a:ext uri="{FF2B5EF4-FFF2-40B4-BE49-F238E27FC236}">
                <a16:creationId xmlns:a16="http://schemas.microsoft.com/office/drawing/2014/main" id="{42370E88-172C-4A64-B143-030C13C5A6EA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1828800"/>
            <a:ext cx="7266384" cy="3184376"/>
            <a:chOff x="720" y="2160"/>
            <a:chExt cx="4224" cy="1680"/>
          </a:xfrm>
        </p:grpSpPr>
        <p:sp>
          <p:nvSpPr>
            <p:cNvPr id="13318" name="Text Box 5">
              <a:extLst>
                <a:ext uri="{FF2B5EF4-FFF2-40B4-BE49-F238E27FC236}">
                  <a16:creationId xmlns:a16="http://schemas.microsoft.com/office/drawing/2014/main" id="{F14E3832-0312-46BB-98A0-583DD47505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2304"/>
              <a:ext cx="1104" cy="1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/>
                <a:t>Scanner generator</a:t>
              </a:r>
            </a:p>
          </p:txBody>
        </p:sp>
        <p:sp>
          <p:nvSpPr>
            <p:cNvPr id="13319" name="Rectangle 6">
              <a:extLst>
                <a:ext uri="{FF2B5EF4-FFF2-40B4-BE49-F238E27FC236}">
                  <a16:creationId xmlns:a16="http://schemas.microsoft.com/office/drawing/2014/main" id="{22DC7FFA-E352-4A33-900C-E6800BF50C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304"/>
              <a:ext cx="1344" cy="153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3320" name="Text Box 7">
              <a:extLst>
                <a:ext uri="{FF2B5EF4-FFF2-40B4-BE49-F238E27FC236}">
                  <a16:creationId xmlns:a16="http://schemas.microsoft.com/office/drawing/2014/main" id="{7D24A066-0D8C-4205-BC5D-3CB5CEBD77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2640"/>
              <a:ext cx="624" cy="19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/>
                <a:t>NFA</a:t>
              </a:r>
            </a:p>
          </p:txBody>
        </p:sp>
        <p:sp>
          <p:nvSpPr>
            <p:cNvPr id="13321" name="Text Box 8">
              <a:extLst>
                <a:ext uri="{FF2B5EF4-FFF2-40B4-BE49-F238E27FC236}">
                  <a16:creationId xmlns:a16="http://schemas.microsoft.com/office/drawing/2014/main" id="{8FBB459B-AEA5-453C-977B-3D418E6B21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2688"/>
              <a:ext cx="624" cy="19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/>
                <a:t>RE</a:t>
              </a:r>
            </a:p>
          </p:txBody>
        </p:sp>
        <p:sp>
          <p:nvSpPr>
            <p:cNvPr id="13322" name="Text Box 9">
              <a:extLst>
                <a:ext uri="{FF2B5EF4-FFF2-40B4-BE49-F238E27FC236}">
                  <a16:creationId xmlns:a16="http://schemas.microsoft.com/office/drawing/2014/main" id="{B8BC7CCB-2988-43A2-8122-4F247C7581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2592"/>
              <a:ext cx="816" cy="48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 dirty="0"/>
                <a:t>Java scanner program</a:t>
              </a:r>
            </a:p>
          </p:txBody>
        </p:sp>
        <p:sp>
          <p:nvSpPr>
            <p:cNvPr id="13323" name="Line 10">
              <a:extLst>
                <a:ext uri="{FF2B5EF4-FFF2-40B4-BE49-F238E27FC236}">
                  <a16:creationId xmlns:a16="http://schemas.microsoft.com/office/drawing/2014/main" id="{40E6E037-8F56-4102-9530-552C3EC8EA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2784"/>
              <a:ext cx="7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4" name="Line 11">
              <a:extLst>
                <a:ext uri="{FF2B5EF4-FFF2-40B4-BE49-F238E27FC236}">
                  <a16:creationId xmlns:a16="http://schemas.microsoft.com/office/drawing/2014/main" id="{9C7F4DEF-644D-490A-AB19-610256F8F7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278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5" name="Text Box 12">
              <a:extLst>
                <a:ext uri="{FF2B5EF4-FFF2-40B4-BE49-F238E27FC236}">
                  <a16:creationId xmlns:a16="http://schemas.microsoft.com/office/drawing/2014/main" id="{38485BF3-FFE4-4042-8EC6-4E4CAA8403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2160"/>
              <a:ext cx="1536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600" dirty="0"/>
                <a:t>String stream</a:t>
              </a:r>
            </a:p>
          </p:txBody>
        </p:sp>
        <p:sp>
          <p:nvSpPr>
            <p:cNvPr id="13326" name="Line 14">
              <a:extLst>
                <a:ext uri="{FF2B5EF4-FFF2-40B4-BE49-F238E27FC236}">
                  <a16:creationId xmlns:a16="http://schemas.microsoft.com/office/drawing/2014/main" id="{E87C6A4E-02DC-491C-B395-6A12E068E7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" y="2352"/>
              <a:ext cx="0" cy="24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7" name="Line 15">
              <a:extLst>
                <a:ext uri="{FF2B5EF4-FFF2-40B4-BE49-F238E27FC236}">
                  <a16:creationId xmlns:a16="http://schemas.microsoft.com/office/drawing/2014/main" id="{077AB13C-8513-4A88-9596-BBBD0C0DFB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" y="3168"/>
              <a:ext cx="0" cy="24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8" name="Text Box 16">
              <a:extLst>
                <a:ext uri="{FF2B5EF4-FFF2-40B4-BE49-F238E27FC236}">
                  <a16:creationId xmlns:a16="http://schemas.microsoft.com/office/drawing/2014/main" id="{2ED45800-D790-419B-B740-14C6639F68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2928"/>
              <a:ext cx="624" cy="19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/>
                <a:t>DFA</a:t>
              </a:r>
            </a:p>
          </p:txBody>
        </p:sp>
        <p:sp>
          <p:nvSpPr>
            <p:cNvPr id="13329" name="Text Box 17">
              <a:extLst>
                <a:ext uri="{FF2B5EF4-FFF2-40B4-BE49-F238E27FC236}">
                  <a16:creationId xmlns:a16="http://schemas.microsoft.com/office/drawing/2014/main" id="{672BD4A4-E957-4E9E-B67F-8EDC26785E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3168"/>
              <a:ext cx="1104" cy="19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 b="1"/>
                <a:t>Minimize  DFA</a:t>
              </a:r>
            </a:p>
          </p:txBody>
        </p:sp>
        <p:sp>
          <p:nvSpPr>
            <p:cNvPr id="13330" name="Text Box 18">
              <a:extLst>
                <a:ext uri="{FF2B5EF4-FFF2-40B4-BE49-F238E27FC236}">
                  <a16:creationId xmlns:a16="http://schemas.microsoft.com/office/drawing/2014/main" id="{2A1EE294-18F6-421B-AA61-4292E0BBE5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3408"/>
              <a:ext cx="1008" cy="19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/>
                <a:t>Simulate DFA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>
            <a:extLst>
              <a:ext uri="{FF2B5EF4-FFF2-40B4-BE49-F238E27FC236}">
                <a16:creationId xmlns:a16="http://schemas.microsoft.com/office/drawing/2014/main" id="{E44F58B9-9A9F-4103-B56E-C189374027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DAEA6F-50A8-438F-9C82-4FD54F754039}" type="slidenum">
              <a:rPr lang="he-IL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>
              <a:cs typeface="Tahoma" panose="020B0604030504040204" pitchFamily="34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012850C5-707D-4521-8C87-A7C921D83F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Lexical analysis with JFlex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5BE9A59F-E619-485D-B6A5-7E5D75ADF0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9289" y="1196975"/>
            <a:ext cx="8353425" cy="32019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JFlex – fast lexical analyzer generator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Recognizes lexical patterns in text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Breaks input character stream into tokens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Input: scanner specification file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Output: a lexical analyzer (scanner)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A Java program</a:t>
            </a:r>
          </a:p>
        </p:txBody>
      </p:sp>
      <p:sp>
        <p:nvSpPr>
          <p:cNvPr id="9221" name="AutoShape 4">
            <a:extLst>
              <a:ext uri="{FF2B5EF4-FFF2-40B4-BE49-F238E27FC236}">
                <a16:creationId xmlns:a16="http://schemas.microsoft.com/office/drawing/2014/main" id="{11C89C9D-C5BA-4A8E-8011-EE4D4EC2E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1900" y="4919663"/>
            <a:ext cx="1447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JFlex</a:t>
            </a:r>
          </a:p>
        </p:txBody>
      </p:sp>
      <p:sp>
        <p:nvSpPr>
          <p:cNvPr id="9222" name="AutoShape 5">
            <a:extLst>
              <a:ext uri="{FF2B5EF4-FFF2-40B4-BE49-F238E27FC236}">
                <a16:creationId xmlns:a16="http://schemas.microsoft.com/office/drawing/2014/main" id="{773B101D-BF39-403A-AE16-B64CC6D06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2300" y="4919663"/>
            <a:ext cx="1447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javac</a:t>
            </a:r>
          </a:p>
        </p:txBody>
      </p:sp>
      <p:cxnSp>
        <p:nvCxnSpPr>
          <p:cNvPr id="9223" name="AutoShape 6">
            <a:extLst>
              <a:ext uri="{FF2B5EF4-FFF2-40B4-BE49-F238E27FC236}">
                <a16:creationId xmlns:a16="http://schemas.microsoft.com/office/drawing/2014/main" id="{22D50A03-5A1C-40E4-9235-05573DFF23AE}"/>
              </a:ext>
            </a:extLst>
          </p:cNvPr>
          <p:cNvCxnSpPr>
            <a:cxnSpLocks noChangeShapeType="1"/>
            <a:stCxn id="9221" idx="3"/>
            <a:endCxn id="9232" idx="2"/>
          </p:cNvCxnSpPr>
          <p:nvPr/>
        </p:nvCxnSpPr>
        <p:spPr bwMode="auto">
          <a:xfrm>
            <a:off x="5219700" y="5262563"/>
            <a:ext cx="304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24" name="Oval 7">
            <a:extLst>
              <a:ext uri="{FF2B5EF4-FFF2-40B4-BE49-F238E27FC236}">
                <a16:creationId xmlns:a16="http://schemas.microsoft.com/office/drawing/2014/main" id="{D91D7A6B-364B-4EF8-8547-D3F0FEC57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4100" y="4843463"/>
            <a:ext cx="1143000" cy="838200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cs typeface="Tahoma" panose="020B0604030504040204" pitchFamily="34" charset="0"/>
              </a:rPr>
              <a:t>Scheme.lex</a:t>
            </a:r>
            <a:endParaRPr lang="en-US" altLang="en-US" sz="1600">
              <a:cs typeface="Tahoma" panose="020B0604030504040204" pitchFamily="34" charset="0"/>
            </a:endParaRPr>
          </a:p>
        </p:txBody>
      </p:sp>
      <p:sp>
        <p:nvSpPr>
          <p:cNvPr id="9225" name="Oval 8">
            <a:extLst>
              <a:ext uri="{FF2B5EF4-FFF2-40B4-BE49-F238E27FC236}">
                <a16:creationId xmlns:a16="http://schemas.microsoft.com/office/drawing/2014/main" id="{845CDD39-2652-4594-8F9E-8A3D905C4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24900" y="4843463"/>
            <a:ext cx="1143000" cy="838200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Lexical </a:t>
            </a:r>
            <a:br>
              <a:rPr lang="en-US" altLang="en-US" sz="1600"/>
            </a:br>
            <a:r>
              <a:rPr lang="en-US" altLang="en-US" sz="1600"/>
              <a:t>analyzer</a:t>
            </a:r>
          </a:p>
        </p:txBody>
      </p:sp>
      <p:cxnSp>
        <p:nvCxnSpPr>
          <p:cNvPr id="9226" name="AutoShape 9">
            <a:extLst>
              <a:ext uri="{FF2B5EF4-FFF2-40B4-BE49-F238E27FC236}">
                <a16:creationId xmlns:a16="http://schemas.microsoft.com/office/drawing/2014/main" id="{8B5C2870-5091-4456-93BE-8C9341EA9D31}"/>
              </a:ext>
            </a:extLst>
          </p:cNvPr>
          <p:cNvCxnSpPr>
            <a:cxnSpLocks noChangeShapeType="1"/>
            <a:stCxn id="9222" idx="3"/>
            <a:endCxn id="9225" idx="2"/>
          </p:cNvCxnSpPr>
          <p:nvPr/>
        </p:nvCxnSpPr>
        <p:spPr bwMode="auto">
          <a:xfrm>
            <a:off x="8420100" y="5262563"/>
            <a:ext cx="304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27" name="AutoShape 10">
            <a:extLst>
              <a:ext uri="{FF2B5EF4-FFF2-40B4-BE49-F238E27FC236}">
                <a16:creationId xmlns:a16="http://schemas.microsoft.com/office/drawing/2014/main" id="{CCC4E559-E57B-4B65-9F9E-E81320048EC9}"/>
              </a:ext>
            </a:extLst>
          </p:cNvPr>
          <p:cNvCxnSpPr>
            <a:cxnSpLocks noChangeShapeType="1"/>
            <a:stCxn id="9224" idx="6"/>
            <a:endCxn id="9221" idx="1"/>
          </p:cNvCxnSpPr>
          <p:nvPr/>
        </p:nvCxnSpPr>
        <p:spPr bwMode="auto">
          <a:xfrm>
            <a:off x="3467100" y="5262563"/>
            <a:ext cx="304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28" name="Text Box 11">
            <a:extLst>
              <a:ext uri="{FF2B5EF4-FFF2-40B4-BE49-F238E27FC236}">
                <a16:creationId xmlns:a16="http://schemas.microsoft.com/office/drawing/2014/main" id="{4E64435E-67B6-4BDB-B47A-392740962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32875" y="4114800"/>
            <a:ext cx="5270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text</a:t>
            </a:r>
          </a:p>
        </p:txBody>
      </p:sp>
      <p:sp>
        <p:nvSpPr>
          <p:cNvPr id="9229" name="Text Box 12">
            <a:extLst>
              <a:ext uri="{FF2B5EF4-FFF2-40B4-BE49-F238E27FC236}">
                <a16:creationId xmlns:a16="http://schemas.microsoft.com/office/drawing/2014/main" id="{73329D8F-C988-4A36-A0F6-F7DBDBFE6E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9050" y="6096000"/>
            <a:ext cx="7747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tokens</a:t>
            </a:r>
          </a:p>
        </p:txBody>
      </p:sp>
      <p:cxnSp>
        <p:nvCxnSpPr>
          <p:cNvPr id="9230" name="AutoShape 13">
            <a:extLst>
              <a:ext uri="{FF2B5EF4-FFF2-40B4-BE49-F238E27FC236}">
                <a16:creationId xmlns:a16="http://schemas.microsoft.com/office/drawing/2014/main" id="{65268164-B5F9-427F-A4FE-67CAC0C828AE}"/>
              </a:ext>
            </a:extLst>
          </p:cNvPr>
          <p:cNvCxnSpPr>
            <a:cxnSpLocks noChangeShapeType="1"/>
            <a:stCxn id="9228" idx="2"/>
            <a:endCxn id="9225" idx="0"/>
          </p:cNvCxnSpPr>
          <p:nvPr/>
        </p:nvCxnSpPr>
        <p:spPr bwMode="auto">
          <a:xfrm>
            <a:off x="9296400" y="4451351"/>
            <a:ext cx="0" cy="3921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31" name="AutoShape 14">
            <a:extLst>
              <a:ext uri="{FF2B5EF4-FFF2-40B4-BE49-F238E27FC236}">
                <a16:creationId xmlns:a16="http://schemas.microsoft.com/office/drawing/2014/main" id="{15831756-E24D-4FFF-A654-7EEBA5185C39}"/>
              </a:ext>
            </a:extLst>
          </p:cNvPr>
          <p:cNvCxnSpPr>
            <a:cxnSpLocks noChangeShapeType="1"/>
            <a:stCxn id="9225" idx="4"/>
            <a:endCxn id="9229" idx="0"/>
          </p:cNvCxnSpPr>
          <p:nvPr/>
        </p:nvCxnSpPr>
        <p:spPr bwMode="auto">
          <a:xfrm>
            <a:off x="9296400" y="5681664"/>
            <a:ext cx="0" cy="4143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32" name="Oval 15">
            <a:extLst>
              <a:ext uri="{FF2B5EF4-FFF2-40B4-BE49-F238E27FC236}">
                <a16:creationId xmlns:a16="http://schemas.microsoft.com/office/drawing/2014/main" id="{666AB981-6F1E-404C-B432-9B59D444A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4500" y="4843463"/>
            <a:ext cx="1143000" cy="838200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Lexer.java</a:t>
            </a:r>
          </a:p>
        </p:txBody>
      </p:sp>
      <p:cxnSp>
        <p:nvCxnSpPr>
          <p:cNvPr id="9233" name="AutoShape 16">
            <a:extLst>
              <a:ext uri="{FF2B5EF4-FFF2-40B4-BE49-F238E27FC236}">
                <a16:creationId xmlns:a16="http://schemas.microsoft.com/office/drawing/2014/main" id="{84DFF58D-4B56-44D6-A979-A6E91086B4E5}"/>
              </a:ext>
            </a:extLst>
          </p:cNvPr>
          <p:cNvCxnSpPr>
            <a:cxnSpLocks noChangeShapeType="1"/>
            <a:stCxn id="9232" idx="6"/>
            <a:endCxn id="9222" idx="1"/>
          </p:cNvCxnSpPr>
          <p:nvPr/>
        </p:nvCxnSpPr>
        <p:spPr bwMode="auto">
          <a:xfrm>
            <a:off x="6667500" y="5262563"/>
            <a:ext cx="304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build="p"/>
      <p:bldP spid="9221" grpId="0" animBg="1"/>
      <p:bldP spid="9222" grpId="0" animBg="1"/>
      <p:bldP spid="9224" grpId="0" animBg="1"/>
      <p:bldP spid="9225" grpId="0" animBg="1"/>
      <p:bldP spid="9228" grpId="0"/>
      <p:bldP spid="9229" grpId="0"/>
      <p:bldP spid="9232" grpId="0" animBg="1"/>
    </p:bld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Tahoma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7795</TotalTime>
  <Words>1396</Words>
  <Application>Microsoft Office PowerPoint</Application>
  <PresentationFormat>Widescreen</PresentationFormat>
  <Paragraphs>313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Courier New</vt:lpstr>
      <vt:lpstr>Tahoma</vt:lpstr>
      <vt:lpstr>Times New Roman</vt:lpstr>
      <vt:lpstr>Wingdings</vt:lpstr>
      <vt:lpstr>Blends</vt:lpstr>
      <vt:lpstr>Lexical Analysis Off-the-shelf tools: Jflex</vt:lpstr>
      <vt:lpstr>Review</vt:lpstr>
      <vt:lpstr>Scanning Scheme programs</vt:lpstr>
      <vt:lpstr>Scanner implementation</vt:lpstr>
      <vt:lpstr>Hand-written lexer...</vt:lpstr>
      <vt:lpstr>Why not?</vt:lpstr>
      <vt:lpstr>Scanner generator: history</vt:lpstr>
      <vt:lpstr>Overall picture</vt:lpstr>
      <vt:lpstr>Lexical analysis with JFlex</vt:lpstr>
      <vt:lpstr>JFlex spec. file</vt:lpstr>
      <vt:lpstr>Section 1: User code</vt:lpstr>
      <vt:lpstr>Section 2: JFlex directives</vt:lpstr>
      <vt:lpstr>Regular expressions</vt:lpstr>
      <vt:lpstr>Example macros</vt:lpstr>
      <vt:lpstr>Section 3: Lexical analysis rules</vt:lpstr>
      <vt:lpstr>PowerPoint Presentation</vt:lpstr>
      <vt:lpstr>Rules Examples</vt:lpstr>
      <vt:lpstr>Action body</vt:lpstr>
      <vt:lpstr>Rules – State</vt:lpstr>
      <vt:lpstr>Example</vt:lpstr>
      <vt:lpstr>PowerPoint Presentation</vt:lpstr>
      <vt:lpstr>Running the scanner</vt:lpstr>
      <vt:lpstr>Additional Example</vt:lpstr>
    </vt:vector>
  </TitlesOfParts>
  <Manager>Mooly Sagiv</Manager>
  <Company>Tel Aviv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Lexical Analysis</dc:title>
  <dc:subject>T2</dc:subject>
  <dc:creator>Roman Manevich</dc:creator>
  <cp:lastModifiedBy>Stucki, David</cp:lastModifiedBy>
  <cp:revision>423</cp:revision>
  <cp:lastPrinted>1601-01-01T00:00:00Z</cp:lastPrinted>
  <dcterms:created xsi:type="dcterms:W3CDTF">1601-01-01T00:00:00Z</dcterms:created>
  <dcterms:modified xsi:type="dcterms:W3CDTF">2021-09-26T01:41:17Z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LCID">
    <vt:i4>1037</vt:i4>
  </property>
</Properties>
</file>