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17"/>
  </p:notesMasterIdLst>
  <p:handoutMasterIdLst>
    <p:handoutMasterId r:id="rId18"/>
  </p:handoutMasterIdLst>
  <p:sldIdLst>
    <p:sldId id="256" r:id="rId5"/>
    <p:sldId id="266" r:id="rId6"/>
    <p:sldId id="263" r:id="rId7"/>
    <p:sldId id="267" r:id="rId8"/>
    <p:sldId id="268" r:id="rId9"/>
    <p:sldId id="269" r:id="rId10"/>
    <p:sldId id="270" r:id="rId11"/>
    <p:sldId id="271" r:id="rId12"/>
    <p:sldId id="272" r:id="rId13"/>
    <p:sldId id="273" r:id="rId14"/>
    <p:sldId id="274" r:id="rId15"/>
    <p:sldId id="275" r:id="rId16"/>
  </p:sldIdLst>
  <p:sldSz cx="12188825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39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8EC20E35-A176-4012-BC5E-935CFFF8708E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599" autoAdjust="0"/>
  </p:normalViewPr>
  <p:slideViewPr>
    <p:cSldViewPr>
      <p:cViewPr varScale="1">
        <p:scale>
          <a:sx n="109" d="100"/>
          <a:sy n="109" d="100"/>
        </p:scale>
        <p:origin x="534" y="108"/>
      </p:cViewPr>
      <p:guideLst>
        <p:guide pos="3839"/>
        <p:guide orient="horz" pos="216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howGuides="1">
      <p:cViewPr varScale="1">
        <p:scale>
          <a:sx n="52" d="100"/>
          <a:sy n="52" d="100"/>
        </p:scale>
        <p:origin x="2664" y="3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84AA43A-3F76-4A13-9CD6-36134EB429E3}" type="datetimeFigureOut">
              <a:rPr lang="en-US"/>
              <a:t>9/5/2025</a:t>
            </a:fld>
            <a:endParaRPr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850423A-8BCE-448E-A97B-03A88B2B12C1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0513958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F674A4F-2B7A-4ECB-A400-260B2FFC03C1}" type="datetimeFigureOut">
              <a:rPr lang="en-US"/>
              <a:t>9/5/2025</a:t>
            </a:fld>
            <a:endParaRPr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2588" y="685800"/>
            <a:ext cx="60928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1F2A70B-78F2-4DCF-B53B-C990D2FAFB8A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4115705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2413" y="1905000"/>
            <a:ext cx="9144000" cy="2667000"/>
          </a:xfrm>
        </p:spPr>
        <p:txBody>
          <a:bodyPr>
            <a:no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grpSp>
        <p:nvGrpSpPr>
          <p:cNvPr id="256" name="line" descr="Line graphic"/>
          <p:cNvGrpSpPr/>
          <p:nvPr/>
        </p:nvGrpSpPr>
        <p:grpSpPr bwMode="invGray">
          <a:xfrm>
            <a:off x="1584896" y="4724400"/>
            <a:ext cx="8631936" cy="64008"/>
            <a:chOff x="-4110038" y="2703513"/>
            <a:chExt cx="17394239" cy="160336"/>
          </a:xfrm>
          <a:solidFill>
            <a:schemeClr val="accent1"/>
          </a:solidFill>
        </p:grpSpPr>
        <p:sp>
          <p:nvSpPr>
            <p:cNvPr id="257" name="Freeform 5"/>
            <p:cNvSpPr>
              <a:spLocks/>
            </p:cNvSpPr>
            <p:nvPr/>
          </p:nvSpPr>
          <p:spPr bwMode="invGray">
            <a:xfrm>
              <a:off x="12815888" y="2768600"/>
              <a:ext cx="468313" cy="19050"/>
            </a:xfrm>
            <a:custGeom>
              <a:avLst/>
              <a:gdLst>
                <a:gd name="T0" fmla="*/ 21 w 244"/>
                <a:gd name="T1" fmla="*/ 5 h 8"/>
                <a:gd name="T2" fmla="*/ 21 w 244"/>
                <a:gd name="T3" fmla="*/ 5 h 8"/>
                <a:gd name="T4" fmla="*/ 52 w 244"/>
                <a:gd name="T5" fmla="*/ 7 h 8"/>
                <a:gd name="T6" fmla="*/ 100 w 244"/>
                <a:gd name="T7" fmla="*/ 5 h 8"/>
                <a:gd name="T8" fmla="*/ 125 w 244"/>
                <a:gd name="T9" fmla="*/ 7 h 8"/>
                <a:gd name="T10" fmla="*/ 202 w 244"/>
                <a:gd name="T11" fmla="*/ 6 h 8"/>
                <a:gd name="T12" fmla="*/ 156 w 244"/>
                <a:gd name="T13" fmla="*/ 5 h 8"/>
                <a:gd name="T14" fmla="*/ 244 w 244"/>
                <a:gd name="T15" fmla="*/ 3 h 8"/>
                <a:gd name="T16" fmla="*/ 161 w 244"/>
                <a:gd name="T17" fmla="*/ 3 h 8"/>
                <a:gd name="T18" fmla="*/ 165 w 244"/>
                <a:gd name="T19" fmla="*/ 2 h 8"/>
                <a:gd name="T20" fmla="*/ 96 w 244"/>
                <a:gd name="T21" fmla="*/ 2 h 8"/>
                <a:gd name="T22" fmla="*/ 111 w 244"/>
                <a:gd name="T23" fmla="*/ 1 h 8"/>
                <a:gd name="T24" fmla="*/ 0 w 244"/>
                <a:gd name="T25" fmla="*/ 5 h 8"/>
                <a:gd name="T26" fmla="*/ 21 w 244"/>
                <a:gd name="T27" fmla="*/ 5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44" h="8">
                  <a:moveTo>
                    <a:pt x="21" y="5"/>
                  </a:moveTo>
                  <a:lnTo>
                    <a:pt x="21" y="5"/>
                  </a:lnTo>
                  <a:cubicBezTo>
                    <a:pt x="42" y="5"/>
                    <a:pt x="59" y="7"/>
                    <a:pt x="52" y="7"/>
                  </a:cubicBezTo>
                  <a:cubicBezTo>
                    <a:pt x="94" y="6"/>
                    <a:pt x="94" y="8"/>
                    <a:pt x="100" y="5"/>
                  </a:cubicBezTo>
                  <a:cubicBezTo>
                    <a:pt x="127" y="4"/>
                    <a:pt x="155" y="6"/>
                    <a:pt x="125" y="7"/>
                  </a:cubicBezTo>
                  <a:lnTo>
                    <a:pt x="202" y="6"/>
                  </a:lnTo>
                  <a:lnTo>
                    <a:pt x="156" y="5"/>
                  </a:lnTo>
                  <a:cubicBezTo>
                    <a:pt x="168" y="2"/>
                    <a:pt x="230" y="6"/>
                    <a:pt x="244" y="3"/>
                  </a:cubicBezTo>
                  <a:lnTo>
                    <a:pt x="161" y="3"/>
                  </a:lnTo>
                  <a:lnTo>
                    <a:pt x="165" y="2"/>
                  </a:lnTo>
                  <a:cubicBezTo>
                    <a:pt x="146" y="3"/>
                    <a:pt x="109" y="2"/>
                    <a:pt x="96" y="2"/>
                  </a:cubicBezTo>
                  <a:cubicBezTo>
                    <a:pt x="98" y="1"/>
                    <a:pt x="97" y="1"/>
                    <a:pt x="111" y="1"/>
                  </a:cubicBezTo>
                  <a:cubicBezTo>
                    <a:pt x="10" y="0"/>
                    <a:pt x="84" y="5"/>
                    <a:pt x="0" y="5"/>
                  </a:cubicBezTo>
                  <a:cubicBezTo>
                    <a:pt x="5" y="5"/>
                    <a:pt x="12" y="5"/>
                    <a:pt x="21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8" name="Freeform 6"/>
            <p:cNvSpPr>
              <a:spLocks/>
            </p:cNvSpPr>
            <p:nvPr/>
          </p:nvSpPr>
          <p:spPr bwMode="invGray">
            <a:xfrm>
              <a:off x="12380913" y="2755900"/>
              <a:ext cx="461963" cy="26987"/>
            </a:xfrm>
            <a:custGeom>
              <a:avLst/>
              <a:gdLst>
                <a:gd name="T0" fmla="*/ 162 w 241"/>
                <a:gd name="T1" fmla="*/ 4 h 12"/>
                <a:gd name="T2" fmla="*/ 162 w 241"/>
                <a:gd name="T3" fmla="*/ 4 h 12"/>
                <a:gd name="T4" fmla="*/ 127 w 241"/>
                <a:gd name="T5" fmla="*/ 7 h 12"/>
                <a:gd name="T6" fmla="*/ 68 w 241"/>
                <a:gd name="T7" fmla="*/ 6 h 12"/>
                <a:gd name="T8" fmla="*/ 53 w 241"/>
                <a:gd name="T9" fmla="*/ 9 h 12"/>
                <a:gd name="T10" fmla="*/ 79 w 241"/>
                <a:gd name="T11" fmla="*/ 9 h 12"/>
                <a:gd name="T12" fmla="*/ 18 w 241"/>
                <a:gd name="T13" fmla="*/ 11 h 12"/>
                <a:gd name="T14" fmla="*/ 101 w 241"/>
                <a:gd name="T15" fmla="*/ 10 h 12"/>
                <a:gd name="T16" fmla="*/ 195 w 241"/>
                <a:gd name="T17" fmla="*/ 12 h 12"/>
                <a:gd name="T18" fmla="*/ 226 w 241"/>
                <a:gd name="T19" fmla="*/ 11 h 12"/>
                <a:gd name="T20" fmla="*/ 215 w 241"/>
                <a:gd name="T21" fmla="*/ 11 h 12"/>
                <a:gd name="T22" fmla="*/ 213 w 241"/>
                <a:gd name="T23" fmla="*/ 7 h 12"/>
                <a:gd name="T24" fmla="*/ 172 w 241"/>
                <a:gd name="T25" fmla="*/ 7 h 12"/>
                <a:gd name="T26" fmla="*/ 241 w 241"/>
                <a:gd name="T27" fmla="*/ 4 h 12"/>
                <a:gd name="T28" fmla="*/ 123 w 241"/>
                <a:gd name="T29" fmla="*/ 0 h 12"/>
                <a:gd name="T30" fmla="*/ 162 w 241"/>
                <a:gd name="T31" fmla="*/ 4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241" h="12">
                  <a:moveTo>
                    <a:pt x="162" y="4"/>
                  </a:moveTo>
                  <a:lnTo>
                    <a:pt x="162" y="4"/>
                  </a:lnTo>
                  <a:lnTo>
                    <a:pt x="127" y="7"/>
                  </a:lnTo>
                  <a:lnTo>
                    <a:pt x="68" y="6"/>
                  </a:lnTo>
                  <a:cubicBezTo>
                    <a:pt x="67" y="7"/>
                    <a:pt x="24" y="8"/>
                    <a:pt x="53" y="9"/>
                  </a:cubicBezTo>
                  <a:cubicBezTo>
                    <a:pt x="59" y="9"/>
                    <a:pt x="70" y="8"/>
                    <a:pt x="79" y="9"/>
                  </a:cubicBezTo>
                  <a:cubicBezTo>
                    <a:pt x="73" y="11"/>
                    <a:pt x="0" y="9"/>
                    <a:pt x="18" y="11"/>
                  </a:cubicBezTo>
                  <a:cubicBezTo>
                    <a:pt x="65" y="11"/>
                    <a:pt x="72" y="12"/>
                    <a:pt x="101" y="10"/>
                  </a:cubicBezTo>
                  <a:cubicBezTo>
                    <a:pt x="144" y="11"/>
                    <a:pt x="175" y="11"/>
                    <a:pt x="195" y="12"/>
                  </a:cubicBezTo>
                  <a:cubicBezTo>
                    <a:pt x="208" y="12"/>
                    <a:pt x="209" y="11"/>
                    <a:pt x="226" y="11"/>
                  </a:cubicBezTo>
                  <a:lnTo>
                    <a:pt x="215" y="11"/>
                  </a:lnTo>
                  <a:lnTo>
                    <a:pt x="213" y="7"/>
                  </a:lnTo>
                  <a:cubicBezTo>
                    <a:pt x="199" y="8"/>
                    <a:pt x="187" y="7"/>
                    <a:pt x="172" y="7"/>
                  </a:cubicBezTo>
                  <a:lnTo>
                    <a:pt x="241" y="4"/>
                  </a:lnTo>
                  <a:cubicBezTo>
                    <a:pt x="219" y="1"/>
                    <a:pt x="151" y="2"/>
                    <a:pt x="123" y="0"/>
                  </a:cubicBezTo>
                  <a:cubicBezTo>
                    <a:pt x="157" y="4"/>
                    <a:pt x="96" y="2"/>
                    <a:pt x="162" y="4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9" name="Freeform 7"/>
            <p:cNvSpPr>
              <a:spLocks/>
            </p:cNvSpPr>
            <p:nvPr/>
          </p:nvSpPr>
          <p:spPr bwMode="invGray">
            <a:xfrm>
              <a:off x="12814300" y="2779713"/>
              <a:ext cx="1588" cy="0"/>
            </a:xfrm>
            <a:custGeom>
              <a:avLst/>
              <a:gdLst>
                <a:gd name="T0" fmla="*/ 0 w 1"/>
                <a:gd name="T1" fmla="*/ 0 w 1"/>
                <a:gd name="T2" fmla="*/ 1 w 1"/>
                <a:gd name="T3" fmla="*/ 0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0" name="Freeform 8"/>
            <p:cNvSpPr>
              <a:spLocks/>
            </p:cNvSpPr>
            <p:nvPr/>
          </p:nvSpPr>
          <p:spPr bwMode="invGray">
            <a:xfrm>
              <a:off x="2738437" y="2795588"/>
              <a:ext cx="425450" cy="15875"/>
            </a:xfrm>
            <a:custGeom>
              <a:avLst/>
              <a:gdLst>
                <a:gd name="T0" fmla="*/ 77 w 222"/>
                <a:gd name="T1" fmla="*/ 5 h 7"/>
                <a:gd name="T2" fmla="*/ 77 w 222"/>
                <a:gd name="T3" fmla="*/ 5 h 7"/>
                <a:gd name="T4" fmla="*/ 56 w 222"/>
                <a:gd name="T5" fmla="*/ 6 h 7"/>
                <a:gd name="T6" fmla="*/ 222 w 222"/>
                <a:gd name="T7" fmla="*/ 5 h 7"/>
                <a:gd name="T8" fmla="*/ 200 w 222"/>
                <a:gd name="T9" fmla="*/ 3 h 7"/>
                <a:gd name="T10" fmla="*/ 137 w 222"/>
                <a:gd name="T11" fmla="*/ 4 h 7"/>
                <a:gd name="T12" fmla="*/ 149 w 222"/>
                <a:gd name="T13" fmla="*/ 3 h 7"/>
                <a:gd name="T14" fmla="*/ 109 w 222"/>
                <a:gd name="T15" fmla="*/ 0 h 7"/>
                <a:gd name="T16" fmla="*/ 106 w 222"/>
                <a:gd name="T17" fmla="*/ 0 h 7"/>
                <a:gd name="T18" fmla="*/ 0 w 222"/>
                <a:gd name="T19" fmla="*/ 7 h 7"/>
                <a:gd name="T20" fmla="*/ 77 w 222"/>
                <a:gd name="T21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22" h="7">
                  <a:moveTo>
                    <a:pt x="77" y="5"/>
                  </a:moveTo>
                  <a:lnTo>
                    <a:pt x="77" y="5"/>
                  </a:lnTo>
                  <a:cubicBezTo>
                    <a:pt x="62" y="5"/>
                    <a:pt x="58" y="5"/>
                    <a:pt x="56" y="6"/>
                  </a:cubicBezTo>
                  <a:lnTo>
                    <a:pt x="222" y="5"/>
                  </a:lnTo>
                  <a:cubicBezTo>
                    <a:pt x="216" y="5"/>
                    <a:pt x="169" y="4"/>
                    <a:pt x="200" y="3"/>
                  </a:cubicBezTo>
                  <a:cubicBezTo>
                    <a:pt x="186" y="2"/>
                    <a:pt x="143" y="3"/>
                    <a:pt x="137" y="4"/>
                  </a:cubicBezTo>
                  <a:lnTo>
                    <a:pt x="149" y="3"/>
                  </a:lnTo>
                  <a:cubicBezTo>
                    <a:pt x="110" y="5"/>
                    <a:pt x="84" y="1"/>
                    <a:pt x="109" y="0"/>
                  </a:cubicBezTo>
                  <a:lnTo>
                    <a:pt x="106" y="0"/>
                  </a:lnTo>
                  <a:lnTo>
                    <a:pt x="0" y="7"/>
                  </a:lnTo>
                  <a:cubicBezTo>
                    <a:pt x="39" y="7"/>
                    <a:pt x="30" y="5"/>
                    <a:pt x="77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1" name="Freeform 9"/>
            <p:cNvSpPr>
              <a:spLocks/>
            </p:cNvSpPr>
            <p:nvPr/>
          </p:nvSpPr>
          <p:spPr bwMode="invGray">
            <a:xfrm>
              <a:off x="-3646488" y="2800350"/>
              <a:ext cx="46038" cy="3175"/>
            </a:xfrm>
            <a:custGeom>
              <a:avLst/>
              <a:gdLst>
                <a:gd name="T0" fmla="*/ 0 w 24"/>
                <a:gd name="T1" fmla="*/ 1 h 1"/>
                <a:gd name="T2" fmla="*/ 0 w 24"/>
                <a:gd name="T3" fmla="*/ 1 h 1"/>
                <a:gd name="T4" fmla="*/ 21 w 24"/>
                <a:gd name="T5" fmla="*/ 0 h 1"/>
                <a:gd name="T6" fmla="*/ 0 w 2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4" h="1">
                  <a:moveTo>
                    <a:pt x="0" y="1"/>
                  </a:moveTo>
                  <a:lnTo>
                    <a:pt x="0" y="1"/>
                  </a:lnTo>
                  <a:cubicBezTo>
                    <a:pt x="21" y="0"/>
                    <a:pt x="24" y="0"/>
                    <a:pt x="21" y="0"/>
                  </a:cubicBez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2" name="Freeform 10"/>
            <p:cNvSpPr>
              <a:spLocks/>
            </p:cNvSpPr>
            <p:nvPr/>
          </p:nvSpPr>
          <p:spPr bwMode="invGray">
            <a:xfrm>
              <a:off x="2627312" y="2816225"/>
              <a:ext cx="63500" cy="4762"/>
            </a:xfrm>
            <a:custGeom>
              <a:avLst/>
              <a:gdLst>
                <a:gd name="T0" fmla="*/ 33 w 33"/>
                <a:gd name="T1" fmla="*/ 0 h 2"/>
                <a:gd name="T2" fmla="*/ 33 w 33"/>
                <a:gd name="T3" fmla="*/ 0 h 2"/>
                <a:gd name="T4" fmla="*/ 0 w 33"/>
                <a:gd name="T5" fmla="*/ 2 h 2"/>
                <a:gd name="T6" fmla="*/ 33 w 3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2">
                  <a:moveTo>
                    <a:pt x="33" y="0"/>
                  </a:moveTo>
                  <a:lnTo>
                    <a:pt x="33" y="0"/>
                  </a:lnTo>
                  <a:lnTo>
                    <a:pt x="0" y="2"/>
                  </a:lnTo>
                  <a:cubicBezTo>
                    <a:pt x="14" y="1"/>
                    <a:pt x="25" y="1"/>
                    <a:pt x="3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3" name="Freeform 11"/>
            <p:cNvSpPr>
              <a:spLocks/>
            </p:cNvSpPr>
            <p:nvPr/>
          </p:nvSpPr>
          <p:spPr bwMode="invGray">
            <a:xfrm>
              <a:off x="3103562" y="2741613"/>
              <a:ext cx="28575" cy="3175"/>
            </a:xfrm>
            <a:custGeom>
              <a:avLst/>
              <a:gdLst>
                <a:gd name="T0" fmla="*/ 15 w 15"/>
                <a:gd name="T1" fmla="*/ 0 h 1"/>
                <a:gd name="T2" fmla="*/ 15 w 15"/>
                <a:gd name="T3" fmla="*/ 0 h 1"/>
                <a:gd name="T4" fmla="*/ 15 w 15"/>
                <a:gd name="T5" fmla="*/ 0 h 1"/>
                <a:gd name="T6" fmla="*/ 0 w 15"/>
                <a:gd name="T7" fmla="*/ 1 h 1"/>
                <a:gd name="T8" fmla="*/ 0 w 15"/>
                <a:gd name="T9" fmla="*/ 1 h 1"/>
                <a:gd name="T10" fmla="*/ 15 w 15"/>
                <a:gd name="T11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" h="1">
                  <a:moveTo>
                    <a:pt x="15" y="0"/>
                  </a:moveTo>
                  <a:lnTo>
                    <a:pt x="15" y="0"/>
                  </a:lnTo>
                  <a:cubicBezTo>
                    <a:pt x="15" y="0"/>
                    <a:pt x="15" y="0"/>
                    <a:pt x="15" y="0"/>
                  </a:cubicBezTo>
                  <a:lnTo>
                    <a:pt x="0" y="1"/>
                  </a:lnTo>
                  <a:lnTo>
                    <a:pt x="0" y="1"/>
                  </a:lnTo>
                  <a:lnTo>
                    <a:pt x="1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4" name="Freeform 12"/>
            <p:cNvSpPr>
              <a:spLocks/>
            </p:cNvSpPr>
            <p:nvPr/>
          </p:nvSpPr>
          <p:spPr bwMode="invGray">
            <a:xfrm>
              <a:off x="1227137" y="2836863"/>
              <a:ext cx="20638" cy="0"/>
            </a:xfrm>
            <a:custGeom>
              <a:avLst/>
              <a:gdLst>
                <a:gd name="T0" fmla="*/ 11 w 11"/>
                <a:gd name="T1" fmla="*/ 11 w 11"/>
                <a:gd name="T2" fmla="*/ 0 w 11"/>
                <a:gd name="T3" fmla="*/ 11 w 1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1">
                  <a:moveTo>
                    <a:pt x="11" y="0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5" name="Freeform 13"/>
            <p:cNvSpPr>
              <a:spLocks/>
            </p:cNvSpPr>
            <p:nvPr/>
          </p:nvSpPr>
          <p:spPr bwMode="invGray">
            <a:xfrm>
              <a:off x="3660775" y="2713038"/>
              <a:ext cx="331788" cy="20637"/>
            </a:xfrm>
            <a:custGeom>
              <a:avLst/>
              <a:gdLst>
                <a:gd name="T0" fmla="*/ 173 w 173"/>
                <a:gd name="T1" fmla="*/ 0 h 9"/>
                <a:gd name="T2" fmla="*/ 173 w 173"/>
                <a:gd name="T3" fmla="*/ 0 h 9"/>
                <a:gd name="T4" fmla="*/ 99 w 173"/>
                <a:gd name="T5" fmla="*/ 2 h 9"/>
                <a:gd name="T6" fmla="*/ 89 w 173"/>
                <a:gd name="T7" fmla="*/ 1 h 9"/>
                <a:gd name="T8" fmla="*/ 64 w 173"/>
                <a:gd name="T9" fmla="*/ 2 h 9"/>
                <a:gd name="T10" fmla="*/ 79 w 173"/>
                <a:gd name="T11" fmla="*/ 2 h 9"/>
                <a:gd name="T12" fmla="*/ 0 w 173"/>
                <a:gd name="T13" fmla="*/ 8 h 9"/>
                <a:gd name="T14" fmla="*/ 78 w 173"/>
                <a:gd name="T15" fmla="*/ 7 h 9"/>
                <a:gd name="T16" fmla="*/ 98 w 173"/>
                <a:gd name="T17" fmla="*/ 6 h 9"/>
                <a:gd name="T18" fmla="*/ 159 w 173"/>
                <a:gd name="T19" fmla="*/ 2 h 9"/>
                <a:gd name="T20" fmla="*/ 173 w 173"/>
                <a:gd name="T21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73" h="9">
                  <a:moveTo>
                    <a:pt x="173" y="0"/>
                  </a:moveTo>
                  <a:lnTo>
                    <a:pt x="173" y="0"/>
                  </a:lnTo>
                  <a:lnTo>
                    <a:pt x="99" y="2"/>
                  </a:lnTo>
                  <a:cubicBezTo>
                    <a:pt x="109" y="2"/>
                    <a:pt x="74" y="2"/>
                    <a:pt x="89" y="1"/>
                  </a:cubicBezTo>
                  <a:cubicBezTo>
                    <a:pt x="84" y="1"/>
                    <a:pt x="57" y="1"/>
                    <a:pt x="64" y="2"/>
                  </a:cubicBezTo>
                  <a:lnTo>
                    <a:pt x="79" y="2"/>
                  </a:lnTo>
                  <a:cubicBezTo>
                    <a:pt x="41" y="5"/>
                    <a:pt x="64" y="6"/>
                    <a:pt x="0" y="8"/>
                  </a:cubicBezTo>
                  <a:cubicBezTo>
                    <a:pt x="40" y="9"/>
                    <a:pt x="57" y="8"/>
                    <a:pt x="78" y="7"/>
                  </a:cubicBezTo>
                  <a:lnTo>
                    <a:pt x="98" y="6"/>
                  </a:lnTo>
                  <a:lnTo>
                    <a:pt x="159" y="2"/>
                  </a:lnTo>
                  <a:lnTo>
                    <a:pt x="17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6" name="Freeform 14"/>
            <p:cNvSpPr>
              <a:spLocks/>
            </p:cNvSpPr>
            <p:nvPr/>
          </p:nvSpPr>
          <p:spPr bwMode="invGray">
            <a:xfrm>
              <a:off x="-1674813" y="2768600"/>
              <a:ext cx="1588" cy="0"/>
            </a:xfrm>
            <a:custGeom>
              <a:avLst/>
              <a:gdLst>
                <a:gd name="T0" fmla="*/ 0 w 1"/>
                <a:gd name="T1" fmla="*/ 0 w 1"/>
                <a:gd name="T2" fmla="*/ 1 w 1"/>
                <a:gd name="T3" fmla="*/ 0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7" name="Freeform 15"/>
            <p:cNvSpPr>
              <a:spLocks/>
            </p:cNvSpPr>
            <p:nvPr/>
          </p:nvSpPr>
          <p:spPr bwMode="invGray">
            <a:xfrm>
              <a:off x="-1673225" y="2767013"/>
              <a:ext cx="36513" cy="1587"/>
            </a:xfrm>
            <a:custGeom>
              <a:avLst/>
              <a:gdLst>
                <a:gd name="T0" fmla="*/ 3 w 19"/>
                <a:gd name="T1" fmla="*/ 0 h 1"/>
                <a:gd name="T2" fmla="*/ 3 w 19"/>
                <a:gd name="T3" fmla="*/ 0 h 1"/>
                <a:gd name="T4" fmla="*/ 0 w 19"/>
                <a:gd name="T5" fmla="*/ 1 h 1"/>
                <a:gd name="T6" fmla="*/ 3 w 1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1">
                  <a:moveTo>
                    <a:pt x="3" y="0"/>
                  </a:moveTo>
                  <a:lnTo>
                    <a:pt x="3" y="0"/>
                  </a:lnTo>
                  <a:lnTo>
                    <a:pt x="0" y="1"/>
                  </a:lnTo>
                  <a:cubicBezTo>
                    <a:pt x="4" y="0"/>
                    <a:pt x="19" y="0"/>
                    <a:pt x="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8" name="Freeform 16"/>
            <p:cNvSpPr>
              <a:spLocks/>
            </p:cNvSpPr>
            <p:nvPr/>
          </p:nvSpPr>
          <p:spPr bwMode="invGray">
            <a:xfrm>
              <a:off x="2690812" y="2811463"/>
              <a:ext cx="47625" cy="4762"/>
            </a:xfrm>
            <a:custGeom>
              <a:avLst/>
              <a:gdLst>
                <a:gd name="T0" fmla="*/ 13 w 25"/>
                <a:gd name="T1" fmla="*/ 0 h 2"/>
                <a:gd name="T2" fmla="*/ 13 w 25"/>
                <a:gd name="T3" fmla="*/ 0 h 2"/>
                <a:gd name="T4" fmla="*/ 0 w 25"/>
                <a:gd name="T5" fmla="*/ 2 h 2"/>
                <a:gd name="T6" fmla="*/ 25 w 25"/>
                <a:gd name="T7" fmla="*/ 0 h 2"/>
                <a:gd name="T8" fmla="*/ 13 w 25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2">
                  <a:moveTo>
                    <a:pt x="13" y="0"/>
                  </a:moveTo>
                  <a:lnTo>
                    <a:pt x="13" y="0"/>
                  </a:lnTo>
                  <a:cubicBezTo>
                    <a:pt x="12" y="0"/>
                    <a:pt x="7" y="1"/>
                    <a:pt x="0" y="2"/>
                  </a:cubicBezTo>
                  <a:lnTo>
                    <a:pt x="25" y="0"/>
                  </a:lnTo>
                  <a:lnTo>
                    <a:pt x="1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9" name="Freeform 17"/>
            <p:cNvSpPr>
              <a:spLocks/>
            </p:cNvSpPr>
            <p:nvPr/>
          </p:nvSpPr>
          <p:spPr bwMode="invGray">
            <a:xfrm>
              <a:off x="2822575" y="2794000"/>
              <a:ext cx="163513" cy="4762"/>
            </a:xfrm>
            <a:custGeom>
              <a:avLst/>
              <a:gdLst>
                <a:gd name="T0" fmla="*/ 0 w 85"/>
                <a:gd name="T1" fmla="*/ 2 h 2"/>
                <a:gd name="T2" fmla="*/ 0 w 85"/>
                <a:gd name="T3" fmla="*/ 2 h 2"/>
                <a:gd name="T4" fmla="*/ 62 w 85"/>
                <a:gd name="T5" fmla="*/ 1 h 2"/>
                <a:gd name="T6" fmla="*/ 85 w 85"/>
                <a:gd name="T7" fmla="*/ 0 h 2"/>
                <a:gd name="T8" fmla="*/ 0 w 85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5" h="2">
                  <a:moveTo>
                    <a:pt x="0" y="2"/>
                  </a:moveTo>
                  <a:lnTo>
                    <a:pt x="0" y="2"/>
                  </a:lnTo>
                  <a:lnTo>
                    <a:pt x="62" y="1"/>
                  </a:lnTo>
                  <a:lnTo>
                    <a:pt x="85" y="0"/>
                  </a:lnTo>
                  <a:lnTo>
                    <a:pt x="0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0" name="Freeform 18"/>
            <p:cNvSpPr>
              <a:spLocks/>
            </p:cNvSpPr>
            <p:nvPr/>
          </p:nvSpPr>
          <p:spPr bwMode="invGray">
            <a:xfrm>
              <a:off x="715962" y="2809875"/>
              <a:ext cx="1911350" cy="50800"/>
            </a:xfrm>
            <a:custGeom>
              <a:avLst/>
              <a:gdLst>
                <a:gd name="T0" fmla="*/ 375 w 996"/>
                <a:gd name="T1" fmla="*/ 13 h 23"/>
                <a:gd name="T2" fmla="*/ 375 w 996"/>
                <a:gd name="T3" fmla="*/ 13 h 23"/>
                <a:gd name="T4" fmla="*/ 348 w 996"/>
                <a:gd name="T5" fmla="*/ 9 h 23"/>
                <a:gd name="T6" fmla="*/ 277 w 996"/>
                <a:gd name="T7" fmla="*/ 12 h 23"/>
                <a:gd name="T8" fmla="*/ 366 w 996"/>
                <a:gd name="T9" fmla="*/ 16 h 23"/>
                <a:gd name="T10" fmla="*/ 257 w 996"/>
                <a:gd name="T11" fmla="*/ 19 h 23"/>
                <a:gd name="T12" fmla="*/ 301 w 996"/>
                <a:gd name="T13" fmla="*/ 14 h 23"/>
                <a:gd name="T14" fmla="*/ 249 w 996"/>
                <a:gd name="T15" fmla="*/ 16 h 23"/>
                <a:gd name="T16" fmla="*/ 76 w 996"/>
                <a:gd name="T17" fmla="*/ 16 h 23"/>
                <a:gd name="T18" fmla="*/ 5 w 996"/>
                <a:gd name="T19" fmla="*/ 20 h 23"/>
                <a:gd name="T20" fmla="*/ 93 w 996"/>
                <a:gd name="T21" fmla="*/ 23 h 23"/>
                <a:gd name="T22" fmla="*/ 84 w 996"/>
                <a:gd name="T23" fmla="*/ 22 h 23"/>
                <a:gd name="T24" fmla="*/ 125 w 996"/>
                <a:gd name="T25" fmla="*/ 23 h 23"/>
                <a:gd name="T26" fmla="*/ 151 w 996"/>
                <a:gd name="T27" fmla="*/ 20 h 23"/>
                <a:gd name="T28" fmla="*/ 191 w 996"/>
                <a:gd name="T29" fmla="*/ 20 h 23"/>
                <a:gd name="T30" fmla="*/ 168 w 996"/>
                <a:gd name="T31" fmla="*/ 21 h 23"/>
                <a:gd name="T32" fmla="*/ 264 w 996"/>
                <a:gd name="T33" fmla="*/ 20 h 23"/>
                <a:gd name="T34" fmla="*/ 252 w 996"/>
                <a:gd name="T35" fmla="*/ 22 h 23"/>
                <a:gd name="T36" fmla="*/ 371 w 996"/>
                <a:gd name="T37" fmla="*/ 18 h 23"/>
                <a:gd name="T38" fmla="*/ 341 w 996"/>
                <a:gd name="T39" fmla="*/ 21 h 23"/>
                <a:gd name="T40" fmla="*/ 539 w 996"/>
                <a:gd name="T41" fmla="*/ 20 h 23"/>
                <a:gd name="T42" fmla="*/ 527 w 996"/>
                <a:gd name="T43" fmla="*/ 19 h 23"/>
                <a:gd name="T44" fmla="*/ 575 w 996"/>
                <a:gd name="T45" fmla="*/ 21 h 23"/>
                <a:gd name="T46" fmla="*/ 766 w 996"/>
                <a:gd name="T47" fmla="*/ 20 h 23"/>
                <a:gd name="T48" fmla="*/ 996 w 996"/>
                <a:gd name="T49" fmla="*/ 5 h 23"/>
                <a:gd name="T50" fmla="*/ 969 w 996"/>
                <a:gd name="T51" fmla="*/ 6 h 23"/>
                <a:gd name="T52" fmla="*/ 973 w 996"/>
                <a:gd name="T53" fmla="*/ 1 h 23"/>
                <a:gd name="T54" fmla="*/ 897 w 996"/>
                <a:gd name="T55" fmla="*/ 5 h 23"/>
                <a:gd name="T56" fmla="*/ 872 w 996"/>
                <a:gd name="T57" fmla="*/ 0 h 23"/>
                <a:gd name="T58" fmla="*/ 535 w 996"/>
                <a:gd name="T59" fmla="*/ 14 h 23"/>
                <a:gd name="T60" fmla="*/ 389 w 996"/>
                <a:gd name="T61" fmla="*/ 13 h 23"/>
                <a:gd name="T62" fmla="*/ 476 w 996"/>
                <a:gd name="T63" fmla="*/ 9 h 23"/>
                <a:gd name="T64" fmla="*/ 387 w 996"/>
                <a:gd name="T65" fmla="*/ 9 h 23"/>
                <a:gd name="T66" fmla="*/ 375 w 996"/>
                <a:gd name="T67" fmla="*/ 13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996" h="23">
                  <a:moveTo>
                    <a:pt x="375" y="13"/>
                  </a:moveTo>
                  <a:lnTo>
                    <a:pt x="375" y="13"/>
                  </a:lnTo>
                  <a:cubicBezTo>
                    <a:pt x="247" y="14"/>
                    <a:pt x="407" y="10"/>
                    <a:pt x="348" y="9"/>
                  </a:cubicBezTo>
                  <a:cubicBezTo>
                    <a:pt x="312" y="10"/>
                    <a:pt x="299" y="11"/>
                    <a:pt x="277" y="12"/>
                  </a:cubicBezTo>
                  <a:cubicBezTo>
                    <a:pt x="379" y="10"/>
                    <a:pt x="263" y="17"/>
                    <a:pt x="366" y="16"/>
                  </a:cubicBezTo>
                  <a:cubicBezTo>
                    <a:pt x="352" y="19"/>
                    <a:pt x="292" y="19"/>
                    <a:pt x="257" y="19"/>
                  </a:cubicBezTo>
                  <a:cubicBezTo>
                    <a:pt x="218" y="16"/>
                    <a:pt x="292" y="17"/>
                    <a:pt x="301" y="14"/>
                  </a:cubicBezTo>
                  <a:cubicBezTo>
                    <a:pt x="259" y="14"/>
                    <a:pt x="267" y="15"/>
                    <a:pt x="249" y="16"/>
                  </a:cubicBezTo>
                  <a:cubicBezTo>
                    <a:pt x="184" y="16"/>
                    <a:pt x="115" y="20"/>
                    <a:pt x="76" y="16"/>
                  </a:cubicBezTo>
                  <a:cubicBezTo>
                    <a:pt x="29" y="17"/>
                    <a:pt x="32" y="18"/>
                    <a:pt x="5" y="20"/>
                  </a:cubicBezTo>
                  <a:cubicBezTo>
                    <a:pt x="0" y="23"/>
                    <a:pt x="75" y="21"/>
                    <a:pt x="93" y="23"/>
                  </a:cubicBezTo>
                  <a:cubicBezTo>
                    <a:pt x="89" y="23"/>
                    <a:pt x="82" y="23"/>
                    <a:pt x="84" y="22"/>
                  </a:cubicBezTo>
                  <a:lnTo>
                    <a:pt x="125" y="23"/>
                  </a:lnTo>
                  <a:cubicBezTo>
                    <a:pt x="86" y="22"/>
                    <a:pt x="130" y="20"/>
                    <a:pt x="151" y="20"/>
                  </a:cubicBezTo>
                  <a:cubicBezTo>
                    <a:pt x="165" y="20"/>
                    <a:pt x="195" y="19"/>
                    <a:pt x="191" y="20"/>
                  </a:cubicBezTo>
                  <a:lnTo>
                    <a:pt x="168" y="21"/>
                  </a:lnTo>
                  <a:cubicBezTo>
                    <a:pt x="198" y="22"/>
                    <a:pt x="233" y="19"/>
                    <a:pt x="264" y="20"/>
                  </a:cubicBezTo>
                  <a:cubicBezTo>
                    <a:pt x="265" y="21"/>
                    <a:pt x="254" y="21"/>
                    <a:pt x="252" y="22"/>
                  </a:cubicBezTo>
                  <a:cubicBezTo>
                    <a:pt x="286" y="20"/>
                    <a:pt x="320" y="20"/>
                    <a:pt x="371" y="18"/>
                  </a:cubicBezTo>
                  <a:lnTo>
                    <a:pt x="341" y="21"/>
                  </a:lnTo>
                  <a:cubicBezTo>
                    <a:pt x="382" y="18"/>
                    <a:pt x="475" y="19"/>
                    <a:pt x="539" y="20"/>
                  </a:cubicBezTo>
                  <a:cubicBezTo>
                    <a:pt x="532" y="20"/>
                    <a:pt x="519" y="19"/>
                    <a:pt x="527" y="19"/>
                  </a:cubicBezTo>
                  <a:cubicBezTo>
                    <a:pt x="564" y="18"/>
                    <a:pt x="593" y="20"/>
                    <a:pt x="575" y="21"/>
                  </a:cubicBezTo>
                  <a:cubicBezTo>
                    <a:pt x="612" y="19"/>
                    <a:pt x="716" y="23"/>
                    <a:pt x="766" y="20"/>
                  </a:cubicBezTo>
                  <a:lnTo>
                    <a:pt x="996" y="5"/>
                  </a:lnTo>
                  <a:cubicBezTo>
                    <a:pt x="988" y="5"/>
                    <a:pt x="978" y="6"/>
                    <a:pt x="969" y="6"/>
                  </a:cubicBezTo>
                  <a:cubicBezTo>
                    <a:pt x="948" y="3"/>
                    <a:pt x="937" y="4"/>
                    <a:pt x="973" y="1"/>
                  </a:cubicBezTo>
                  <a:cubicBezTo>
                    <a:pt x="937" y="3"/>
                    <a:pt x="951" y="5"/>
                    <a:pt x="897" y="5"/>
                  </a:cubicBezTo>
                  <a:cubicBezTo>
                    <a:pt x="918" y="3"/>
                    <a:pt x="924" y="0"/>
                    <a:pt x="872" y="0"/>
                  </a:cubicBezTo>
                  <a:cubicBezTo>
                    <a:pt x="742" y="3"/>
                    <a:pt x="656" y="10"/>
                    <a:pt x="535" y="14"/>
                  </a:cubicBezTo>
                  <a:cubicBezTo>
                    <a:pt x="530" y="12"/>
                    <a:pt x="435" y="13"/>
                    <a:pt x="389" y="13"/>
                  </a:cubicBezTo>
                  <a:cubicBezTo>
                    <a:pt x="406" y="11"/>
                    <a:pt x="441" y="10"/>
                    <a:pt x="476" y="9"/>
                  </a:cubicBezTo>
                  <a:lnTo>
                    <a:pt x="387" y="9"/>
                  </a:lnTo>
                  <a:lnTo>
                    <a:pt x="375" y="1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1" name="Freeform 19"/>
            <p:cNvSpPr>
              <a:spLocks/>
            </p:cNvSpPr>
            <p:nvPr/>
          </p:nvSpPr>
          <p:spPr bwMode="invGray">
            <a:xfrm>
              <a:off x="1995487" y="2822575"/>
              <a:ext cx="20638" cy="0"/>
            </a:xfrm>
            <a:custGeom>
              <a:avLst/>
              <a:gdLst>
                <a:gd name="T0" fmla="*/ 10 w 10"/>
                <a:gd name="T1" fmla="*/ 10 w 10"/>
                <a:gd name="T2" fmla="*/ 0 w 10"/>
                <a:gd name="T3" fmla="*/ 10 w 1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0">
                  <a:moveTo>
                    <a:pt x="10" y="0"/>
                  </a:moveTo>
                  <a:lnTo>
                    <a:pt x="10" y="0"/>
                  </a:lnTo>
                  <a:lnTo>
                    <a:pt x="0" y="0"/>
                  </a:lnTo>
                  <a:cubicBezTo>
                    <a:pt x="1" y="0"/>
                    <a:pt x="4" y="0"/>
                    <a:pt x="1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2" name="Freeform 20"/>
            <p:cNvSpPr>
              <a:spLocks/>
            </p:cNvSpPr>
            <p:nvPr/>
          </p:nvSpPr>
          <p:spPr bwMode="invGray">
            <a:xfrm>
              <a:off x="1630362" y="2830513"/>
              <a:ext cx="22225" cy="0"/>
            </a:xfrm>
            <a:custGeom>
              <a:avLst/>
              <a:gdLst>
                <a:gd name="T0" fmla="*/ 11 w 12"/>
                <a:gd name="T1" fmla="*/ 11 w 12"/>
                <a:gd name="T2" fmla="*/ 12 w 12"/>
                <a:gd name="T3" fmla="*/ 0 w 12"/>
                <a:gd name="T4" fmla="*/ 11 w 1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12">
                  <a:moveTo>
                    <a:pt x="11" y="0"/>
                  </a:moveTo>
                  <a:lnTo>
                    <a:pt x="11" y="0"/>
                  </a:lnTo>
                  <a:cubicBezTo>
                    <a:pt x="12" y="0"/>
                    <a:pt x="11" y="0"/>
                    <a:pt x="12" y="0"/>
                  </a:cubicBezTo>
                  <a:lnTo>
                    <a:pt x="0" y="0"/>
                  </a:lnTo>
                  <a:lnTo>
                    <a:pt x="1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3" name="Freeform 21"/>
            <p:cNvSpPr>
              <a:spLocks/>
            </p:cNvSpPr>
            <p:nvPr/>
          </p:nvSpPr>
          <p:spPr bwMode="invGray">
            <a:xfrm>
              <a:off x="2651125" y="2798763"/>
              <a:ext cx="46038" cy="1587"/>
            </a:xfrm>
            <a:custGeom>
              <a:avLst/>
              <a:gdLst>
                <a:gd name="T0" fmla="*/ 3 w 24"/>
                <a:gd name="T1" fmla="*/ 1 h 1"/>
                <a:gd name="T2" fmla="*/ 3 w 24"/>
                <a:gd name="T3" fmla="*/ 1 h 1"/>
                <a:gd name="T4" fmla="*/ 24 w 24"/>
                <a:gd name="T5" fmla="*/ 0 h 1"/>
                <a:gd name="T6" fmla="*/ 8 w 24"/>
                <a:gd name="T7" fmla="*/ 1 h 1"/>
                <a:gd name="T8" fmla="*/ 3 w 2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1">
                  <a:moveTo>
                    <a:pt x="3" y="1"/>
                  </a:moveTo>
                  <a:lnTo>
                    <a:pt x="3" y="1"/>
                  </a:lnTo>
                  <a:lnTo>
                    <a:pt x="24" y="0"/>
                  </a:lnTo>
                  <a:lnTo>
                    <a:pt x="8" y="1"/>
                  </a:lnTo>
                  <a:cubicBezTo>
                    <a:pt x="2" y="1"/>
                    <a:pt x="0" y="1"/>
                    <a:pt x="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4" name="Freeform 22"/>
            <p:cNvSpPr>
              <a:spLocks/>
            </p:cNvSpPr>
            <p:nvPr/>
          </p:nvSpPr>
          <p:spPr bwMode="invGray">
            <a:xfrm>
              <a:off x="2698750" y="2809875"/>
              <a:ext cx="19050" cy="1587"/>
            </a:xfrm>
            <a:custGeom>
              <a:avLst/>
              <a:gdLst>
                <a:gd name="T0" fmla="*/ 4 w 10"/>
                <a:gd name="T1" fmla="*/ 0 h 1"/>
                <a:gd name="T2" fmla="*/ 4 w 10"/>
                <a:gd name="T3" fmla="*/ 0 h 1"/>
                <a:gd name="T4" fmla="*/ 0 w 10"/>
                <a:gd name="T5" fmla="*/ 1 h 1"/>
                <a:gd name="T6" fmla="*/ 9 w 10"/>
                <a:gd name="T7" fmla="*/ 1 h 1"/>
                <a:gd name="T8" fmla="*/ 4 w 10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" h="1">
                  <a:moveTo>
                    <a:pt x="4" y="0"/>
                  </a:moveTo>
                  <a:lnTo>
                    <a:pt x="4" y="0"/>
                  </a:lnTo>
                  <a:lnTo>
                    <a:pt x="0" y="1"/>
                  </a:lnTo>
                  <a:lnTo>
                    <a:pt x="9" y="1"/>
                  </a:lnTo>
                  <a:cubicBezTo>
                    <a:pt x="10" y="0"/>
                    <a:pt x="9" y="0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5" name="Freeform 23"/>
            <p:cNvSpPr>
              <a:spLocks/>
            </p:cNvSpPr>
            <p:nvPr/>
          </p:nvSpPr>
          <p:spPr bwMode="invGray">
            <a:xfrm>
              <a:off x="469900" y="2800350"/>
              <a:ext cx="23813" cy="3175"/>
            </a:xfrm>
            <a:custGeom>
              <a:avLst/>
              <a:gdLst>
                <a:gd name="T0" fmla="*/ 13 w 13"/>
                <a:gd name="T1" fmla="*/ 0 h 1"/>
                <a:gd name="T2" fmla="*/ 13 w 13"/>
                <a:gd name="T3" fmla="*/ 0 h 1"/>
                <a:gd name="T4" fmla="*/ 0 w 13"/>
                <a:gd name="T5" fmla="*/ 1 h 1"/>
                <a:gd name="T6" fmla="*/ 13 w 13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">
                  <a:moveTo>
                    <a:pt x="13" y="0"/>
                  </a:moveTo>
                  <a:lnTo>
                    <a:pt x="13" y="0"/>
                  </a:lnTo>
                  <a:lnTo>
                    <a:pt x="0" y="1"/>
                  </a:lnTo>
                  <a:cubicBezTo>
                    <a:pt x="8" y="1"/>
                    <a:pt x="11" y="1"/>
                    <a:pt x="1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6" name="Freeform 24"/>
            <p:cNvSpPr>
              <a:spLocks/>
            </p:cNvSpPr>
            <p:nvPr/>
          </p:nvSpPr>
          <p:spPr bwMode="invGray">
            <a:xfrm>
              <a:off x="998537" y="2811463"/>
              <a:ext cx="1076325" cy="20637"/>
            </a:xfrm>
            <a:custGeom>
              <a:avLst/>
              <a:gdLst>
                <a:gd name="T0" fmla="*/ 85 w 561"/>
                <a:gd name="T1" fmla="*/ 9 h 9"/>
                <a:gd name="T2" fmla="*/ 85 w 561"/>
                <a:gd name="T3" fmla="*/ 9 h 9"/>
                <a:gd name="T4" fmla="*/ 154 w 561"/>
                <a:gd name="T5" fmla="*/ 6 h 9"/>
                <a:gd name="T6" fmla="*/ 135 w 561"/>
                <a:gd name="T7" fmla="*/ 6 h 9"/>
                <a:gd name="T8" fmla="*/ 314 w 561"/>
                <a:gd name="T9" fmla="*/ 5 h 9"/>
                <a:gd name="T10" fmla="*/ 341 w 561"/>
                <a:gd name="T11" fmla="*/ 8 h 9"/>
                <a:gd name="T12" fmla="*/ 433 w 561"/>
                <a:gd name="T13" fmla="*/ 5 h 9"/>
                <a:gd name="T14" fmla="*/ 520 w 561"/>
                <a:gd name="T15" fmla="*/ 5 h 9"/>
                <a:gd name="T16" fmla="*/ 490 w 561"/>
                <a:gd name="T17" fmla="*/ 3 h 9"/>
                <a:gd name="T18" fmla="*/ 498 w 561"/>
                <a:gd name="T19" fmla="*/ 2 h 9"/>
                <a:gd name="T20" fmla="*/ 395 w 561"/>
                <a:gd name="T21" fmla="*/ 3 h 9"/>
                <a:gd name="T22" fmla="*/ 411 w 561"/>
                <a:gd name="T23" fmla="*/ 1 h 9"/>
                <a:gd name="T24" fmla="*/ 261 w 561"/>
                <a:gd name="T25" fmla="*/ 4 h 9"/>
                <a:gd name="T26" fmla="*/ 210 w 561"/>
                <a:gd name="T27" fmla="*/ 3 h 9"/>
                <a:gd name="T28" fmla="*/ 1 w 561"/>
                <a:gd name="T29" fmla="*/ 7 h 9"/>
                <a:gd name="T30" fmla="*/ 85 w 561"/>
                <a:gd name="T31" fmla="*/ 6 h 9"/>
                <a:gd name="T32" fmla="*/ 85 w 561"/>
                <a:gd name="T33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561" h="9">
                  <a:moveTo>
                    <a:pt x="85" y="9"/>
                  </a:moveTo>
                  <a:lnTo>
                    <a:pt x="85" y="9"/>
                  </a:lnTo>
                  <a:cubicBezTo>
                    <a:pt x="130" y="9"/>
                    <a:pt x="90" y="6"/>
                    <a:pt x="154" y="6"/>
                  </a:cubicBezTo>
                  <a:lnTo>
                    <a:pt x="135" y="6"/>
                  </a:lnTo>
                  <a:cubicBezTo>
                    <a:pt x="180" y="5"/>
                    <a:pt x="260" y="5"/>
                    <a:pt x="314" y="5"/>
                  </a:cubicBezTo>
                  <a:cubicBezTo>
                    <a:pt x="308" y="6"/>
                    <a:pt x="347" y="6"/>
                    <a:pt x="341" y="8"/>
                  </a:cubicBezTo>
                  <a:cubicBezTo>
                    <a:pt x="377" y="8"/>
                    <a:pt x="414" y="7"/>
                    <a:pt x="433" y="5"/>
                  </a:cubicBezTo>
                  <a:cubicBezTo>
                    <a:pt x="456" y="6"/>
                    <a:pt x="491" y="4"/>
                    <a:pt x="520" y="5"/>
                  </a:cubicBezTo>
                  <a:cubicBezTo>
                    <a:pt x="507" y="4"/>
                    <a:pt x="561" y="1"/>
                    <a:pt x="490" y="3"/>
                  </a:cubicBezTo>
                  <a:cubicBezTo>
                    <a:pt x="496" y="3"/>
                    <a:pt x="492" y="2"/>
                    <a:pt x="498" y="2"/>
                  </a:cubicBezTo>
                  <a:cubicBezTo>
                    <a:pt x="452" y="1"/>
                    <a:pt x="434" y="3"/>
                    <a:pt x="395" y="3"/>
                  </a:cubicBezTo>
                  <a:cubicBezTo>
                    <a:pt x="372" y="2"/>
                    <a:pt x="433" y="2"/>
                    <a:pt x="411" y="1"/>
                  </a:cubicBezTo>
                  <a:cubicBezTo>
                    <a:pt x="362" y="2"/>
                    <a:pt x="258" y="0"/>
                    <a:pt x="261" y="4"/>
                  </a:cubicBezTo>
                  <a:cubicBezTo>
                    <a:pt x="225" y="5"/>
                    <a:pt x="220" y="4"/>
                    <a:pt x="210" y="3"/>
                  </a:cubicBezTo>
                  <a:cubicBezTo>
                    <a:pt x="153" y="7"/>
                    <a:pt x="0" y="1"/>
                    <a:pt x="1" y="7"/>
                  </a:cubicBezTo>
                  <a:cubicBezTo>
                    <a:pt x="21" y="7"/>
                    <a:pt x="55" y="7"/>
                    <a:pt x="85" y="6"/>
                  </a:cubicBezTo>
                  <a:lnTo>
                    <a:pt x="85" y="9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7" name="Freeform 25"/>
            <p:cNvSpPr>
              <a:spLocks/>
            </p:cNvSpPr>
            <p:nvPr/>
          </p:nvSpPr>
          <p:spPr bwMode="invGray">
            <a:xfrm>
              <a:off x="2495550" y="2803525"/>
              <a:ext cx="17463" cy="0"/>
            </a:xfrm>
            <a:custGeom>
              <a:avLst/>
              <a:gdLst>
                <a:gd name="T0" fmla="*/ 9 w 9"/>
                <a:gd name="T1" fmla="*/ 9 w 9"/>
                <a:gd name="T2" fmla="*/ 0 w 9"/>
                <a:gd name="T3" fmla="*/ 9 w 9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9">
                  <a:moveTo>
                    <a:pt x="9" y="0"/>
                  </a:moveTo>
                  <a:lnTo>
                    <a:pt x="9" y="0"/>
                  </a:lnTo>
                  <a:lnTo>
                    <a:pt x="0" y="0"/>
                  </a:lnTo>
                  <a:lnTo>
                    <a:pt x="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8" name="Freeform 26"/>
            <p:cNvSpPr>
              <a:spLocks noEditPoints="1"/>
            </p:cNvSpPr>
            <p:nvPr/>
          </p:nvSpPr>
          <p:spPr bwMode="invGray">
            <a:xfrm>
              <a:off x="2538412" y="2816225"/>
              <a:ext cx="1057275" cy="31750"/>
            </a:xfrm>
            <a:custGeom>
              <a:avLst/>
              <a:gdLst>
                <a:gd name="T0" fmla="*/ 495 w 551"/>
                <a:gd name="T1" fmla="*/ 10 h 14"/>
                <a:gd name="T2" fmla="*/ 495 w 551"/>
                <a:gd name="T3" fmla="*/ 10 h 14"/>
                <a:gd name="T4" fmla="*/ 461 w 551"/>
                <a:gd name="T5" fmla="*/ 9 h 14"/>
                <a:gd name="T6" fmla="*/ 495 w 551"/>
                <a:gd name="T7" fmla="*/ 10 h 14"/>
                <a:gd name="T8" fmla="*/ 551 w 551"/>
                <a:gd name="T9" fmla="*/ 9 h 14"/>
                <a:gd name="T10" fmla="*/ 551 w 551"/>
                <a:gd name="T11" fmla="*/ 9 h 14"/>
                <a:gd name="T12" fmla="*/ 532 w 551"/>
                <a:gd name="T13" fmla="*/ 13 h 14"/>
                <a:gd name="T14" fmla="*/ 294 w 551"/>
                <a:gd name="T15" fmla="*/ 13 h 14"/>
                <a:gd name="T16" fmla="*/ 304 w 551"/>
                <a:gd name="T17" fmla="*/ 12 h 14"/>
                <a:gd name="T18" fmla="*/ 93 w 551"/>
                <a:gd name="T19" fmla="*/ 14 h 14"/>
                <a:gd name="T20" fmla="*/ 38 w 551"/>
                <a:gd name="T21" fmla="*/ 12 h 14"/>
                <a:gd name="T22" fmla="*/ 4 w 551"/>
                <a:gd name="T23" fmla="*/ 12 h 14"/>
                <a:gd name="T24" fmla="*/ 31 w 551"/>
                <a:gd name="T25" fmla="*/ 11 h 14"/>
                <a:gd name="T26" fmla="*/ 16 w 551"/>
                <a:gd name="T27" fmla="*/ 11 h 14"/>
                <a:gd name="T28" fmla="*/ 73 w 551"/>
                <a:gd name="T29" fmla="*/ 6 h 14"/>
                <a:gd name="T30" fmla="*/ 39 w 551"/>
                <a:gd name="T31" fmla="*/ 10 h 14"/>
                <a:gd name="T32" fmla="*/ 62 w 551"/>
                <a:gd name="T33" fmla="*/ 8 h 14"/>
                <a:gd name="T34" fmla="*/ 90 w 551"/>
                <a:gd name="T35" fmla="*/ 10 h 14"/>
                <a:gd name="T36" fmla="*/ 157 w 551"/>
                <a:gd name="T37" fmla="*/ 9 h 14"/>
                <a:gd name="T38" fmla="*/ 193 w 551"/>
                <a:gd name="T39" fmla="*/ 11 h 14"/>
                <a:gd name="T40" fmla="*/ 215 w 551"/>
                <a:gd name="T41" fmla="*/ 8 h 14"/>
                <a:gd name="T42" fmla="*/ 280 w 551"/>
                <a:gd name="T43" fmla="*/ 8 h 14"/>
                <a:gd name="T44" fmla="*/ 373 w 551"/>
                <a:gd name="T45" fmla="*/ 0 h 14"/>
                <a:gd name="T46" fmla="*/ 452 w 551"/>
                <a:gd name="T47" fmla="*/ 6 h 14"/>
                <a:gd name="T48" fmla="*/ 329 w 551"/>
                <a:gd name="T49" fmla="*/ 7 h 14"/>
                <a:gd name="T50" fmla="*/ 282 w 551"/>
                <a:gd name="T51" fmla="*/ 11 h 14"/>
                <a:gd name="T52" fmla="*/ 389 w 551"/>
                <a:gd name="T53" fmla="*/ 9 h 14"/>
                <a:gd name="T54" fmla="*/ 377 w 551"/>
                <a:gd name="T55" fmla="*/ 10 h 14"/>
                <a:gd name="T56" fmla="*/ 494 w 551"/>
                <a:gd name="T57" fmla="*/ 8 h 14"/>
                <a:gd name="T58" fmla="*/ 510 w 551"/>
                <a:gd name="T59" fmla="*/ 9 h 14"/>
                <a:gd name="T60" fmla="*/ 551 w 551"/>
                <a:gd name="T61" fmla="*/ 9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551" h="14">
                  <a:moveTo>
                    <a:pt x="495" y="10"/>
                  </a:moveTo>
                  <a:lnTo>
                    <a:pt x="495" y="10"/>
                  </a:lnTo>
                  <a:lnTo>
                    <a:pt x="461" y="9"/>
                  </a:lnTo>
                  <a:cubicBezTo>
                    <a:pt x="469" y="10"/>
                    <a:pt x="482" y="10"/>
                    <a:pt x="495" y="10"/>
                  </a:cubicBezTo>
                  <a:close/>
                  <a:moveTo>
                    <a:pt x="551" y="9"/>
                  </a:moveTo>
                  <a:lnTo>
                    <a:pt x="551" y="9"/>
                  </a:lnTo>
                  <a:lnTo>
                    <a:pt x="532" y="13"/>
                  </a:lnTo>
                  <a:cubicBezTo>
                    <a:pt x="425" y="14"/>
                    <a:pt x="387" y="13"/>
                    <a:pt x="294" y="13"/>
                  </a:cubicBezTo>
                  <a:cubicBezTo>
                    <a:pt x="287" y="12"/>
                    <a:pt x="298" y="12"/>
                    <a:pt x="304" y="12"/>
                  </a:cubicBezTo>
                  <a:cubicBezTo>
                    <a:pt x="238" y="13"/>
                    <a:pt x="140" y="12"/>
                    <a:pt x="93" y="14"/>
                  </a:cubicBezTo>
                  <a:cubicBezTo>
                    <a:pt x="72" y="14"/>
                    <a:pt x="17" y="13"/>
                    <a:pt x="38" y="12"/>
                  </a:cubicBezTo>
                  <a:cubicBezTo>
                    <a:pt x="28" y="12"/>
                    <a:pt x="16" y="12"/>
                    <a:pt x="4" y="12"/>
                  </a:cubicBezTo>
                  <a:cubicBezTo>
                    <a:pt x="1" y="11"/>
                    <a:pt x="30" y="12"/>
                    <a:pt x="31" y="11"/>
                  </a:cubicBezTo>
                  <a:cubicBezTo>
                    <a:pt x="22" y="11"/>
                    <a:pt x="18" y="10"/>
                    <a:pt x="16" y="11"/>
                  </a:cubicBezTo>
                  <a:cubicBezTo>
                    <a:pt x="32" y="10"/>
                    <a:pt x="0" y="6"/>
                    <a:pt x="73" y="6"/>
                  </a:cubicBezTo>
                  <a:cubicBezTo>
                    <a:pt x="101" y="9"/>
                    <a:pt x="22" y="7"/>
                    <a:pt x="39" y="10"/>
                  </a:cubicBezTo>
                  <a:cubicBezTo>
                    <a:pt x="63" y="10"/>
                    <a:pt x="60" y="9"/>
                    <a:pt x="62" y="8"/>
                  </a:cubicBezTo>
                  <a:cubicBezTo>
                    <a:pt x="93" y="8"/>
                    <a:pt x="92" y="9"/>
                    <a:pt x="90" y="10"/>
                  </a:cubicBezTo>
                  <a:cubicBezTo>
                    <a:pt x="102" y="9"/>
                    <a:pt x="141" y="10"/>
                    <a:pt x="157" y="9"/>
                  </a:cubicBezTo>
                  <a:cubicBezTo>
                    <a:pt x="216" y="8"/>
                    <a:pt x="154" y="11"/>
                    <a:pt x="193" y="11"/>
                  </a:cubicBezTo>
                  <a:lnTo>
                    <a:pt x="215" y="8"/>
                  </a:lnTo>
                  <a:lnTo>
                    <a:pt x="280" y="8"/>
                  </a:lnTo>
                  <a:cubicBezTo>
                    <a:pt x="373" y="7"/>
                    <a:pt x="266" y="2"/>
                    <a:pt x="373" y="0"/>
                  </a:cubicBezTo>
                  <a:cubicBezTo>
                    <a:pt x="359" y="2"/>
                    <a:pt x="402" y="5"/>
                    <a:pt x="452" y="6"/>
                  </a:cubicBezTo>
                  <a:cubicBezTo>
                    <a:pt x="422" y="6"/>
                    <a:pt x="367" y="8"/>
                    <a:pt x="329" y="7"/>
                  </a:cubicBezTo>
                  <a:cubicBezTo>
                    <a:pt x="383" y="10"/>
                    <a:pt x="254" y="8"/>
                    <a:pt x="282" y="11"/>
                  </a:cubicBezTo>
                  <a:cubicBezTo>
                    <a:pt x="309" y="9"/>
                    <a:pt x="354" y="9"/>
                    <a:pt x="389" y="9"/>
                  </a:cubicBezTo>
                  <a:lnTo>
                    <a:pt x="377" y="10"/>
                  </a:lnTo>
                  <a:cubicBezTo>
                    <a:pt x="414" y="10"/>
                    <a:pt x="442" y="7"/>
                    <a:pt x="494" y="8"/>
                  </a:cubicBezTo>
                  <a:cubicBezTo>
                    <a:pt x="519" y="8"/>
                    <a:pt x="514" y="9"/>
                    <a:pt x="510" y="9"/>
                  </a:cubicBezTo>
                  <a:cubicBezTo>
                    <a:pt x="531" y="9"/>
                    <a:pt x="551" y="8"/>
                    <a:pt x="551" y="9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9" name="Freeform 27"/>
            <p:cNvSpPr>
              <a:spLocks/>
            </p:cNvSpPr>
            <p:nvPr/>
          </p:nvSpPr>
          <p:spPr bwMode="invGray">
            <a:xfrm>
              <a:off x="11777663" y="2757488"/>
              <a:ext cx="19050" cy="3175"/>
            </a:xfrm>
            <a:custGeom>
              <a:avLst/>
              <a:gdLst>
                <a:gd name="T0" fmla="*/ 0 w 10"/>
                <a:gd name="T1" fmla="*/ 0 h 1"/>
                <a:gd name="T2" fmla="*/ 0 w 10"/>
                <a:gd name="T3" fmla="*/ 0 h 1"/>
                <a:gd name="T4" fmla="*/ 10 w 10"/>
                <a:gd name="T5" fmla="*/ 1 h 1"/>
                <a:gd name="T6" fmla="*/ 0 w 10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1">
                  <a:moveTo>
                    <a:pt x="0" y="0"/>
                  </a:moveTo>
                  <a:lnTo>
                    <a:pt x="0" y="0"/>
                  </a:lnTo>
                  <a:lnTo>
                    <a:pt x="10" y="1"/>
                  </a:lnTo>
                  <a:cubicBezTo>
                    <a:pt x="8" y="1"/>
                    <a:pt x="4" y="1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0" name="Freeform 28"/>
            <p:cNvSpPr>
              <a:spLocks/>
            </p:cNvSpPr>
            <p:nvPr/>
          </p:nvSpPr>
          <p:spPr bwMode="invGray">
            <a:xfrm>
              <a:off x="5983288" y="2741613"/>
              <a:ext cx="38100" cy="0"/>
            </a:xfrm>
            <a:custGeom>
              <a:avLst/>
              <a:gdLst>
                <a:gd name="T0" fmla="*/ 0 w 20"/>
                <a:gd name="T1" fmla="*/ 0 w 20"/>
                <a:gd name="T2" fmla="*/ 20 w 20"/>
                <a:gd name="T3" fmla="*/ 0 w 2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0">
                  <a:moveTo>
                    <a:pt x="0" y="0"/>
                  </a:moveTo>
                  <a:lnTo>
                    <a:pt x="0" y="0"/>
                  </a:lnTo>
                  <a:lnTo>
                    <a:pt x="20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1" name="Freeform 29"/>
            <p:cNvSpPr>
              <a:spLocks/>
            </p:cNvSpPr>
            <p:nvPr/>
          </p:nvSpPr>
          <p:spPr bwMode="invGray">
            <a:xfrm>
              <a:off x="6832600" y="2713038"/>
              <a:ext cx="53975" cy="1587"/>
            </a:xfrm>
            <a:custGeom>
              <a:avLst/>
              <a:gdLst>
                <a:gd name="T0" fmla="*/ 0 w 28"/>
                <a:gd name="T1" fmla="*/ 1 h 1"/>
                <a:gd name="T2" fmla="*/ 0 w 28"/>
                <a:gd name="T3" fmla="*/ 1 h 1"/>
                <a:gd name="T4" fmla="*/ 28 w 28"/>
                <a:gd name="T5" fmla="*/ 0 h 1"/>
                <a:gd name="T6" fmla="*/ 0 w 2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8" h="1">
                  <a:moveTo>
                    <a:pt x="0" y="1"/>
                  </a:moveTo>
                  <a:lnTo>
                    <a:pt x="0" y="1"/>
                  </a:lnTo>
                  <a:lnTo>
                    <a:pt x="28" y="0"/>
                  </a:lnTo>
                  <a:cubicBezTo>
                    <a:pt x="17" y="0"/>
                    <a:pt x="8" y="1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2" name="Freeform 30"/>
            <p:cNvSpPr>
              <a:spLocks/>
            </p:cNvSpPr>
            <p:nvPr/>
          </p:nvSpPr>
          <p:spPr bwMode="invGray">
            <a:xfrm>
              <a:off x="11317288" y="2755900"/>
              <a:ext cx="9525" cy="0"/>
            </a:xfrm>
            <a:custGeom>
              <a:avLst/>
              <a:gdLst>
                <a:gd name="T0" fmla="*/ 5 w 5"/>
                <a:gd name="T1" fmla="*/ 5 w 5"/>
                <a:gd name="T2" fmla="*/ 4 w 5"/>
                <a:gd name="T3" fmla="*/ 0 w 5"/>
                <a:gd name="T4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4" y="0"/>
                  </a:lnTo>
                  <a:lnTo>
                    <a:pt x="0" y="0"/>
                  </a:lnTo>
                  <a:lnTo>
                    <a:pt x="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3" name="Freeform 31"/>
            <p:cNvSpPr>
              <a:spLocks/>
            </p:cNvSpPr>
            <p:nvPr/>
          </p:nvSpPr>
          <p:spPr bwMode="invGray">
            <a:xfrm>
              <a:off x="8534400" y="2735263"/>
              <a:ext cx="30163" cy="0"/>
            </a:xfrm>
            <a:custGeom>
              <a:avLst/>
              <a:gdLst>
                <a:gd name="T0" fmla="*/ 0 w 16"/>
                <a:gd name="T1" fmla="*/ 0 w 16"/>
                <a:gd name="T2" fmla="*/ 16 w 16"/>
                <a:gd name="T3" fmla="*/ 0 w 1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6">
                  <a:moveTo>
                    <a:pt x="0" y="0"/>
                  </a:moveTo>
                  <a:lnTo>
                    <a:pt x="0" y="0"/>
                  </a:lnTo>
                  <a:cubicBezTo>
                    <a:pt x="4" y="0"/>
                    <a:pt x="9" y="0"/>
                    <a:pt x="16" y="0"/>
                  </a:cubicBezTo>
                  <a:cubicBezTo>
                    <a:pt x="15" y="0"/>
                    <a:pt x="9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4" name="Freeform 32"/>
            <p:cNvSpPr>
              <a:spLocks/>
            </p:cNvSpPr>
            <p:nvPr/>
          </p:nvSpPr>
          <p:spPr bwMode="invGray">
            <a:xfrm>
              <a:off x="6821488" y="2714625"/>
              <a:ext cx="9525" cy="0"/>
            </a:xfrm>
            <a:custGeom>
              <a:avLst/>
              <a:gdLst>
                <a:gd name="T0" fmla="*/ 0 w 5"/>
                <a:gd name="T1" fmla="*/ 0 w 5"/>
                <a:gd name="T2" fmla="*/ 2 w 5"/>
                <a:gd name="T3" fmla="*/ 5 w 5"/>
                <a:gd name="T4" fmla="*/ 0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0" y="0"/>
                  </a:moveTo>
                  <a:lnTo>
                    <a:pt x="0" y="0"/>
                  </a:lnTo>
                  <a:lnTo>
                    <a:pt x="2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5" name="Freeform 33"/>
            <p:cNvSpPr>
              <a:spLocks/>
            </p:cNvSpPr>
            <p:nvPr/>
          </p:nvSpPr>
          <p:spPr bwMode="invGray">
            <a:xfrm>
              <a:off x="5583238" y="2719388"/>
              <a:ext cx="25400" cy="0"/>
            </a:xfrm>
            <a:custGeom>
              <a:avLst/>
              <a:gdLst>
                <a:gd name="T0" fmla="*/ 13 w 13"/>
                <a:gd name="T1" fmla="*/ 13 w 13"/>
                <a:gd name="T2" fmla="*/ 0 w 13"/>
                <a:gd name="T3" fmla="*/ 13 w 1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3">
                  <a:moveTo>
                    <a:pt x="13" y="0"/>
                  </a:moveTo>
                  <a:lnTo>
                    <a:pt x="13" y="0"/>
                  </a:lnTo>
                  <a:lnTo>
                    <a:pt x="0" y="0"/>
                  </a:lnTo>
                  <a:lnTo>
                    <a:pt x="1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6" name="Freeform 34"/>
            <p:cNvSpPr>
              <a:spLocks/>
            </p:cNvSpPr>
            <p:nvPr/>
          </p:nvSpPr>
          <p:spPr bwMode="invGray">
            <a:xfrm>
              <a:off x="5638800" y="2740025"/>
              <a:ext cx="23813" cy="1587"/>
            </a:xfrm>
            <a:custGeom>
              <a:avLst/>
              <a:gdLst>
                <a:gd name="T0" fmla="*/ 12 w 12"/>
                <a:gd name="T1" fmla="*/ 0 h 1"/>
                <a:gd name="T2" fmla="*/ 12 w 12"/>
                <a:gd name="T3" fmla="*/ 0 h 1"/>
                <a:gd name="T4" fmla="*/ 0 w 12"/>
                <a:gd name="T5" fmla="*/ 1 h 1"/>
                <a:gd name="T6" fmla="*/ 12 w 12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1">
                  <a:moveTo>
                    <a:pt x="12" y="0"/>
                  </a:moveTo>
                  <a:lnTo>
                    <a:pt x="12" y="0"/>
                  </a:lnTo>
                  <a:lnTo>
                    <a:pt x="0" y="1"/>
                  </a:lnTo>
                  <a:lnTo>
                    <a:pt x="1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7" name="Freeform 35"/>
            <p:cNvSpPr>
              <a:spLocks/>
            </p:cNvSpPr>
            <p:nvPr/>
          </p:nvSpPr>
          <p:spPr bwMode="invGray">
            <a:xfrm>
              <a:off x="4303712" y="2728913"/>
              <a:ext cx="50800" cy="0"/>
            </a:xfrm>
            <a:custGeom>
              <a:avLst/>
              <a:gdLst>
                <a:gd name="T0" fmla="*/ 26 w 26"/>
                <a:gd name="T1" fmla="*/ 26 w 26"/>
                <a:gd name="T2" fmla="*/ 0 w 26"/>
                <a:gd name="T3" fmla="*/ 26 w 2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6">
                  <a:moveTo>
                    <a:pt x="26" y="0"/>
                  </a:moveTo>
                  <a:lnTo>
                    <a:pt x="26" y="0"/>
                  </a:lnTo>
                  <a:lnTo>
                    <a:pt x="0" y="0"/>
                  </a:lnTo>
                  <a:cubicBezTo>
                    <a:pt x="13" y="0"/>
                    <a:pt x="20" y="0"/>
                    <a:pt x="2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8" name="Freeform 36"/>
            <p:cNvSpPr>
              <a:spLocks/>
            </p:cNvSpPr>
            <p:nvPr/>
          </p:nvSpPr>
          <p:spPr bwMode="invGray">
            <a:xfrm>
              <a:off x="5519738" y="2735263"/>
              <a:ext cx="9525" cy="3175"/>
            </a:xfrm>
            <a:custGeom>
              <a:avLst/>
              <a:gdLst>
                <a:gd name="T0" fmla="*/ 4 w 5"/>
                <a:gd name="T1" fmla="*/ 0 h 1"/>
                <a:gd name="T2" fmla="*/ 4 w 5"/>
                <a:gd name="T3" fmla="*/ 0 h 1"/>
                <a:gd name="T4" fmla="*/ 0 w 5"/>
                <a:gd name="T5" fmla="*/ 1 h 1"/>
                <a:gd name="T6" fmla="*/ 4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4" y="0"/>
                  </a:moveTo>
                  <a:lnTo>
                    <a:pt x="4" y="0"/>
                  </a:lnTo>
                  <a:lnTo>
                    <a:pt x="0" y="1"/>
                  </a:lnTo>
                  <a:cubicBezTo>
                    <a:pt x="3" y="1"/>
                    <a:pt x="5" y="1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9" name="Freeform 37"/>
            <p:cNvSpPr>
              <a:spLocks/>
            </p:cNvSpPr>
            <p:nvPr/>
          </p:nvSpPr>
          <p:spPr bwMode="invGray">
            <a:xfrm>
              <a:off x="12096750" y="2784475"/>
              <a:ext cx="6350" cy="0"/>
            </a:xfrm>
            <a:custGeom>
              <a:avLst/>
              <a:gdLst>
                <a:gd name="T0" fmla="*/ 3 w 3"/>
                <a:gd name="T1" fmla="*/ 3 w 3"/>
                <a:gd name="T2" fmla="*/ 1 w 3"/>
                <a:gd name="T3" fmla="*/ 0 w 3"/>
                <a:gd name="T4" fmla="*/ 3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3">
                  <a:moveTo>
                    <a:pt x="3" y="0"/>
                  </a:moveTo>
                  <a:lnTo>
                    <a:pt x="3" y="0"/>
                  </a:lnTo>
                  <a:lnTo>
                    <a:pt x="1" y="0"/>
                  </a:lnTo>
                  <a:lnTo>
                    <a:pt x="0" y="0"/>
                  </a:lnTo>
                  <a:lnTo>
                    <a:pt x="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0" name="Freeform 38"/>
            <p:cNvSpPr>
              <a:spLocks/>
            </p:cNvSpPr>
            <p:nvPr/>
          </p:nvSpPr>
          <p:spPr bwMode="invGray">
            <a:xfrm>
              <a:off x="12225338" y="2773363"/>
              <a:ext cx="46038" cy="0"/>
            </a:xfrm>
            <a:custGeom>
              <a:avLst/>
              <a:gdLst>
                <a:gd name="T0" fmla="*/ 0 w 24"/>
                <a:gd name="T1" fmla="*/ 0 w 24"/>
                <a:gd name="T2" fmla="*/ 24 w 24"/>
                <a:gd name="T3" fmla="*/ 0 w 2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4">
                  <a:moveTo>
                    <a:pt x="0" y="0"/>
                  </a:moveTo>
                  <a:lnTo>
                    <a:pt x="0" y="0"/>
                  </a:lnTo>
                  <a:lnTo>
                    <a:pt x="24" y="0"/>
                  </a:lnTo>
                  <a:cubicBezTo>
                    <a:pt x="15" y="0"/>
                    <a:pt x="6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1" name="Freeform 39"/>
            <p:cNvSpPr>
              <a:spLocks/>
            </p:cNvSpPr>
            <p:nvPr/>
          </p:nvSpPr>
          <p:spPr bwMode="invGray">
            <a:xfrm>
              <a:off x="9274175" y="2746375"/>
              <a:ext cx="55563" cy="4762"/>
            </a:xfrm>
            <a:custGeom>
              <a:avLst/>
              <a:gdLst>
                <a:gd name="T0" fmla="*/ 0 w 29"/>
                <a:gd name="T1" fmla="*/ 1 h 2"/>
                <a:gd name="T2" fmla="*/ 0 w 29"/>
                <a:gd name="T3" fmla="*/ 1 h 2"/>
                <a:gd name="T4" fmla="*/ 15 w 29"/>
                <a:gd name="T5" fmla="*/ 2 h 2"/>
                <a:gd name="T6" fmla="*/ 0 w 29"/>
                <a:gd name="T7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2">
                  <a:moveTo>
                    <a:pt x="0" y="1"/>
                  </a:moveTo>
                  <a:lnTo>
                    <a:pt x="0" y="1"/>
                  </a:lnTo>
                  <a:cubicBezTo>
                    <a:pt x="7" y="1"/>
                    <a:pt x="23" y="2"/>
                    <a:pt x="15" y="2"/>
                  </a:cubicBezTo>
                  <a:cubicBezTo>
                    <a:pt x="29" y="2"/>
                    <a:pt x="28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2" name="Freeform 40"/>
            <p:cNvSpPr>
              <a:spLocks/>
            </p:cNvSpPr>
            <p:nvPr/>
          </p:nvSpPr>
          <p:spPr bwMode="invGray">
            <a:xfrm>
              <a:off x="11847513" y="2827338"/>
              <a:ext cx="34925" cy="3175"/>
            </a:xfrm>
            <a:custGeom>
              <a:avLst/>
              <a:gdLst>
                <a:gd name="T0" fmla="*/ 3 w 18"/>
                <a:gd name="T1" fmla="*/ 1 h 1"/>
                <a:gd name="T2" fmla="*/ 3 w 18"/>
                <a:gd name="T3" fmla="*/ 1 h 1"/>
                <a:gd name="T4" fmla="*/ 18 w 18"/>
                <a:gd name="T5" fmla="*/ 0 h 1"/>
                <a:gd name="T6" fmla="*/ 3 w 1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8" h="1">
                  <a:moveTo>
                    <a:pt x="3" y="1"/>
                  </a:moveTo>
                  <a:lnTo>
                    <a:pt x="3" y="1"/>
                  </a:lnTo>
                  <a:cubicBezTo>
                    <a:pt x="7" y="1"/>
                    <a:pt x="13" y="0"/>
                    <a:pt x="18" y="0"/>
                  </a:cubicBezTo>
                  <a:cubicBezTo>
                    <a:pt x="8" y="0"/>
                    <a:pt x="0" y="1"/>
                    <a:pt x="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3" name="Freeform 41"/>
            <p:cNvSpPr>
              <a:spLocks/>
            </p:cNvSpPr>
            <p:nvPr/>
          </p:nvSpPr>
          <p:spPr bwMode="invGray">
            <a:xfrm>
              <a:off x="11882438" y="2825750"/>
              <a:ext cx="25400" cy="1587"/>
            </a:xfrm>
            <a:custGeom>
              <a:avLst/>
              <a:gdLst>
                <a:gd name="T0" fmla="*/ 0 w 14"/>
                <a:gd name="T1" fmla="*/ 1 h 1"/>
                <a:gd name="T2" fmla="*/ 0 w 14"/>
                <a:gd name="T3" fmla="*/ 1 h 1"/>
                <a:gd name="T4" fmla="*/ 14 w 14"/>
                <a:gd name="T5" fmla="*/ 0 h 1"/>
                <a:gd name="T6" fmla="*/ 0 w 1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" h="1">
                  <a:moveTo>
                    <a:pt x="0" y="1"/>
                  </a:moveTo>
                  <a:lnTo>
                    <a:pt x="0" y="1"/>
                  </a:lnTo>
                  <a:lnTo>
                    <a:pt x="14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4" name="Freeform 42"/>
            <p:cNvSpPr>
              <a:spLocks/>
            </p:cNvSpPr>
            <p:nvPr/>
          </p:nvSpPr>
          <p:spPr bwMode="invGray">
            <a:xfrm>
              <a:off x="8915400" y="2809875"/>
              <a:ext cx="15875" cy="1587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0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cubicBezTo>
                    <a:pt x="6" y="0"/>
                    <a:pt x="3" y="0"/>
                    <a:pt x="0" y="0"/>
                  </a:cubicBezTo>
                  <a:cubicBezTo>
                    <a:pt x="1" y="0"/>
                    <a:pt x="4" y="1"/>
                    <a:pt x="8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5" name="Freeform 43"/>
            <p:cNvSpPr>
              <a:spLocks/>
            </p:cNvSpPr>
            <p:nvPr/>
          </p:nvSpPr>
          <p:spPr bwMode="invGray">
            <a:xfrm>
              <a:off x="12109450" y="2752725"/>
              <a:ext cx="454025" cy="23812"/>
            </a:xfrm>
            <a:custGeom>
              <a:avLst/>
              <a:gdLst>
                <a:gd name="T0" fmla="*/ 102 w 236"/>
                <a:gd name="T1" fmla="*/ 10 h 10"/>
                <a:gd name="T2" fmla="*/ 102 w 236"/>
                <a:gd name="T3" fmla="*/ 10 h 10"/>
                <a:gd name="T4" fmla="*/ 123 w 236"/>
                <a:gd name="T5" fmla="*/ 7 h 10"/>
                <a:gd name="T6" fmla="*/ 200 w 236"/>
                <a:gd name="T7" fmla="*/ 6 h 10"/>
                <a:gd name="T8" fmla="*/ 203 w 236"/>
                <a:gd name="T9" fmla="*/ 3 h 10"/>
                <a:gd name="T10" fmla="*/ 160 w 236"/>
                <a:gd name="T11" fmla="*/ 4 h 10"/>
                <a:gd name="T12" fmla="*/ 202 w 236"/>
                <a:gd name="T13" fmla="*/ 3 h 10"/>
                <a:gd name="T14" fmla="*/ 198 w 236"/>
                <a:gd name="T15" fmla="*/ 0 h 10"/>
                <a:gd name="T16" fmla="*/ 0 w 236"/>
                <a:gd name="T17" fmla="*/ 4 h 10"/>
                <a:gd name="T18" fmla="*/ 137 w 236"/>
                <a:gd name="T19" fmla="*/ 4 h 10"/>
                <a:gd name="T20" fmla="*/ 121 w 236"/>
                <a:gd name="T21" fmla="*/ 6 h 10"/>
                <a:gd name="T22" fmla="*/ 8 w 236"/>
                <a:gd name="T23" fmla="*/ 5 h 10"/>
                <a:gd name="T24" fmla="*/ 104 w 236"/>
                <a:gd name="T25" fmla="*/ 7 h 10"/>
                <a:gd name="T26" fmla="*/ 84 w 236"/>
                <a:gd name="T27" fmla="*/ 9 h 10"/>
                <a:gd name="T28" fmla="*/ 102 w 236"/>
                <a:gd name="T2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36" h="10">
                  <a:moveTo>
                    <a:pt x="102" y="10"/>
                  </a:moveTo>
                  <a:lnTo>
                    <a:pt x="102" y="10"/>
                  </a:lnTo>
                  <a:cubicBezTo>
                    <a:pt x="107" y="9"/>
                    <a:pt x="208" y="8"/>
                    <a:pt x="123" y="7"/>
                  </a:cubicBezTo>
                  <a:cubicBezTo>
                    <a:pt x="126" y="4"/>
                    <a:pt x="177" y="6"/>
                    <a:pt x="200" y="6"/>
                  </a:cubicBezTo>
                  <a:cubicBezTo>
                    <a:pt x="184" y="5"/>
                    <a:pt x="208" y="4"/>
                    <a:pt x="203" y="3"/>
                  </a:cubicBezTo>
                  <a:cubicBezTo>
                    <a:pt x="192" y="4"/>
                    <a:pt x="179" y="4"/>
                    <a:pt x="160" y="4"/>
                  </a:cubicBezTo>
                  <a:cubicBezTo>
                    <a:pt x="152" y="3"/>
                    <a:pt x="180" y="2"/>
                    <a:pt x="202" y="3"/>
                  </a:cubicBezTo>
                  <a:cubicBezTo>
                    <a:pt x="175" y="1"/>
                    <a:pt x="236" y="1"/>
                    <a:pt x="198" y="0"/>
                  </a:cubicBezTo>
                  <a:cubicBezTo>
                    <a:pt x="116" y="0"/>
                    <a:pt x="57" y="0"/>
                    <a:pt x="0" y="4"/>
                  </a:cubicBezTo>
                  <a:cubicBezTo>
                    <a:pt x="46" y="3"/>
                    <a:pt x="99" y="3"/>
                    <a:pt x="137" y="4"/>
                  </a:cubicBezTo>
                  <a:lnTo>
                    <a:pt x="121" y="6"/>
                  </a:lnTo>
                  <a:cubicBezTo>
                    <a:pt x="78" y="4"/>
                    <a:pt x="51" y="5"/>
                    <a:pt x="8" y="5"/>
                  </a:cubicBezTo>
                  <a:lnTo>
                    <a:pt x="104" y="7"/>
                  </a:lnTo>
                  <a:cubicBezTo>
                    <a:pt x="149" y="9"/>
                    <a:pt x="119" y="9"/>
                    <a:pt x="84" y="9"/>
                  </a:cubicBezTo>
                  <a:cubicBezTo>
                    <a:pt x="92" y="9"/>
                    <a:pt x="100" y="9"/>
                    <a:pt x="102" y="1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6" name="Freeform 44"/>
            <p:cNvSpPr>
              <a:spLocks/>
            </p:cNvSpPr>
            <p:nvPr/>
          </p:nvSpPr>
          <p:spPr bwMode="invGray">
            <a:xfrm>
              <a:off x="12182475" y="2816225"/>
              <a:ext cx="9525" cy="0"/>
            </a:xfrm>
            <a:custGeom>
              <a:avLst/>
              <a:gdLst>
                <a:gd name="T0" fmla="*/ 0 w 5"/>
                <a:gd name="T1" fmla="*/ 0 w 5"/>
                <a:gd name="T2" fmla="*/ 1 w 5"/>
                <a:gd name="T3" fmla="*/ 5 w 5"/>
                <a:gd name="T4" fmla="*/ 0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7" name="Freeform 45"/>
            <p:cNvSpPr>
              <a:spLocks/>
            </p:cNvSpPr>
            <p:nvPr/>
          </p:nvSpPr>
          <p:spPr bwMode="invGray">
            <a:xfrm>
              <a:off x="4348162" y="2827338"/>
              <a:ext cx="17463" cy="3175"/>
            </a:xfrm>
            <a:custGeom>
              <a:avLst/>
              <a:gdLst>
                <a:gd name="T0" fmla="*/ 8 w 9"/>
                <a:gd name="T1" fmla="*/ 0 h 1"/>
                <a:gd name="T2" fmla="*/ 8 w 9"/>
                <a:gd name="T3" fmla="*/ 0 h 1"/>
                <a:gd name="T4" fmla="*/ 0 w 9"/>
                <a:gd name="T5" fmla="*/ 1 h 1"/>
                <a:gd name="T6" fmla="*/ 8 w 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1">
                  <a:moveTo>
                    <a:pt x="8" y="0"/>
                  </a:moveTo>
                  <a:lnTo>
                    <a:pt x="8" y="0"/>
                  </a:lnTo>
                  <a:lnTo>
                    <a:pt x="0" y="1"/>
                  </a:lnTo>
                  <a:cubicBezTo>
                    <a:pt x="7" y="0"/>
                    <a:pt x="9" y="0"/>
                    <a:pt x="8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8" name="Freeform 46"/>
            <p:cNvSpPr>
              <a:spLocks/>
            </p:cNvSpPr>
            <p:nvPr/>
          </p:nvSpPr>
          <p:spPr bwMode="invGray">
            <a:xfrm>
              <a:off x="12071350" y="2790825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9" name="Freeform 47"/>
            <p:cNvSpPr>
              <a:spLocks/>
            </p:cNvSpPr>
            <p:nvPr/>
          </p:nvSpPr>
          <p:spPr bwMode="invGray">
            <a:xfrm>
              <a:off x="4754563" y="2827338"/>
              <a:ext cx="4763" cy="0"/>
            </a:xfrm>
            <a:custGeom>
              <a:avLst/>
              <a:gdLst>
                <a:gd name="T0" fmla="*/ 2 w 2"/>
                <a:gd name="T1" fmla="*/ 2 w 2"/>
                <a:gd name="T2" fmla="*/ 0 w 2"/>
                <a:gd name="T3" fmla="*/ 2 w 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">
                  <a:moveTo>
                    <a:pt x="2" y="0"/>
                  </a:moveTo>
                  <a:lnTo>
                    <a:pt x="2" y="0"/>
                  </a:lnTo>
                  <a:lnTo>
                    <a:pt x="0" y="0"/>
                  </a:lnTo>
                  <a:cubicBezTo>
                    <a:pt x="1" y="0"/>
                    <a:pt x="1" y="0"/>
                    <a:pt x="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0" name="Freeform 48"/>
            <p:cNvSpPr>
              <a:spLocks/>
            </p:cNvSpPr>
            <p:nvPr/>
          </p:nvSpPr>
          <p:spPr bwMode="invGray">
            <a:xfrm>
              <a:off x="4852988" y="2719388"/>
              <a:ext cx="9525" cy="3175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4 w 5"/>
                <a:gd name="T5" fmla="*/ 0 h 1"/>
                <a:gd name="T6" fmla="*/ 5 w 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cubicBezTo>
                    <a:pt x="5" y="1"/>
                    <a:pt x="5" y="1"/>
                    <a:pt x="4" y="0"/>
                  </a:cubicBezTo>
                  <a:cubicBezTo>
                    <a:pt x="0" y="1"/>
                    <a:pt x="2" y="1"/>
                    <a:pt x="5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1" name="Freeform 49"/>
            <p:cNvSpPr>
              <a:spLocks/>
            </p:cNvSpPr>
            <p:nvPr/>
          </p:nvSpPr>
          <p:spPr bwMode="invGray">
            <a:xfrm>
              <a:off x="4759325" y="2827338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lnTo>
                    <a:pt x="0" y="0"/>
                  </a:ln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2" name="Freeform 50"/>
            <p:cNvSpPr>
              <a:spLocks/>
            </p:cNvSpPr>
            <p:nvPr/>
          </p:nvSpPr>
          <p:spPr bwMode="invGray">
            <a:xfrm>
              <a:off x="6654800" y="2805113"/>
              <a:ext cx="19050" cy="1587"/>
            </a:xfrm>
            <a:custGeom>
              <a:avLst/>
              <a:gdLst>
                <a:gd name="T0" fmla="*/ 10 w 10"/>
                <a:gd name="T1" fmla="*/ 1 h 1"/>
                <a:gd name="T2" fmla="*/ 10 w 10"/>
                <a:gd name="T3" fmla="*/ 1 h 1"/>
                <a:gd name="T4" fmla="*/ 2 w 10"/>
                <a:gd name="T5" fmla="*/ 0 h 1"/>
                <a:gd name="T6" fmla="*/ 10 w 1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1">
                  <a:moveTo>
                    <a:pt x="10" y="1"/>
                  </a:moveTo>
                  <a:lnTo>
                    <a:pt x="10" y="1"/>
                  </a:lnTo>
                  <a:lnTo>
                    <a:pt x="2" y="0"/>
                  </a:lnTo>
                  <a:cubicBezTo>
                    <a:pt x="0" y="0"/>
                    <a:pt x="2" y="0"/>
                    <a:pt x="1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3" name="Freeform 51"/>
            <p:cNvSpPr>
              <a:spLocks/>
            </p:cNvSpPr>
            <p:nvPr/>
          </p:nvSpPr>
          <p:spPr bwMode="invGray">
            <a:xfrm>
              <a:off x="6289675" y="2798763"/>
              <a:ext cx="6350" cy="0"/>
            </a:xfrm>
            <a:custGeom>
              <a:avLst/>
              <a:gdLst>
                <a:gd name="T0" fmla="*/ 3 w 3"/>
                <a:gd name="T1" fmla="*/ 3 w 3"/>
                <a:gd name="T2" fmla="*/ 0 w 3"/>
                <a:gd name="T3" fmla="*/ 3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">
                  <a:moveTo>
                    <a:pt x="3" y="0"/>
                  </a:moveTo>
                  <a:lnTo>
                    <a:pt x="3" y="0"/>
                  </a:lnTo>
                  <a:lnTo>
                    <a:pt x="0" y="0"/>
                  </a:lnTo>
                  <a:lnTo>
                    <a:pt x="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4" name="Freeform 52"/>
            <p:cNvSpPr>
              <a:spLocks/>
            </p:cNvSpPr>
            <p:nvPr/>
          </p:nvSpPr>
          <p:spPr bwMode="invGray">
            <a:xfrm>
              <a:off x="9140825" y="2725738"/>
              <a:ext cx="44450" cy="0"/>
            </a:xfrm>
            <a:custGeom>
              <a:avLst/>
              <a:gdLst>
                <a:gd name="T0" fmla="*/ 23 w 23"/>
                <a:gd name="T1" fmla="*/ 23 w 23"/>
                <a:gd name="T2" fmla="*/ 0 w 23"/>
                <a:gd name="T3" fmla="*/ 23 w 2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3">
                  <a:moveTo>
                    <a:pt x="23" y="0"/>
                  </a:moveTo>
                  <a:lnTo>
                    <a:pt x="23" y="0"/>
                  </a:lnTo>
                  <a:lnTo>
                    <a:pt x="0" y="0"/>
                  </a:lnTo>
                  <a:lnTo>
                    <a:pt x="2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5" name="Freeform 53"/>
            <p:cNvSpPr>
              <a:spLocks/>
            </p:cNvSpPr>
            <p:nvPr/>
          </p:nvSpPr>
          <p:spPr bwMode="invGray">
            <a:xfrm>
              <a:off x="4737100" y="2827338"/>
              <a:ext cx="17463" cy="3175"/>
            </a:xfrm>
            <a:custGeom>
              <a:avLst/>
              <a:gdLst>
                <a:gd name="T0" fmla="*/ 9 w 9"/>
                <a:gd name="T1" fmla="*/ 0 h 1"/>
                <a:gd name="T2" fmla="*/ 9 w 9"/>
                <a:gd name="T3" fmla="*/ 0 h 1"/>
                <a:gd name="T4" fmla="*/ 0 w 9"/>
                <a:gd name="T5" fmla="*/ 1 h 1"/>
                <a:gd name="T6" fmla="*/ 9 w 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1">
                  <a:moveTo>
                    <a:pt x="9" y="0"/>
                  </a:moveTo>
                  <a:lnTo>
                    <a:pt x="9" y="0"/>
                  </a:lnTo>
                  <a:lnTo>
                    <a:pt x="0" y="1"/>
                  </a:lnTo>
                  <a:cubicBezTo>
                    <a:pt x="5" y="0"/>
                    <a:pt x="8" y="0"/>
                    <a:pt x="9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6" name="Freeform 54"/>
            <p:cNvSpPr>
              <a:spLocks/>
            </p:cNvSpPr>
            <p:nvPr/>
          </p:nvSpPr>
          <p:spPr bwMode="invGray">
            <a:xfrm>
              <a:off x="7239000" y="2779713"/>
              <a:ext cx="11113" cy="3175"/>
            </a:xfrm>
            <a:custGeom>
              <a:avLst/>
              <a:gdLst>
                <a:gd name="T0" fmla="*/ 6 w 6"/>
                <a:gd name="T1" fmla="*/ 0 h 1"/>
                <a:gd name="T2" fmla="*/ 6 w 6"/>
                <a:gd name="T3" fmla="*/ 0 h 1"/>
                <a:gd name="T4" fmla="*/ 0 w 6"/>
                <a:gd name="T5" fmla="*/ 1 h 1"/>
                <a:gd name="T6" fmla="*/ 4 w 6"/>
                <a:gd name="T7" fmla="*/ 1 h 1"/>
                <a:gd name="T8" fmla="*/ 6 w 6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1">
                  <a:moveTo>
                    <a:pt x="6" y="0"/>
                  </a:moveTo>
                  <a:lnTo>
                    <a:pt x="6" y="0"/>
                  </a:lnTo>
                  <a:lnTo>
                    <a:pt x="0" y="1"/>
                  </a:lnTo>
                  <a:lnTo>
                    <a:pt x="4" y="1"/>
                  </a:lnTo>
                  <a:lnTo>
                    <a:pt x="6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7" name="Freeform 55"/>
            <p:cNvSpPr>
              <a:spLocks/>
            </p:cNvSpPr>
            <p:nvPr/>
          </p:nvSpPr>
          <p:spPr bwMode="invGray">
            <a:xfrm>
              <a:off x="7181850" y="2773363"/>
              <a:ext cx="468313" cy="15875"/>
            </a:xfrm>
            <a:custGeom>
              <a:avLst/>
              <a:gdLst>
                <a:gd name="T0" fmla="*/ 139 w 244"/>
                <a:gd name="T1" fmla="*/ 5 h 7"/>
                <a:gd name="T2" fmla="*/ 139 w 244"/>
                <a:gd name="T3" fmla="*/ 5 h 7"/>
                <a:gd name="T4" fmla="*/ 132 w 244"/>
                <a:gd name="T5" fmla="*/ 6 h 7"/>
                <a:gd name="T6" fmla="*/ 244 w 244"/>
                <a:gd name="T7" fmla="*/ 4 h 7"/>
                <a:gd name="T8" fmla="*/ 178 w 244"/>
                <a:gd name="T9" fmla="*/ 1 h 7"/>
                <a:gd name="T10" fmla="*/ 101 w 244"/>
                <a:gd name="T11" fmla="*/ 0 h 7"/>
                <a:gd name="T12" fmla="*/ 77 w 244"/>
                <a:gd name="T13" fmla="*/ 3 h 7"/>
                <a:gd name="T14" fmla="*/ 60 w 244"/>
                <a:gd name="T15" fmla="*/ 1 h 7"/>
                <a:gd name="T16" fmla="*/ 0 w 244"/>
                <a:gd name="T17" fmla="*/ 1 h 7"/>
                <a:gd name="T18" fmla="*/ 52 w 244"/>
                <a:gd name="T19" fmla="*/ 1 h 7"/>
                <a:gd name="T20" fmla="*/ 36 w 244"/>
                <a:gd name="T21" fmla="*/ 3 h 7"/>
                <a:gd name="T22" fmla="*/ 41 w 244"/>
                <a:gd name="T23" fmla="*/ 3 h 7"/>
                <a:gd name="T24" fmla="*/ 139 w 244"/>
                <a:gd name="T25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4" h="7">
                  <a:moveTo>
                    <a:pt x="139" y="5"/>
                  </a:moveTo>
                  <a:lnTo>
                    <a:pt x="139" y="5"/>
                  </a:lnTo>
                  <a:cubicBezTo>
                    <a:pt x="135" y="5"/>
                    <a:pt x="134" y="6"/>
                    <a:pt x="132" y="6"/>
                  </a:cubicBezTo>
                  <a:cubicBezTo>
                    <a:pt x="169" y="5"/>
                    <a:pt x="236" y="6"/>
                    <a:pt x="244" y="4"/>
                  </a:cubicBezTo>
                  <a:cubicBezTo>
                    <a:pt x="232" y="4"/>
                    <a:pt x="167" y="2"/>
                    <a:pt x="178" y="1"/>
                  </a:cubicBezTo>
                  <a:cubicBezTo>
                    <a:pt x="152" y="2"/>
                    <a:pt x="115" y="0"/>
                    <a:pt x="101" y="0"/>
                  </a:cubicBezTo>
                  <a:cubicBezTo>
                    <a:pt x="143" y="2"/>
                    <a:pt x="105" y="2"/>
                    <a:pt x="77" y="3"/>
                  </a:cubicBezTo>
                  <a:cubicBezTo>
                    <a:pt x="51" y="2"/>
                    <a:pt x="82" y="1"/>
                    <a:pt x="60" y="1"/>
                  </a:cubicBezTo>
                  <a:lnTo>
                    <a:pt x="0" y="1"/>
                  </a:lnTo>
                  <a:lnTo>
                    <a:pt x="52" y="1"/>
                  </a:lnTo>
                  <a:lnTo>
                    <a:pt x="36" y="3"/>
                  </a:lnTo>
                  <a:lnTo>
                    <a:pt x="41" y="3"/>
                  </a:lnTo>
                  <a:cubicBezTo>
                    <a:pt x="129" y="2"/>
                    <a:pt x="49" y="7"/>
                    <a:pt x="139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8" name="Freeform 56"/>
            <p:cNvSpPr>
              <a:spLocks/>
            </p:cNvSpPr>
            <p:nvPr/>
          </p:nvSpPr>
          <p:spPr bwMode="invGray">
            <a:xfrm>
              <a:off x="7407275" y="2787650"/>
              <a:ext cx="26988" cy="0"/>
            </a:xfrm>
            <a:custGeom>
              <a:avLst/>
              <a:gdLst>
                <a:gd name="T0" fmla="*/ 14 w 14"/>
                <a:gd name="T1" fmla="*/ 14 w 14"/>
                <a:gd name="T2" fmla="*/ 0 w 14"/>
                <a:gd name="T3" fmla="*/ 14 w 1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4">
                  <a:moveTo>
                    <a:pt x="14" y="0"/>
                  </a:moveTo>
                  <a:lnTo>
                    <a:pt x="14" y="0"/>
                  </a:lnTo>
                  <a:lnTo>
                    <a:pt x="0" y="0"/>
                  </a:lnTo>
                  <a:cubicBezTo>
                    <a:pt x="8" y="0"/>
                    <a:pt x="11" y="0"/>
                    <a:pt x="1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9" name="Freeform 57"/>
            <p:cNvSpPr>
              <a:spLocks/>
            </p:cNvSpPr>
            <p:nvPr/>
          </p:nvSpPr>
          <p:spPr bwMode="invGray">
            <a:xfrm>
              <a:off x="8123238" y="2794000"/>
              <a:ext cx="31750" cy="1587"/>
            </a:xfrm>
            <a:custGeom>
              <a:avLst/>
              <a:gdLst>
                <a:gd name="T0" fmla="*/ 0 w 16"/>
                <a:gd name="T1" fmla="*/ 1 h 1"/>
                <a:gd name="T2" fmla="*/ 0 w 16"/>
                <a:gd name="T3" fmla="*/ 1 h 1"/>
                <a:gd name="T4" fmla="*/ 16 w 16"/>
                <a:gd name="T5" fmla="*/ 0 h 1"/>
                <a:gd name="T6" fmla="*/ 0 w 1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" h="1">
                  <a:moveTo>
                    <a:pt x="0" y="1"/>
                  </a:moveTo>
                  <a:lnTo>
                    <a:pt x="0" y="1"/>
                  </a:lnTo>
                  <a:lnTo>
                    <a:pt x="16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0" name="Freeform 58"/>
            <p:cNvSpPr>
              <a:spLocks/>
            </p:cNvSpPr>
            <p:nvPr/>
          </p:nvSpPr>
          <p:spPr bwMode="invGray">
            <a:xfrm>
              <a:off x="3070225" y="2794000"/>
              <a:ext cx="101600" cy="4762"/>
            </a:xfrm>
            <a:custGeom>
              <a:avLst/>
              <a:gdLst>
                <a:gd name="T0" fmla="*/ 0 w 53"/>
                <a:gd name="T1" fmla="*/ 0 h 2"/>
                <a:gd name="T2" fmla="*/ 0 w 53"/>
                <a:gd name="T3" fmla="*/ 0 h 2"/>
                <a:gd name="T4" fmla="*/ 52 w 53"/>
                <a:gd name="T5" fmla="*/ 0 h 2"/>
                <a:gd name="T6" fmla="*/ 6 w 53"/>
                <a:gd name="T7" fmla="*/ 0 h 2"/>
                <a:gd name="T8" fmla="*/ 0 w 53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3" h="2">
                  <a:moveTo>
                    <a:pt x="0" y="0"/>
                  </a:moveTo>
                  <a:lnTo>
                    <a:pt x="0" y="0"/>
                  </a:lnTo>
                  <a:cubicBezTo>
                    <a:pt x="2" y="1"/>
                    <a:pt x="53" y="2"/>
                    <a:pt x="52" y="0"/>
                  </a:cubicBezTo>
                  <a:lnTo>
                    <a:pt x="6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1" name="Freeform 59"/>
            <p:cNvSpPr>
              <a:spLocks/>
            </p:cNvSpPr>
            <p:nvPr/>
          </p:nvSpPr>
          <p:spPr bwMode="invGray">
            <a:xfrm>
              <a:off x="9963150" y="2778125"/>
              <a:ext cx="41275" cy="0"/>
            </a:xfrm>
            <a:custGeom>
              <a:avLst/>
              <a:gdLst>
                <a:gd name="T0" fmla="*/ 21 w 21"/>
                <a:gd name="T1" fmla="*/ 21 w 21"/>
                <a:gd name="T2" fmla="*/ 3 w 21"/>
                <a:gd name="T3" fmla="*/ 0 w 21"/>
                <a:gd name="T4" fmla="*/ 21 w 2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21">
                  <a:moveTo>
                    <a:pt x="21" y="0"/>
                  </a:moveTo>
                  <a:lnTo>
                    <a:pt x="21" y="0"/>
                  </a:lnTo>
                  <a:lnTo>
                    <a:pt x="3" y="0"/>
                  </a:lnTo>
                  <a:lnTo>
                    <a:pt x="0" y="0"/>
                  </a:lnTo>
                  <a:cubicBezTo>
                    <a:pt x="4" y="0"/>
                    <a:pt x="15" y="0"/>
                    <a:pt x="2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2" name="Freeform 60"/>
            <p:cNvSpPr>
              <a:spLocks/>
            </p:cNvSpPr>
            <p:nvPr/>
          </p:nvSpPr>
          <p:spPr bwMode="invGray">
            <a:xfrm>
              <a:off x="7523163" y="2773363"/>
              <a:ext cx="30163" cy="3175"/>
            </a:xfrm>
            <a:custGeom>
              <a:avLst/>
              <a:gdLst>
                <a:gd name="T0" fmla="*/ 16 w 16"/>
                <a:gd name="T1" fmla="*/ 0 h 1"/>
                <a:gd name="T2" fmla="*/ 16 w 16"/>
                <a:gd name="T3" fmla="*/ 0 h 1"/>
                <a:gd name="T4" fmla="*/ 0 w 16"/>
                <a:gd name="T5" fmla="*/ 1 h 1"/>
                <a:gd name="T6" fmla="*/ 16 w 16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" h="1">
                  <a:moveTo>
                    <a:pt x="16" y="0"/>
                  </a:moveTo>
                  <a:lnTo>
                    <a:pt x="16" y="0"/>
                  </a:lnTo>
                  <a:cubicBezTo>
                    <a:pt x="6" y="0"/>
                    <a:pt x="2" y="1"/>
                    <a:pt x="0" y="1"/>
                  </a:cubicBezTo>
                  <a:cubicBezTo>
                    <a:pt x="6" y="1"/>
                    <a:pt x="12" y="1"/>
                    <a:pt x="1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3" name="Freeform 61"/>
            <p:cNvSpPr>
              <a:spLocks/>
            </p:cNvSpPr>
            <p:nvPr/>
          </p:nvSpPr>
          <p:spPr bwMode="invGray">
            <a:xfrm>
              <a:off x="10009188" y="2787650"/>
              <a:ext cx="115888" cy="3175"/>
            </a:xfrm>
            <a:custGeom>
              <a:avLst/>
              <a:gdLst>
                <a:gd name="T0" fmla="*/ 0 w 60"/>
                <a:gd name="T1" fmla="*/ 0 h 2"/>
                <a:gd name="T2" fmla="*/ 0 w 60"/>
                <a:gd name="T3" fmla="*/ 0 h 2"/>
                <a:gd name="T4" fmla="*/ 19 w 60"/>
                <a:gd name="T5" fmla="*/ 2 h 2"/>
                <a:gd name="T6" fmla="*/ 60 w 60"/>
                <a:gd name="T7" fmla="*/ 1 h 2"/>
                <a:gd name="T8" fmla="*/ 0 w 60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0" h="2">
                  <a:moveTo>
                    <a:pt x="0" y="0"/>
                  </a:moveTo>
                  <a:lnTo>
                    <a:pt x="0" y="0"/>
                  </a:lnTo>
                  <a:cubicBezTo>
                    <a:pt x="7" y="0"/>
                    <a:pt x="18" y="1"/>
                    <a:pt x="19" y="2"/>
                  </a:cubicBezTo>
                  <a:cubicBezTo>
                    <a:pt x="34" y="2"/>
                    <a:pt x="45" y="1"/>
                    <a:pt x="60" y="1"/>
                  </a:cubicBezTo>
                  <a:cubicBezTo>
                    <a:pt x="43" y="1"/>
                    <a:pt x="23" y="1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4" name="Freeform 62"/>
            <p:cNvSpPr>
              <a:spLocks/>
            </p:cNvSpPr>
            <p:nvPr/>
          </p:nvSpPr>
          <p:spPr bwMode="invGray">
            <a:xfrm>
              <a:off x="10125075" y="2789238"/>
              <a:ext cx="1588" cy="0"/>
            </a:xfrm>
            <a:custGeom>
              <a:avLst/>
              <a:gdLst>
                <a:gd name="T0" fmla="*/ 1 w 1"/>
                <a:gd name="T1" fmla="*/ 1 w 1"/>
                <a:gd name="T2" fmla="*/ 0 w 1"/>
                <a:gd name="T3" fmla="*/ 1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lnTo>
                    <a:pt x="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5" name="Freeform 63"/>
            <p:cNvSpPr>
              <a:spLocks noEditPoints="1"/>
            </p:cNvSpPr>
            <p:nvPr/>
          </p:nvSpPr>
          <p:spPr bwMode="invGray">
            <a:xfrm>
              <a:off x="-4110038" y="2703513"/>
              <a:ext cx="16486188" cy="134937"/>
            </a:xfrm>
            <a:custGeom>
              <a:avLst/>
              <a:gdLst>
                <a:gd name="T0" fmla="*/ 5206 w 8594"/>
                <a:gd name="T1" fmla="*/ 34 h 60"/>
                <a:gd name="T2" fmla="*/ 4851 w 8594"/>
                <a:gd name="T3" fmla="*/ 37 h 60"/>
                <a:gd name="T4" fmla="*/ 5322 w 8594"/>
                <a:gd name="T5" fmla="*/ 35 h 60"/>
                <a:gd name="T6" fmla="*/ 5841 w 8594"/>
                <a:gd name="T7" fmla="*/ 43 h 60"/>
                <a:gd name="T8" fmla="*/ 5952 w 8594"/>
                <a:gd name="T9" fmla="*/ 46 h 60"/>
                <a:gd name="T10" fmla="*/ 6323 w 8594"/>
                <a:gd name="T11" fmla="*/ 40 h 60"/>
                <a:gd name="T12" fmla="*/ 6806 w 8594"/>
                <a:gd name="T13" fmla="*/ 32 h 60"/>
                <a:gd name="T14" fmla="*/ 6211 w 8594"/>
                <a:gd name="T15" fmla="*/ 34 h 60"/>
                <a:gd name="T16" fmla="*/ 5558 w 8594"/>
                <a:gd name="T17" fmla="*/ 29 h 60"/>
                <a:gd name="T18" fmla="*/ 7046 w 8594"/>
                <a:gd name="T19" fmla="*/ 41 h 60"/>
                <a:gd name="T20" fmla="*/ 7472 w 8594"/>
                <a:gd name="T21" fmla="*/ 40 h 60"/>
                <a:gd name="T22" fmla="*/ 7784 w 8594"/>
                <a:gd name="T23" fmla="*/ 39 h 60"/>
                <a:gd name="T24" fmla="*/ 4392 w 8594"/>
                <a:gd name="T25" fmla="*/ 36 h 60"/>
                <a:gd name="T26" fmla="*/ 4053 w 8594"/>
                <a:gd name="T27" fmla="*/ 35 h 60"/>
                <a:gd name="T28" fmla="*/ 4729 w 8594"/>
                <a:gd name="T29" fmla="*/ 29 h 60"/>
                <a:gd name="T30" fmla="*/ 348 w 8594"/>
                <a:gd name="T31" fmla="*/ 40 h 60"/>
                <a:gd name="T32" fmla="*/ 3365 w 8594"/>
                <a:gd name="T33" fmla="*/ 41 h 60"/>
                <a:gd name="T34" fmla="*/ 2626 w 8594"/>
                <a:gd name="T35" fmla="*/ 45 h 60"/>
                <a:gd name="T36" fmla="*/ 1989 w 8594"/>
                <a:gd name="T37" fmla="*/ 45 h 60"/>
                <a:gd name="T38" fmla="*/ 1241 w 8594"/>
                <a:gd name="T39" fmla="*/ 44 h 60"/>
                <a:gd name="T40" fmla="*/ 260 w 8594"/>
                <a:gd name="T41" fmla="*/ 41 h 60"/>
                <a:gd name="T42" fmla="*/ 403 w 8594"/>
                <a:gd name="T43" fmla="*/ 29 h 60"/>
                <a:gd name="T44" fmla="*/ 1235 w 8594"/>
                <a:gd name="T45" fmla="*/ 30 h 60"/>
                <a:gd name="T46" fmla="*/ 1695 w 8594"/>
                <a:gd name="T47" fmla="*/ 28 h 60"/>
                <a:gd name="T48" fmla="*/ 2516 w 8594"/>
                <a:gd name="T49" fmla="*/ 20 h 60"/>
                <a:gd name="T50" fmla="*/ 3096 w 8594"/>
                <a:gd name="T51" fmla="*/ 21 h 60"/>
                <a:gd name="T52" fmla="*/ 3775 w 8594"/>
                <a:gd name="T53" fmla="*/ 17 h 60"/>
                <a:gd name="T54" fmla="*/ 3608 w 8594"/>
                <a:gd name="T55" fmla="*/ 13 h 60"/>
                <a:gd name="T56" fmla="*/ 3472 w 8594"/>
                <a:gd name="T57" fmla="*/ 9 h 60"/>
                <a:gd name="T58" fmla="*/ 4061 w 8594"/>
                <a:gd name="T59" fmla="*/ 4 h 60"/>
                <a:gd name="T60" fmla="*/ 4257 w 8594"/>
                <a:gd name="T61" fmla="*/ 12 h 60"/>
                <a:gd name="T62" fmla="*/ 4645 w 8594"/>
                <a:gd name="T63" fmla="*/ 16 h 60"/>
                <a:gd name="T64" fmla="*/ 4373 w 8594"/>
                <a:gd name="T65" fmla="*/ 10 h 60"/>
                <a:gd name="T66" fmla="*/ 5119 w 8594"/>
                <a:gd name="T67" fmla="*/ 4 h 60"/>
                <a:gd name="T68" fmla="*/ 5193 w 8594"/>
                <a:gd name="T69" fmla="*/ 5 h 60"/>
                <a:gd name="T70" fmla="*/ 5134 w 8594"/>
                <a:gd name="T71" fmla="*/ 16 h 60"/>
                <a:gd name="T72" fmla="*/ 5438 w 8594"/>
                <a:gd name="T73" fmla="*/ 15 h 60"/>
                <a:gd name="T74" fmla="*/ 5834 w 8594"/>
                <a:gd name="T75" fmla="*/ 5 h 60"/>
                <a:gd name="T76" fmla="*/ 5843 w 8594"/>
                <a:gd name="T77" fmla="*/ 16 h 60"/>
                <a:gd name="T78" fmla="*/ 5967 w 8594"/>
                <a:gd name="T79" fmla="*/ 11 h 60"/>
                <a:gd name="T80" fmla="*/ 6226 w 8594"/>
                <a:gd name="T81" fmla="*/ 10 h 60"/>
                <a:gd name="T82" fmla="*/ 6261 w 8594"/>
                <a:gd name="T83" fmla="*/ 13 h 60"/>
                <a:gd name="T84" fmla="*/ 6697 w 8594"/>
                <a:gd name="T85" fmla="*/ 10 h 60"/>
                <a:gd name="T86" fmla="*/ 6837 w 8594"/>
                <a:gd name="T87" fmla="*/ 16 h 60"/>
                <a:gd name="T88" fmla="*/ 7682 w 8594"/>
                <a:gd name="T89" fmla="*/ 14 h 60"/>
                <a:gd name="T90" fmla="*/ 7802 w 8594"/>
                <a:gd name="T91" fmla="*/ 24 h 60"/>
                <a:gd name="T92" fmla="*/ 8182 w 8594"/>
                <a:gd name="T93" fmla="*/ 23 h 60"/>
                <a:gd name="T94" fmla="*/ 8315 w 8594"/>
                <a:gd name="T95" fmla="*/ 27 h 60"/>
                <a:gd name="T96" fmla="*/ 8441 w 8594"/>
                <a:gd name="T97" fmla="*/ 38 h 60"/>
                <a:gd name="T98" fmla="*/ 8077 w 8594"/>
                <a:gd name="T99" fmla="*/ 45 h 60"/>
                <a:gd name="T100" fmla="*/ 8594 w 8594"/>
                <a:gd name="T101" fmla="*/ 47 h 60"/>
                <a:gd name="T102" fmla="*/ 8205 w 8594"/>
                <a:gd name="T103" fmla="*/ 53 h 60"/>
                <a:gd name="T104" fmla="*/ 7779 w 8594"/>
                <a:gd name="T105" fmla="*/ 58 h 60"/>
                <a:gd name="T106" fmla="*/ 7358 w 8594"/>
                <a:gd name="T107" fmla="*/ 54 h 60"/>
                <a:gd name="T108" fmla="*/ 6692 w 8594"/>
                <a:gd name="T109" fmla="*/ 49 h 60"/>
                <a:gd name="T110" fmla="*/ 5792 w 8594"/>
                <a:gd name="T111" fmla="*/ 53 h 60"/>
                <a:gd name="T112" fmla="*/ 5390 w 8594"/>
                <a:gd name="T113" fmla="*/ 47 h 60"/>
                <a:gd name="T114" fmla="*/ 5194 w 8594"/>
                <a:gd name="T115" fmla="*/ 51 h 60"/>
                <a:gd name="T116" fmla="*/ 4559 w 8594"/>
                <a:gd name="T117" fmla="*/ 53 h 60"/>
                <a:gd name="T118" fmla="*/ 4226 w 8594"/>
                <a:gd name="T119" fmla="*/ 58 h 60"/>
                <a:gd name="T120" fmla="*/ 4010 w 8594"/>
                <a:gd name="T121" fmla="*/ 60 h 60"/>
                <a:gd name="T122" fmla="*/ 3858 w 8594"/>
                <a:gd name="T123" fmla="*/ 34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8594" h="60">
                  <a:moveTo>
                    <a:pt x="4248" y="14"/>
                  </a:moveTo>
                  <a:lnTo>
                    <a:pt x="4248" y="14"/>
                  </a:lnTo>
                  <a:lnTo>
                    <a:pt x="4246" y="14"/>
                  </a:lnTo>
                  <a:lnTo>
                    <a:pt x="4248" y="14"/>
                  </a:lnTo>
                  <a:lnTo>
                    <a:pt x="4248" y="14"/>
                  </a:lnTo>
                  <a:close/>
                  <a:moveTo>
                    <a:pt x="5299" y="30"/>
                  </a:moveTo>
                  <a:lnTo>
                    <a:pt x="5299" y="30"/>
                  </a:lnTo>
                  <a:lnTo>
                    <a:pt x="5241" y="31"/>
                  </a:lnTo>
                  <a:lnTo>
                    <a:pt x="5247" y="31"/>
                  </a:lnTo>
                  <a:lnTo>
                    <a:pt x="5190" y="32"/>
                  </a:lnTo>
                  <a:cubicBezTo>
                    <a:pt x="5225" y="33"/>
                    <a:pt x="5248" y="35"/>
                    <a:pt x="5199" y="36"/>
                  </a:cubicBezTo>
                  <a:cubicBezTo>
                    <a:pt x="5203" y="36"/>
                    <a:pt x="5189" y="35"/>
                    <a:pt x="5206" y="34"/>
                  </a:cubicBezTo>
                  <a:cubicBezTo>
                    <a:pt x="5173" y="33"/>
                    <a:pt x="5101" y="32"/>
                    <a:pt x="5120" y="35"/>
                  </a:cubicBezTo>
                  <a:cubicBezTo>
                    <a:pt x="5183" y="32"/>
                    <a:pt x="5134" y="39"/>
                    <a:pt x="5184" y="36"/>
                  </a:cubicBezTo>
                  <a:cubicBezTo>
                    <a:pt x="5157" y="38"/>
                    <a:pt x="5131" y="38"/>
                    <a:pt x="5106" y="38"/>
                  </a:cubicBezTo>
                  <a:cubicBezTo>
                    <a:pt x="5132" y="37"/>
                    <a:pt x="5100" y="35"/>
                    <a:pt x="5061" y="34"/>
                  </a:cubicBezTo>
                  <a:cubicBezTo>
                    <a:pt x="5044" y="35"/>
                    <a:pt x="4997" y="34"/>
                    <a:pt x="4969" y="35"/>
                  </a:cubicBezTo>
                  <a:cubicBezTo>
                    <a:pt x="4979" y="37"/>
                    <a:pt x="4954" y="38"/>
                    <a:pt x="5001" y="38"/>
                  </a:cubicBezTo>
                  <a:cubicBezTo>
                    <a:pt x="4984" y="39"/>
                    <a:pt x="4957" y="39"/>
                    <a:pt x="4928" y="38"/>
                  </a:cubicBezTo>
                  <a:cubicBezTo>
                    <a:pt x="4940" y="38"/>
                    <a:pt x="4960" y="38"/>
                    <a:pt x="4959" y="37"/>
                  </a:cubicBezTo>
                  <a:cubicBezTo>
                    <a:pt x="4940" y="35"/>
                    <a:pt x="4917" y="35"/>
                    <a:pt x="4905" y="35"/>
                  </a:cubicBezTo>
                  <a:lnTo>
                    <a:pt x="4876" y="35"/>
                  </a:lnTo>
                  <a:cubicBezTo>
                    <a:pt x="4879" y="35"/>
                    <a:pt x="4881" y="35"/>
                    <a:pt x="4883" y="36"/>
                  </a:cubicBezTo>
                  <a:lnTo>
                    <a:pt x="4851" y="37"/>
                  </a:lnTo>
                  <a:cubicBezTo>
                    <a:pt x="4894" y="36"/>
                    <a:pt x="4871" y="38"/>
                    <a:pt x="4870" y="39"/>
                  </a:cubicBezTo>
                  <a:cubicBezTo>
                    <a:pt x="4871" y="37"/>
                    <a:pt x="4842" y="39"/>
                    <a:pt x="4827" y="39"/>
                  </a:cubicBezTo>
                  <a:lnTo>
                    <a:pt x="4860" y="41"/>
                  </a:lnTo>
                  <a:cubicBezTo>
                    <a:pt x="4844" y="42"/>
                    <a:pt x="4805" y="40"/>
                    <a:pt x="4813" y="42"/>
                  </a:cubicBezTo>
                  <a:cubicBezTo>
                    <a:pt x="4881" y="43"/>
                    <a:pt x="4907" y="42"/>
                    <a:pt x="4969" y="42"/>
                  </a:cubicBezTo>
                  <a:lnTo>
                    <a:pt x="4944" y="40"/>
                  </a:lnTo>
                  <a:cubicBezTo>
                    <a:pt x="5014" y="39"/>
                    <a:pt x="4987" y="43"/>
                    <a:pt x="5065" y="43"/>
                  </a:cubicBezTo>
                  <a:cubicBezTo>
                    <a:pt x="5098" y="41"/>
                    <a:pt x="5183" y="42"/>
                    <a:pt x="5184" y="39"/>
                  </a:cubicBezTo>
                  <a:cubicBezTo>
                    <a:pt x="5174" y="40"/>
                    <a:pt x="5233" y="42"/>
                    <a:pt x="5260" y="40"/>
                  </a:cubicBezTo>
                  <a:cubicBezTo>
                    <a:pt x="5289" y="38"/>
                    <a:pt x="5379" y="37"/>
                    <a:pt x="5352" y="36"/>
                  </a:cubicBezTo>
                  <a:cubicBezTo>
                    <a:pt x="5328" y="36"/>
                    <a:pt x="5295" y="37"/>
                    <a:pt x="5276" y="36"/>
                  </a:cubicBezTo>
                  <a:lnTo>
                    <a:pt x="5322" y="35"/>
                  </a:lnTo>
                  <a:lnTo>
                    <a:pt x="5292" y="33"/>
                  </a:lnTo>
                  <a:cubicBezTo>
                    <a:pt x="5308" y="34"/>
                    <a:pt x="5306" y="32"/>
                    <a:pt x="5299" y="30"/>
                  </a:cubicBezTo>
                  <a:close/>
                  <a:moveTo>
                    <a:pt x="5493" y="27"/>
                  </a:moveTo>
                  <a:lnTo>
                    <a:pt x="5493" y="27"/>
                  </a:lnTo>
                  <a:cubicBezTo>
                    <a:pt x="5524" y="32"/>
                    <a:pt x="5557" y="36"/>
                    <a:pt x="5700" y="35"/>
                  </a:cubicBezTo>
                  <a:lnTo>
                    <a:pt x="5689" y="35"/>
                  </a:lnTo>
                  <a:cubicBezTo>
                    <a:pt x="5761" y="38"/>
                    <a:pt x="5829" y="32"/>
                    <a:pt x="5916" y="35"/>
                  </a:cubicBezTo>
                  <a:cubicBezTo>
                    <a:pt x="5874" y="36"/>
                    <a:pt x="5876" y="36"/>
                    <a:pt x="5829" y="40"/>
                  </a:cubicBezTo>
                  <a:lnTo>
                    <a:pt x="5875" y="39"/>
                  </a:lnTo>
                  <a:cubicBezTo>
                    <a:pt x="5862" y="41"/>
                    <a:pt x="5907" y="40"/>
                    <a:pt x="5941" y="40"/>
                  </a:cubicBezTo>
                  <a:lnTo>
                    <a:pt x="5911" y="43"/>
                  </a:lnTo>
                  <a:cubicBezTo>
                    <a:pt x="5891" y="42"/>
                    <a:pt x="5839" y="42"/>
                    <a:pt x="5841" y="43"/>
                  </a:cubicBezTo>
                  <a:cubicBezTo>
                    <a:pt x="5852" y="42"/>
                    <a:pt x="5772" y="39"/>
                    <a:pt x="5729" y="40"/>
                  </a:cubicBezTo>
                  <a:cubicBezTo>
                    <a:pt x="5733" y="42"/>
                    <a:pt x="5825" y="41"/>
                    <a:pt x="5784" y="44"/>
                  </a:cubicBezTo>
                  <a:cubicBezTo>
                    <a:pt x="5820" y="43"/>
                    <a:pt x="5825" y="45"/>
                    <a:pt x="5862" y="44"/>
                  </a:cubicBezTo>
                  <a:cubicBezTo>
                    <a:pt x="5826" y="45"/>
                    <a:pt x="5853" y="47"/>
                    <a:pt x="5827" y="48"/>
                  </a:cubicBezTo>
                  <a:lnTo>
                    <a:pt x="5888" y="47"/>
                  </a:lnTo>
                  <a:cubicBezTo>
                    <a:pt x="5890" y="48"/>
                    <a:pt x="5798" y="49"/>
                    <a:pt x="5849" y="51"/>
                  </a:cubicBezTo>
                  <a:cubicBezTo>
                    <a:pt x="5874" y="50"/>
                    <a:pt x="5940" y="52"/>
                    <a:pt x="5941" y="49"/>
                  </a:cubicBezTo>
                  <a:lnTo>
                    <a:pt x="5943" y="50"/>
                  </a:lnTo>
                  <a:cubicBezTo>
                    <a:pt x="5989" y="51"/>
                    <a:pt x="5963" y="47"/>
                    <a:pt x="6020" y="48"/>
                  </a:cubicBezTo>
                  <a:cubicBezTo>
                    <a:pt x="6021" y="47"/>
                    <a:pt x="6010" y="47"/>
                    <a:pt x="5989" y="47"/>
                  </a:cubicBezTo>
                  <a:cubicBezTo>
                    <a:pt x="5972" y="47"/>
                    <a:pt x="5969" y="49"/>
                    <a:pt x="5934" y="49"/>
                  </a:cubicBezTo>
                  <a:cubicBezTo>
                    <a:pt x="5918" y="47"/>
                    <a:pt x="5977" y="49"/>
                    <a:pt x="5952" y="46"/>
                  </a:cubicBezTo>
                  <a:cubicBezTo>
                    <a:pt x="5940" y="45"/>
                    <a:pt x="5858" y="48"/>
                    <a:pt x="5884" y="44"/>
                  </a:cubicBezTo>
                  <a:lnTo>
                    <a:pt x="5931" y="45"/>
                  </a:lnTo>
                  <a:cubicBezTo>
                    <a:pt x="5932" y="43"/>
                    <a:pt x="5965" y="43"/>
                    <a:pt x="5964" y="41"/>
                  </a:cubicBezTo>
                  <a:cubicBezTo>
                    <a:pt x="5993" y="40"/>
                    <a:pt x="6019" y="43"/>
                    <a:pt x="6048" y="41"/>
                  </a:cubicBezTo>
                  <a:cubicBezTo>
                    <a:pt x="6060" y="40"/>
                    <a:pt x="6039" y="37"/>
                    <a:pt x="6087" y="38"/>
                  </a:cubicBezTo>
                  <a:cubicBezTo>
                    <a:pt x="6124" y="41"/>
                    <a:pt x="6234" y="41"/>
                    <a:pt x="6276" y="40"/>
                  </a:cubicBezTo>
                  <a:lnTo>
                    <a:pt x="6312" y="39"/>
                  </a:lnTo>
                  <a:cubicBezTo>
                    <a:pt x="6309" y="38"/>
                    <a:pt x="6243" y="39"/>
                    <a:pt x="6266" y="38"/>
                  </a:cubicBezTo>
                  <a:lnTo>
                    <a:pt x="6322" y="37"/>
                  </a:lnTo>
                  <a:lnTo>
                    <a:pt x="6318" y="38"/>
                  </a:lnTo>
                  <a:cubicBezTo>
                    <a:pt x="6337" y="38"/>
                    <a:pt x="6356" y="37"/>
                    <a:pt x="6373" y="37"/>
                  </a:cubicBezTo>
                  <a:cubicBezTo>
                    <a:pt x="6355" y="38"/>
                    <a:pt x="6315" y="38"/>
                    <a:pt x="6323" y="40"/>
                  </a:cubicBezTo>
                  <a:cubicBezTo>
                    <a:pt x="6349" y="40"/>
                    <a:pt x="6353" y="41"/>
                    <a:pt x="6377" y="41"/>
                  </a:cubicBezTo>
                  <a:cubicBezTo>
                    <a:pt x="6372" y="41"/>
                    <a:pt x="6368" y="41"/>
                    <a:pt x="6368" y="41"/>
                  </a:cubicBezTo>
                  <a:cubicBezTo>
                    <a:pt x="6422" y="42"/>
                    <a:pt x="6420" y="39"/>
                    <a:pt x="6433" y="38"/>
                  </a:cubicBezTo>
                  <a:cubicBezTo>
                    <a:pt x="6487" y="36"/>
                    <a:pt x="6379" y="36"/>
                    <a:pt x="6386" y="33"/>
                  </a:cubicBezTo>
                  <a:lnTo>
                    <a:pt x="6543" y="32"/>
                  </a:lnTo>
                  <a:cubicBezTo>
                    <a:pt x="6529" y="33"/>
                    <a:pt x="6516" y="34"/>
                    <a:pt x="6521" y="35"/>
                  </a:cubicBezTo>
                  <a:cubicBezTo>
                    <a:pt x="6559" y="36"/>
                    <a:pt x="6522" y="36"/>
                    <a:pt x="6576" y="36"/>
                  </a:cubicBezTo>
                  <a:cubicBezTo>
                    <a:pt x="6572" y="33"/>
                    <a:pt x="6644" y="35"/>
                    <a:pt x="6682" y="33"/>
                  </a:cubicBezTo>
                  <a:cubicBezTo>
                    <a:pt x="6700" y="34"/>
                    <a:pt x="6704" y="34"/>
                    <a:pt x="6665" y="34"/>
                  </a:cubicBezTo>
                  <a:cubicBezTo>
                    <a:pt x="6669" y="36"/>
                    <a:pt x="6721" y="36"/>
                    <a:pt x="6740" y="36"/>
                  </a:cubicBezTo>
                  <a:lnTo>
                    <a:pt x="6781" y="35"/>
                  </a:lnTo>
                  <a:cubicBezTo>
                    <a:pt x="6765" y="34"/>
                    <a:pt x="6772" y="32"/>
                    <a:pt x="6806" y="32"/>
                  </a:cubicBezTo>
                  <a:lnTo>
                    <a:pt x="6808" y="31"/>
                  </a:lnTo>
                  <a:cubicBezTo>
                    <a:pt x="6752" y="31"/>
                    <a:pt x="6666" y="28"/>
                    <a:pt x="6631" y="30"/>
                  </a:cubicBezTo>
                  <a:lnTo>
                    <a:pt x="6641" y="29"/>
                  </a:lnTo>
                  <a:cubicBezTo>
                    <a:pt x="6577" y="28"/>
                    <a:pt x="6502" y="33"/>
                    <a:pt x="6472" y="29"/>
                  </a:cubicBezTo>
                  <a:cubicBezTo>
                    <a:pt x="6475" y="28"/>
                    <a:pt x="6459" y="29"/>
                    <a:pt x="6460" y="27"/>
                  </a:cubicBezTo>
                  <a:lnTo>
                    <a:pt x="6413" y="28"/>
                  </a:lnTo>
                  <a:lnTo>
                    <a:pt x="6423" y="27"/>
                  </a:lnTo>
                  <a:lnTo>
                    <a:pt x="6343" y="28"/>
                  </a:lnTo>
                  <a:lnTo>
                    <a:pt x="6345" y="27"/>
                  </a:lnTo>
                  <a:lnTo>
                    <a:pt x="6253" y="32"/>
                  </a:lnTo>
                  <a:cubicBezTo>
                    <a:pt x="6253" y="33"/>
                    <a:pt x="6255" y="33"/>
                    <a:pt x="6242" y="34"/>
                  </a:cubicBezTo>
                  <a:cubicBezTo>
                    <a:pt x="6230" y="34"/>
                    <a:pt x="6220" y="34"/>
                    <a:pt x="6211" y="34"/>
                  </a:cubicBezTo>
                  <a:cubicBezTo>
                    <a:pt x="6211" y="34"/>
                    <a:pt x="6211" y="34"/>
                    <a:pt x="6211" y="34"/>
                  </a:cubicBezTo>
                  <a:lnTo>
                    <a:pt x="6211" y="34"/>
                  </a:lnTo>
                  <a:cubicBezTo>
                    <a:pt x="6191" y="34"/>
                    <a:pt x="6178" y="32"/>
                    <a:pt x="6154" y="32"/>
                  </a:cubicBezTo>
                  <a:lnTo>
                    <a:pt x="6229" y="32"/>
                  </a:lnTo>
                  <a:cubicBezTo>
                    <a:pt x="6235" y="30"/>
                    <a:pt x="6228" y="29"/>
                    <a:pt x="6192" y="27"/>
                  </a:cubicBezTo>
                  <a:cubicBezTo>
                    <a:pt x="6207" y="27"/>
                    <a:pt x="6213" y="26"/>
                    <a:pt x="6195" y="26"/>
                  </a:cubicBezTo>
                  <a:cubicBezTo>
                    <a:pt x="6192" y="26"/>
                    <a:pt x="6146" y="27"/>
                    <a:pt x="6163" y="28"/>
                  </a:cubicBezTo>
                  <a:cubicBezTo>
                    <a:pt x="6092" y="29"/>
                    <a:pt x="5978" y="25"/>
                    <a:pt x="5870" y="28"/>
                  </a:cubicBezTo>
                  <a:cubicBezTo>
                    <a:pt x="5947" y="26"/>
                    <a:pt x="5808" y="25"/>
                    <a:pt x="5894" y="25"/>
                  </a:cubicBezTo>
                  <a:cubicBezTo>
                    <a:pt x="5834" y="22"/>
                    <a:pt x="5842" y="27"/>
                    <a:pt x="5781" y="27"/>
                  </a:cubicBezTo>
                  <a:cubicBezTo>
                    <a:pt x="5776" y="26"/>
                    <a:pt x="5814" y="27"/>
                    <a:pt x="5828" y="25"/>
                  </a:cubicBezTo>
                  <a:cubicBezTo>
                    <a:pt x="5727" y="24"/>
                    <a:pt x="5657" y="29"/>
                    <a:pt x="5558" y="29"/>
                  </a:cubicBezTo>
                  <a:lnTo>
                    <a:pt x="5554" y="27"/>
                  </a:lnTo>
                  <a:lnTo>
                    <a:pt x="5493" y="27"/>
                  </a:lnTo>
                  <a:close/>
                  <a:moveTo>
                    <a:pt x="7145" y="32"/>
                  </a:moveTo>
                  <a:lnTo>
                    <a:pt x="7145" y="32"/>
                  </a:lnTo>
                  <a:cubicBezTo>
                    <a:pt x="7151" y="32"/>
                    <a:pt x="7153" y="31"/>
                    <a:pt x="7153" y="31"/>
                  </a:cubicBezTo>
                  <a:cubicBezTo>
                    <a:pt x="7028" y="36"/>
                    <a:pt x="6926" y="37"/>
                    <a:pt x="6859" y="36"/>
                  </a:cubicBezTo>
                  <a:cubicBezTo>
                    <a:pt x="6872" y="38"/>
                    <a:pt x="6932" y="40"/>
                    <a:pt x="6961" y="41"/>
                  </a:cubicBezTo>
                  <a:lnTo>
                    <a:pt x="6936" y="43"/>
                  </a:lnTo>
                  <a:lnTo>
                    <a:pt x="6920" y="41"/>
                  </a:lnTo>
                  <a:lnTo>
                    <a:pt x="6876" y="43"/>
                  </a:lnTo>
                  <a:cubicBezTo>
                    <a:pt x="6888" y="44"/>
                    <a:pt x="6924" y="44"/>
                    <a:pt x="6947" y="45"/>
                  </a:cubicBezTo>
                  <a:lnTo>
                    <a:pt x="7046" y="41"/>
                  </a:lnTo>
                  <a:lnTo>
                    <a:pt x="6986" y="40"/>
                  </a:lnTo>
                  <a:cubicBezTo>
                    <a:pt x="7002" y="40"/>
                    <a:pt x="7082" y="40"/>
                    <a:pt x="7114" y="40"/>
                  </a:cubicBezTo>
                  <a:cubicBezTo>
                    <a:pt x="7115" y="38"/>
                    <a:pt x="7060" y="37"/>
                    <a:pt x="7053" y="39"/>
                  </a:cubicBezTo>
                  <a:cubicBezTo>
                    <a:pt x="7047" y="37"/>
                    <a:pt x="7110" y="38"/>
                    <a:pt x="7070" y="36"/>
                  </a:cubicBezTo>
                  <a:cubicBezTo>
                    <a:pt x="7117" y="34"/>
                    <a:pt x="7193" y="36"/>
                    <a:pt x="7228" y="37"/>
                  </a:cubicBezTo>
                  <a:lnTo>
                    <a:pt x="7234" y="39"/>
                  </a:lnTo>
                  <a:cubicBezTo>
                    <a:pt x="7272" y="41"/>
                    <a:pt x="7260" y="36"/>
                    <a:pt x="7305" y="38"/>
                  </a:cubicBezTo>
                  <a:cubicBezTo>
                    <a:pt x="7249" y="38"/>
                    <a:pt x="7315" y="41"/>
                    <a:pt x="7270" y="41"/>
                  </a:cubicBezTo>
                  <a:cubicBezTo>
                    <a:pt x="7284" y="42"/>
                    <a:pt x="7270" y="44"/>
                    <a:pt x="7315" y="44"/>
                  </a:cubicBezTo>
                  <a:cubicBezTo>
                    <a:pt x="7352" y="40"/>
                    <a:pt x="7362" y="46"/>
                    <a:pt x="7398" y="43"/>
                  </a:cubicBezTo>
                  <a:cubicBezTo>
                    <a:pt x="7421" y="44"/>
                    <a:pt x="7372" y="45"/>
                    <a:pt x="7418" y="46"/>
                  </a:cubicBezTo>
                  <a:cubicBezTo>
                    <a:pt x="7472" y="44"/>
                    <a:pt x="7469" y="43"/>
                    <a:pt x="7472" y="40"/>
                  </a:cubicBezTo>
                  <a:cubicBezTo>
                    <a:pt x="7422" y="39"/>
                    <a:pt x="7416" y="43"/>
                    <a:pt x="7375" y="42"/>
                  </a:cubicBezTo>
                  <a:lnTo>
                    <a:pt x="7456" y="38"/>
                  </a:lnTo>
                  <a:cubicBezTo>
                    <a:pt x="7441" y="38"/>
                    <a:pt x="7430" y="38"/>
                    <a:pt x="7421" y="38"/>
                  </a:cubicBezTo>
                  <a:cubicBezTo>
                    <a:pt x="7437" y="38"/>
                    <a:pt x="7451" y="37"/>
                    <a:pt x="7463" y="36"/>
                  </a:cubicBezTo>
                  <a:lnTo>
                    <a:pt x="7482" y="35"/>
                  </a:lnTo>
                  <a:cubicBezTo>
                    <a:pt x="7436" y="35"/>
                    <a:pt x="7395" y="35"/>
                    <a:pt x="7388" y="34"/>
                  </a:cubicBezTo>
                  <a:lnTo>
                    <a:pt x="7394" y="32"/>
                  </a:lnTo>
                  <a:cubicBezTo>
                    <a:pt x="7378" y="31"/>
                    <a:pt x="7352" y="32"/>
                    <a:pt x="7339" y="33"/>
                  </a:cubicBezTo>
                  <a:cubicBezTo>
                    <a:pt x="7299" y="33"/>
                    <a:pt x="7258" y="34"/>
                    <a:pt x="7249" y="33"/>
                  </a:cubicBezTo>
                  <a:lnTo>
                    <a:pt x="7264" y="32"/>
                  </a:lnTo>
                  <a:lnTo>
                    <a:pt x="7145" y="32"/>
                  </a:lnTo>
                  <a:close/>
                  <a:moveTo>
                    <a:pt x="7784" y="39"/>
                  </a:moveTo>
                  <a:lnTo>
                    <a:pt x="7784" y="39"/>
                  </a:lnTo>
                  <a:lnTo>
                    <a:pt x="7795" y="40"/>
                  </a:lnTo>
                  <a:lnTo>
                    <a:pt x="7764" y="41"/>
                  </a:lnTo>
                  <a:cubicBezTo>
                    <a:pt x="7709" y="41"/>
                    <a:pt x="7664" y="37"/>
                    <a:pt x="7614" y="40"/>
                  </a:cubicBezTo>
                  <a:cubicBezTo>
                    <a:pt x="7591" y="39"/>
                    <a:pt x="7578" y="37"/>
                    <a:pt x="7566" y="36"/>
                  </a:cubicBezTo>
                  <a:lnTo>
                    <a:pt x="7597" y="36"/>
                  </a:lnTo>
                  <a:cubicBezTo>
                    <a:pt x="7737" y="32"/>
                    <a:pt x="7670" y="41"/>
                    <a:pt x="7784" y="39"/>
                  </a:cubicBezTo>
                  <a:close/>
                  <a:moveTo>
                    <a:pt x="4385" y="43"/>
                  </a:moveTo>
                  <a:lnTo>
                    <a:pt x="4385" y="43"/>
                  </a:lnTo>
                  <a:cubicBezTo>
                    <a:pt x="4401" y="40"/>
                    <a:pt x="4455" y="40"/>
                    <a:pt x="4458" y="38"/>
                  </a:cubicBezTo>
                  <a:cubicBezTo>
                    <a:pt x="4462" y="37"/>
                    <a:pt x="4450" y="37"/>
                    <a:pt x="4437" y="37"/>
                  </a:cubicBezTo>
                  <a:lnTo>
                    <a:pt x="4392" y="36"/>
                  </a:lnTo>
                  <a:cubicBezTo>
                    <a:pt x="4391" y="37"/>
                    <a:pt x="4388" y="37"/>
                    <a:pt x="4383" y="37"/>
                  </a:cubicBezTo>
                  <a:cubicBezTo>
                    <a:pt x="4399" y="38"/>
                    <a:pt x="4409" y="38"/>
                    <a:pt x="4403" y="40"/>
                  </a:cubicBezTo>
                  <a:cubicBezTo>
                    <a:pt x="4362" y="37"/>
                    <a:pt x="4366" y="42"/>
                    <a:pt x="4322" y="42"/>
                  </a:cubicBezTo>
                  <a:cubicBezTo>
                    <a:pt x="4308" y="43"/>
                    <a:pt x="4371" y="43"/>
                    <a:pt x="4385" y="43"/>
                  </a:cubicBezTo>
                  <a:close/>
                  <a:moveTo>
                    <a:pt x="4129" y="37"/>
                  </a:moveTo>
                  <a:lnTo>
                    <a:pt x="4129" y="37"/>
                  </a:lnTo>
                  <a:lnTo>
                    <a:pt x="4138" y="35"/>
                  </a:lnTo>
                  <a:lnTo>
                    <a:pt x="4112" y="35"/>
                  </a:lnTo>
                  <a:cubicBezTo>
                    <a:pt x="4115" y="36"/>
                    <a:pt x="4118" y="37"/>
                    <a:pt x="4129" y="37"/>
                  </a:cubicBezTo>
                  <a:close/>
                  <a:moveTo>
                    <a:pt x="4049" y="35"/>
                  </a:moveTo>
                  <a:lnTo>
                    <a:pt x="4049" y="35"/>
                  </a:lnTo>
                  <a:lnTo>
                    <a:pt x="4053" y="35"/>
                  </a:lnTo>
                  <a:lnTo>
                    <a:pt x="4025" y="34"/>
                  </a:lnTo>
                  <a:cubicBezTo>
                    <a:pt x="4029" y="35"/>
                    <a:pt x="4036" y="35"/>
                    <a:pt x="4049" y="35"/>
                  </a:cubicBezTo>
                  <a:close/>
                  <a:moveTo>
                    <a:pt x="4812" y="35"/>
                  </a:moveTo>
                  <a:lnTo>
                    <a:pt x="4812" y="35"/>
                  </a:lnTo>
                  <a:cubicBezTo>
                    <a:pt x="4808" y="35"/>
                    <a:pt x="4804" y="35"/>
                    <a:pt x="4802" y="35"/>
                  </a:cubicBezTo>
                  <a:lnTo>
                    <a:pt x="4812" y="35"/>
                  </a:lnTo>
                  <a:close/>
                  <a:moveTo>
                    <a:pt x="4778" y="37"/>
                  </a:moveTo>
                  <a:lnTo>
                    <a:pt x="4778" y="37"/>
                  </a:lnTo>
                  <a:cubicBezTo>
                    <a:pt x="4817" y="38"/>
                    <a:pt x="4808" y="37"/>
                    <a:pt x="4814" y="36"/>
                  </a:cubicBezTo>
                  <a:lnTo>
                    <a:pt x="4773" y="36"/>
                  </a:lnTo>
                  <a:cubicBezTo>
                    <a:pt x="4778" y="36"/>
                    <a:pt x="4781" y="37"/>
                    <a:pt x="4778" y="37"/>
                  </a:cubicBezTo>
                  <a:close/>
                  <a:moveTo>
                    <a:pt x="4729" y="29"/>
                  </a:moveTo>
                  <a:lnTo>
                    <a:pt x="4729" y="29"/>
                  </a:lnTo>
                  <a:lnTo>
                    <a:pt x="4523" y="28"/>
                  </a:lnTo>
                  <a:cubicBezTo>
                    <a:pt x="4643" y="33"/>
                    <a:pt x="4728" y="36"/>
                    <a:pt x="4527" y="37"/>
                  </a:cubicBezTo>
                  <a:lnTo>
                    <a:pt x="4514" y="37"/>
                  </a:lnTo>
                  <a:cubicBezTo>
                    <a:pt x="4540" y="38"/>
                    <a:pt x="4586" y="38"/>
                    <a:pt x="4628" y="37"/>
                  </a:cubicBezTo>
                  <a:cubicBezTo>
                    <a:pt x="4662" y="35"/>
                    <a:pt x="4773" y="29"/>
                    <a:pt x="4772" y="28"/>
                  </a:cubicBezTo>
                  <a:cubicBezTo>
                    <a:pt x="4760" y="27"/>
                    <a:pt x="4742" y="28"/>
                    <a:pt x="4720" y="28"/>
                  </a:cubicBezTo>
                  <a:lnTo>
                    <a:pt x="4729" y="29"/>
                  </a:lnTo>
                  <a:close/>
                  <a:moveTo>
                    <a:pt x="348" y="40"/>
                  </a:moveTo>
                  <a:lnTo>
                    <a:pt x="348" y="40"/>
                  </a:lnTo>
                  <a:cubicBezTo>
                    <a:pt x="352" y="40"/>
                    <a:pt x="354" y="40"/>
                    <a:pt x="356" y="40"/>
                  </a:cubicBezTo>
                  <a:cubicBezTo>
                    <a:pt x="354" y="40"/>
                    <a:pt x="356" y="40"/>
                    <a:pt x="348" y="40"/>
                  </a:cubicBezTo>
                  <a:close/>
                  <a:moveTo>
                    <a:pt x="3713" y="39"/>
                  </a:moveTo>
                  <a:lnTo>
                    <a:pt x="3713" y="39"/>
                  </a:lnTo>
                  <a:lnTo>
                    <a:pt x="3699" y="40"/>
                  </a:lnTo>
                  <a:lnTo>
                    <a:pt x="3706" y="39"/>
                  </a:lnTo>
                  <a:lnTo>
                    <a:pt x="3671" y="39"/>
                  </a:lnTo>
                  <a:lnTo>
                    <a:pt x="3656" y="39"/>
                  </a:lnTo>
                  <a:cubicBezTo>
                    <a:pt x="3658" y="39"/>
                    <a:pt x="3660" y="39"/>
                    <a:pt x="3661" y="39"/>
                  </a:cubicBezTo>
                  <a:lnTo>
                    <a:pt x="3650" y="38"/>
                  </a:lnTo>
                  <a:cubicBezTo>
                    <a:pt x="3622" y="40"/>
                    <a:pt x="3552" y="42"/>
                    <a:pt x="3532" y="43"/>
                  </a:cubicBezTo>
                  <a:cubicBezTo>
                    <a:pt x="3505" y="44"/>
                    <a:pt x="3473" y="44"/>
                    <a:pt x="3452" y="44"/>
                  </a:cubicBezTo>
                  <a:cubicBezTo>
                    <a:pt x="3471" y="44"/>
                    <a:pt x="3496" y="44"/>
                    <a:pt x="3489" y="43"/>
                  </a:cubicBezTo>
                  <a:cubicBezTo>
                    <a:pt x="3450" y="42"/>
                    <a:pt x="3431" y="39"/>
                    <a:pt x="3365" y="41"/>
                  </a:cubicBezTo>
                  <a:lnTo>
                    <a:pt x="3404" y="41"/>
                  </a:lnTo>
                  <a:lnTo>
                    <a:pt x="3316" y="45"/>
                  </a:lnTo>
                  <a:cubicBezTo>
                    <a:pt x="3286" y="44"/>
                    <a:pt x="3360" y="43"/>
                    <a:pt x="3372" y="42"/>
                  </a:cubicBezTo>
                  <a:cubicBezTo>
                    <a:pt x="3304" y="44"/>
                    <a:pt x="3247" y="39"/>
                    <a:pt x="3216" y="42"/>
                  </a:cubicBezTo>
                  <a:cubicBezTo>
                    <a:pt x="3211" y="40"/>
                    <a:pt x="3204" y="37"/>
                    <a:pt x="3159" y="37"/>
                  </a:cubicBezTo>
                  <a:cubicBezTo>
                    <a:pt x="3191" y="40"/>
                    <a:pt x="3132" y="39"/>
                    <a:pt x="3159" y="41"/>
                  </a:cubicBezTo>
                  <a:cubicBezTo>
                    <a:pt x="3143" y="42"/>
                    <a:pt x="3109" y="41"/>
                    <a:pt x="3106" y="42"/>
                  </a:cubicBezTo>
                  <a:lnTo>
                    <a:pt x="3110" y="41"/>
                  </a:lnTo>
                  <a:cubicBezTo>
                    <a:pt x="3034" y="38"/>
                    <a:pt x="3009" y="43"/>
                    <a:pt x="2976" y="45"/>
                  </a:cubicBezTo>
                  <a:cubicBezTo>
                    <a:pt x="2885" y="46"/>
                    <a:pt x="2843" y="45"/>
                    <a:pt x="2768" y="45"/>
                  </a:cubicBezTo>
                  <a:cubicBezTo>
                    <a:pt x="2765" y="44"/>
                    <a:pt x="2745" y="40"/>
                    <a:pt x="2715" y="40"/>
                  </a:cubicBezTo>
                  <a:cubicBezTo>
                    <a:pt x="2701" y="42"/>
                    <a:pt x="2633" y="43"/>
                    <a:pt x="2626" y="45"/>
                  </a:cubicBezTo>
                  <a:cubicBezTo>
                    <a:pt x="2680" y="46"/>
                    <a:pt x="2670" y="43"/>
                    <a:pt x="2702" y="43"/>
                  </a:cubicBezTo>
                  <a:cubicBezTo>
                    <a:pt x="2729" y="45"/>
                    <a:pt x="2705" y="45"/>
                    <a:pt x="2741" y="46"/>
                  </a:cubicBezTo>
                  <a:cubicBezTo>
                    <a:pt x="2712" y="46"/>
                    <a:pt x="2608" y="48"/>
                    <a:pt x="2576" y="46"/>
                  </a:cubicBezTo>
                  <a:lnTo>
                    <a:pt x="2587" y="45"/>
                  </a:lnTo>
                  <a:cubicBezTo>
                    <a:pt x="2536" y="44"/>
                    <a:pt x="2526" y="39"/>
                    <a:pt x="2441" y="42"/>
                  </a:cubicBezTo>
                  <a:lnTo>
                    <a:pt x="2400" y="43"/>
                  </a:lnTo>
                  <a:cubicBezTo>
                    <a:pt x="2402" y="43"/>
                    <a:pt x="2402" y="43"/>
                    <a:pt x="2403" y="43"/>
                  </a:cubicBezTo>
                  <a:cubicBezTo>
                    <a:pt x="2336" y="43"/>
                    <a:pt x="2354" y="40"/>
                    <a:pt x="2280" y="42"/>
                  </a:cubicBezTo>
                  <a:cubicBezTo>
                    <a:pt x="2286" y="42"/>
                    <a:pt x="2283" y="42"/>
                    <a:pt x="2288" y="42"/>
                  </a:cubicBezTo>
                  <a:cubicBezTo>
                    <a:pt x="2246" y="40"/>
                    <a:pt x="2204" y="43"/>
                    <a:pt x="2172" y="44"/>
                  </a:cubicBezTo>
                  <a:cubicBezTo>
                    <a:pt x="2153" y="42"/>
                    <a:pt x="2177" y="42"/>
                    <a:pt x="2189" y="40"/>
                  </a:cubicBezTo>
                  <a:cubicBezTo>
                    <a:pt x="2115" y="40"/>
                    <a:pt x="2035" y="43"/>
                    <a:pt x="1989" y="45"/>
                  </a:cubicBezTo>
                  <a:lnTo>
                    <a:pt x="1941" y="44"/>
                  </a:lnTo>
                  <a:cubicBezTo>
                    <a:pt x="1969" y="43"/>
                    <a:pt x="2004" y="41"/>
                    <a:pt x="1995" y="40"/>
                  </a:cubicBezTo>
                  <a:cubicBezTo>
                    <a:pt x="1969" y="41"/>
                    <a:pt x="1974" y="42"/>
                    <a:pt x="1937" y="41"/>
                  </a:cubicBezTo>
                  <a:cubicBezTo>
                    <a:pt x="1943" y="40"/>
                    <a:pt x="1959" y="39"/>
                    <a:pt x="1976" y="37"/>
                  </a:cubicBezTo>
                  <a:cubicBezTo>
                    <a:pt x="1900" y="35"/>
                    <a:pt x="1959" y="42"/>
                    <a:pt x="1905" y="38"/>
                  </a:cubicBezTo>
                  <a:cubicBezTo>
                    <a:pt x="1881" y="38"/>
                    <a:pt x="1867" y="40"/>
                    <a:pt x="1865" y="41"/>
                  </a:cubicBezTo>
                  <a:lnTo>
                    <a:pt x="1821" y="39"/>
                  </a:lnTo>
                  <a:cubicBezTo>
                    <a:pt x="1816" y="41"/>
                    <a:pt x="1762" y="41"/>
                    <a:pt x="1727" y="42"/>
                  </a:cubicBezTo>
                  <a:cubicBezTo>
                    <a:pt x="1722" y="42"/>
                    <a:pt x="1755" y="44"/>
                    <a:pt x="1769" y="43"/>
                  </a:cubicBezTo>
                  <a:cubicBezTo>
                    <a:pt x="1766" y="44"/>
                    <a:pt x="1728" y="45"/>
                    <a:pt x="1704" y="45"/>
                  </a:cubicBezTo>
                  <a:cubicBezTo>
                    <a:pt x="1695" y="41"/>
                    <a:pt x="1546" y="46"/>
                    <a:pt x="1574" y="41"/>
                  </a:cubicBezTo>
                  <a:cubicBezTo>
                    <a:pt x="1466" y="42"/>
                    <a:pt x="1313" y="43"/>
                    <a:pt x="1241" y="44"/>
                  </a:cubicBezTo>
                  <a:cubicBezTo>
                    <a:pt x="1218" y="43"/>
                    <a:pt x="1170" y="43"/>
                    <a:pt x="1198" y="41"/>
                  </a:cubicBezTo>
                  <a:cubicBezTo>
                    <a:pt x="1111" y="41"/>
                    <a:pt x="1066" y="45"/>
                    <a:pt x="979" y="44"/>
                  </a:cubicBezTo>
                  <a:cubicBezTo>
                    <a:pt x="972" y="44"/>
                    <a:pt x="1018" y="44"/>
                    <a:pt x="1015" y="43"/>
                  </a:cubicBezTo>
                  <a:cubicBezTo>
                    <a:pt x="958" y="44"/>
                    <a:pt x="912" y="41"/>
                    <a:pt x="824" y="42"/>
                  </a:cubicBezTo>
                  <a:cubicBezTo>
                    <a:pt x="839" y="42"/>
                    <a:pt x="843" y="41"/>
                    <a:pt x="845" y="41"/>
                  </a:cubicBezTo>
                  <a:cubicBezTo>
                    <a:pt x="847" y="41"/>
                    <a:pt x="809" y="42"/>
                    <a:pt x="786" y="43"/>
                  </a:cubicBezTo>
                  <a:cubicBezTo>
                    <a:pt x="773" y="42"/>
                    <a:pt x="803" y="42"/>
                    <a:pt x="796" y="42"/>
                  </a:cubicBezTo>
                  <a:cubicBezTo>
                    <a:pt x="626" y="40"/>
                    <a:pt x="496" y="45"/>
                    <a:pt x="327" y="44"/>
                  </a:cubicBezTo>
                  <a:cubicBezTo>
                    <a:pt x="376" y="44"/>
                    <a:pt x="394" y="42"/>
                    <a:pt x="394" y="41"/>
                  </a:cubicBezTo>
                  <a:lnTo>
                    <a:pt x="347" y="41"/>
                  </a:lnTo>
                  <a:cubicBezTo>
                    <a:pt x="329" y="42"/>
                    <a:pt x="293" y="42"/>
                    <a:pt x="263" y="43"/>
                  </a:cubicBezTo>
                  <a:cubicBezTo>
                    <a:pt x="260" y="42"/>
                    <a:pt x="245" y="42"/>
                    <a:pt x="260" y="41"/>
                  </a:cubicBezTo>
                  <a:cubicBezTo>
                    <a:pt x="167" y="38"/>
                    <a:pt x="114" y="45"/>
                    <a:pt x="0" y="44"/>
                  </a:cubicBezTo>
                  <a:lnTo>
                    <a:pt x="138" y="39"/>
                  </a:lnTo>
                  <a:lnTo>
                    <a:pt x="104" y="37"/>
                  </a:lnTo>
                  <a:lnTo>
                    <a:pt x="165" y="35"/>
                  </a:lnTo>
                  <a:cubicBezTo>
                    <a:pt x="129" y="33"/>
                    <a:pt x="97" y="36"/>
                    <a:pt x="92" y="34"/>
                  </a:cubicBezTo>
                  <a:cubicBezTo>
                    <a:pt x="100" y="34"/>
                    <a:pt x="119" y="34"/>
                    <a:pt x="119" y="33"/>
                  </a:cubicBezTo>
                  <a:cubicBezTo>
                    <a:pt x="84" y="32"/>
                    <a:pt x="82" y="34"/>
                    <a:pt x="55" y="34"/>
                  </a:cubicBezTo>
                  <a:cubicBezTo>
                    <a:pt x="125" y="30"/>
                    <a:pt x="260" y="31"/>
                    <a:pt x="333" y="30"/>
                  </a:cubicBezTo>
                  <a:cubicBezTo>
                    <a:pt x="345" y="30"/>
                    <a:pt x="324" y="31"/>
                    <a:pt x="322" y="31"/>
                  </a:cubicBezTo>
                  <a:cubicBezTo>
                    <a:pt x="351" y="31"/>
                    <a:pt x="369" y="32"/>
                    <a:pt x="407" y="32"/>
                  </a:cubicBezTo>
                  <a:cubicBezTo>
                    <a:pt x="430" y="30"/>
                    <a:pt x="389" y="30"/>
                    <a:pt x="371" y="30"/>
                  </a:cubicBezTo>
                  <a:cubicBezTo>
                    <a:pt x="373" y="29"/>
                    <a:pt x="382" y="29"/>
                    <a:pt x="403" y="29"/>
                  </a:cubicBezTo>
                  <a:cubicBezTo>
                    <a:pt x="408" y="31"/>
                    <a:pt x="516" y="30"/>
                    <a:pt x="543" y="32"/>
                  </a:cubicBezTo>
                  <a:cubicBezTo>
                    <a:pt x="653" y="32"/>
                    <a:pt x="525" y="27"/>
                    <a:pt x="633" y="28"/>
                  </a:cubicBezTo>
                  <a:lnTo>
                    <a:pt x="665" y="30"/>
                  </a:lnTo>
                  <a:cubicBezTo>
                    <a:pt x="727" y="29"/>
                    <a:pt x="808" y="27"/>
                    <a:pt x="878" y="28"/>
                  </a:cubicBezTo>
                  <a:lnTo>
                    <a:pt x="864" y="28"/>
                  </a:lnTo>
                  <a:cubicBezTo>
                    <a:pt x="854" y="29"/>
                    <a:pt x="870" y="29"/>
                    <a:pt x="877" y="30"/>
                  </a:cubicBezTo>
                  <a:cubicBezTo>
                    <a:pt x="931" y="31"/>
                    <a:pt x="979" y="28"/>
                    <a:pt x="1011" y="30"/>
                  </a:cubicBezTo>
                  <a:cubicBezTo>
                    <a:pt x="1072" y="28"/>
                    <a:pt x="1173" y="26"/>
                    <a:pt x="1243" y="25"/>
                  </a:cubicBezTo>
                  <a:cubicBezTo>
                    <a:pt x="1262" y="28"/>
                    <a:pt x="1152" y="28"/>
                    <a:pt x="1123" y="30"/>
                  </a:cubicBezTo>
                  <a:lnTo>
                    <a:pt x="1187" y="30"/>
                  </a:lnTo>
                  <a:cubicBezTo>
                    <a:pt x="1147" y="30"/>
                    <a:pt x="1132" y="31"/>
                    <a:pt x="1108" y="32"/>
                  </a:cubicBezTo>
                  <a:cubicBezTo>
                    <a:pt x="1164" y="33"/>
                    <a:pt x="1182" y="30"/>
                    <a:pt x="1235" y="30"/>
                  </a:cubicBezTo>
                  <a:cubicBezTo>
                    <a:pt x="1231" y="30"/>
                    <a:pt x="1238" y="31"/>
                    <a:pt x="1262" y="31"/>
                  </a:cubicBezTo>
                  <a:lnTo>
                    <a:pt x="1269" y="29"/>
                  </a:lnTo>
                  <a:cubicBezTo>
                    <a:pt x="1269" y="29"/>
                    <a:pt x="1272" y="29"/>
                    <a:pt x="1280" y="29"/>
                  </a:cubicBezTo>
                  <a:lnTo>
                    <a:pt x="1373" y="28"/>
                  </a:lnTo>
                  <a:cubicBezTo>
                    <a:pt x="1353" y="27"/>
                    <a:pt x="1352" y="26"/>
                    <a:pt x="1328" y="26"/>
                  </a:cubicBezTo>
                  <a:cubicBezTo>
                    <a:pt x="1337" y="27"/>
                    <a:pt x="1316" y="27"/>
                    <a:pt x="1292" y="27"/>
                  </a:cubicBezTo>
                  <a:cubicBezTo>
                    <a:pt x="1313" y="26"/>
                    <a:pt x="1269" y="26"/>
                    <a:pt x="1269" y="25"/>
                  </a:cubicBezTo>
                  <a:cubicBezTo>
                    <a:pt x="1318" y="25"/>
                    <a:pt x="1377" y="25"/>
                    <a:pt x="1409" y="24"/>
                  </a:cubicBezTo>
                  <a:lnTo>
                    <a:pt x="1419" y="26"/>
                  </a:lnTo>
                  <a:lnTo>
                    <a:pt x="1546" y="26"/>
                  </a:lnTo>
                  <a:lnTo>
                    <a:pt x="1536" y="27"/>
                  </a:lnTo>
                  <a:cubicBezTo>
                    <a:pt x="1591" y="27"/>
                    <a:pt x="1646" y="26"/>
                    <a:pt x="1695" y="28"/>
                  </a:cubicBezTo>
                  <a:cubicBezTo>
                    <a:pt x="1745" y="26"/>
                    <a:pt x="1807" y="24"/>
                    <a:pt x="1848" y="22"/>
                  </a:cubicBezTo>
                  <a:cubicBezTo>
                    <a:pt x="1869" y="20"/>
                    <a:pt x="1993" y="25"/>
                    <a:pt x="2049" y="21"/>
                  </a:cubicBezTo>
                  <a:cubicBezTo>
                    <a:pt x="2052" y="22"/>
                    <a:pt x="2010" y="23"/>
                    <a:pt x="1991" y="24"/>
                  </a:cubicBezTo>
                  <a:cubicBezTo>
                    <a:pt x="2028" y="24"/>
                    <a:pt x="2058" y="22"/>
                    <a:pt x="2070" y="24"/>
                  </a:cubicBezTo>
                  <a:cubicBezTo>
                    <a:pt x="1986" y="23"/>
                    <a:pt x="2074" y="26"/>
                    <a:pt x="2037" y="27"/>
                  </a:cubicBezTo>
                  <a:cubicBezTo>
                    <a:pt x="2076" y="27"/>
                    <a:pt x="2117" y="26"/>
                    <a:pt x="2136" y="25"/>
                  </a:cubicBezTo>
                  <a:cubicBezTo>
                    <a:pt x="2073" y="25"/>
                    <a:pt x="2158" y="22"/>
                    <a:pt x="2094" y="23"/>
                  </a:cubicBezTo>
                  <a:cubicBezTo>
                    <a:pt x="2144" y="21"/>
                    <a:pt x="2211" y="20"/>
                    <a:pt x="2270" y="21"/>
                  </a:cubicBezTo>
                  <a:cubicBezTo>
                    <a:pt x="2270" y="22"/>
                    <a:pt x="2277" y="22"/>
                    <a:pt x="2299" y="23"/>
                  </a:cubicBezTo>
                  <a:lnTo>
                    <a:pt x="2317" y="21"/>
                  </a:lnTo>
                  <a:cubicBezTo>
                    <a:pt x="2344" y="21"/>
                    <a:pt x="2263" y="23"/>
                    <a:pt x="2319" y="23"/>
                  </a:cubicBezTo>
                  <a:cubicBezTo>
                    <a:pt x="2376" y="21"/>
                    <a:pt x="2491" y="25"/>
                    <a:pt x="2516" y="20"/>
                  </a:cubicBezTo>
                  <a:cubicBezTo>
                    <a:pt x="2560" y="22"/>
                    <a:pt x="2433" y="22"/>
                    <a:pt x="2499" y="24"/>
                  </a:cubicBezTo>
                  <a:cubicBezTo>
                    <a:pt x="2461" y="26"/>
                    <a:pt x="2408" y="24"/>
                    <a:pt x="2396" y="26"/>
                  </a:cubicBezTo>
                  <a:cubicBezTo>
                    <a:pt x="2433" y="26"/>
                    <a:pt x="2409" y="28"/>
                    <a:pt x="2433" y="28"/>
                  </a:cubicBezTo>
                  <a:lnTo>
                    <a:pt x="2475" y="27"/>
                  </a:lnTo>
                  <a:lnTo>
                    <a:pt x="2466" y="27"/>
                  </a:lnTo>
                  <a:cubicBezTo>
                    <a:pt x="2536" y="24"/>
                    <a:pt x="2647" y="25"/>
                    <a:pt x="2737" y="25"/>
                  </a:cubicBezTo>
                  <a:cubicBezTo>
                    <a:pt x="2812" y="22"/>
                    <a:pt x="2865" y="19"/>
                    <a:pt x="2956" y="19"/>
                  </a:cubicBezTo>
                  <a:cubicBezTo>
                    <a:pt x="2929" y="20"/>
                    <a:pt x="3031" y="20"/>
                    <a:pt x="2974" y="23"/>
                  </a:cubicBezTo>
                  <a:cubicBezTo>
                    <a:pt x="3016" y="24"/>
                    <a:pt x="3058" y="22"/>
                    <a:pt x="3058" y="21"/>
                  </a:cubicBezTo>
                  <a:cubicBezTo>
                    <a:pt x="3021" y="21"/>
                    <a:pt x="3045" y="21"/>
                    <a:pt x="3014" y="21"/>
                  </a:cubicBezTo>
                  <a:cubicBezTo>
                    <a:pt x="3035" y="19"/>
                    <a:pt x="3084" y="19"/>
                    <a:pt x="3104" y="20"/>
                  </a:cubicBezTo>
                  <a:cubicBezTo>
                    <a:pt x="3094" y="20"/>
                    <a:pt x="3098" y="20"/>
                    <a:pt x="3096" y="21"/>
                  </a:cubicBezTo>
                  <a:cubicBezTo>
                    <a:pt x="3140" y="21"/>
                    <a:pt x="3117" y="19"/>
                    <a:pt x="3149" y="19"/>
                  </a:cubicBezTo>
                  <a:cubicBezTo>
                    <a:pt x="3159" y="20"/>
                    <a:pt x="3220" y="19"/>
                    <a:pt x="3249" y="20"/>
                  </a:cubicBezTo>
                  <a:lnTo>
                    <a:pt x="3291" y="17"/>
                  </a:lnTo>
                  <a:cubicBezTo>
                    <a:pt x="3268" y="19"/>
                    <a:pt x="3332" y="18"/>
                    <a:pt x="3338" y="19"/>
                  </a:cubicBezTo>
                  <a:cubicBezTo>
                    <a:pt x="3369" y="18"/>
                    <a:pt x="3394" y="16"/>
                    <a:pt x="3440" y="16"/>
                  </a:cubicBezTo>
                  <a:cubicBezTo>
                    <a:pt x="3421" y="17"/>
                    <a:pt x="3483" y="17"/>
                    <a:pt x="3483" y="19"/>
                  </a:cubicBezTo>
                  <a:cubicBezTo>
                    <a:pt x="3562" y="21"/>
                    <a:pt x="3614" y="14"/>
                    <a:pt x="3689" y="17"/>
                  </a:cubicBezTo>
                  <a:cubicBezTo>
                    <a:pt x="3687" y="17"/>
                    <a:pt x="3672" y="18"/>
                    <a:pt x="3694" y="19"/>
                  </a:cubicBezTo>
                  <a:cubicBezTo>
                    <a:pt x="3711" y="18"/>
                    <a:pt x="3741" y="18"/>
                    <a:pt x="3760" y="18"/>
                  </a:cubicBezTo>
                  <a:lnTo>
                    <a:pt x="3759" y="18"/>
                  </a:lnTo>
                  <a:lnTo>
                    <a:pt x="3760" y="18"/>
                  </a:lnTo>
                  <a:cubicBezTo>
                    <a:pt x="3769" y="18"/>
                    <a:pt x="3775" y="18"/>
                    <a:pt x="3775" y="17"/>
                  </a:cubicBezTo>
                  <a:cubicBezTo>
                    <a:pt x="3807" y="15"/>
                    <a:pt x="3823" y="14"/>
                    <a:pt x="3885" y="12"/>
                  </a:cubicBezTo>
                  <a:cubicBezTo>
                    <a:pt x="3881" y="10"/>
                    <a:pt x="3828" y="11"/>
                    <a:pt x="3805" y="12"/>
                  </a:cubicBezTo>
                  <a:lnTo>
                    <a:pt x="3786" y="14"/>
                  </a:lnTo>
                  <a:cubicBezTo>
                    <a:pt x="3767" y="11"/>
                    <a:pt x="3730" y="14"/>
                    <a:pt x="3715" y="13"/>
                  </a:cubicBezTo>
                  <a:cubicBezTo>
                    <a:pt x="3753" y="10"/>
                    <a:pt x="3860" y="11"/>
                    <a:pt x="3924" y="8"/>
                  </a:cubicBezTo>
                  <a:cubicBezTo>
                    <a:pt x="3885" y="6"/>
                    <a:pt x="3800" y="5"/>
                    <a:pt x="3725" y="6"/>
                  </a:cubicBezTo>
                  <a:lnTo>
                    <a:pt x="3758" y="7"/>
                  </a:lnTo>
                  <a:lnTo>
                    <a:pt x="3719" y="7"/>
                  </a:lnTo>
                  <a:lnTo>
                    <a:pt x="3757" y="9"/>
                  </a:lnTo>
                  <a:lnTo>
                    <a:pt x="3654" y="9"/>
                  </a:lnTo>
                  <a:cubicBezTo>
                    <a:pt x="3693" y="9"/>
                    <a:pt x="3709" y="12"/>
                    <a:pt x="3687" y="11"/>
                  </a:cubicBezTo>
                  <a:cubicBezTo>
                    <a:pt x="3643" y="10"/>
                    <a:pt x="3641" y="13"/>
                    <a:pt x="3608" y="13"/>
                  </a:cubicBezTo>
                  <a:cubicBezTo>
                    <a:pt x="3626" y="13"/>
                    <a:pt x="3650" y="13"/>
                    <a:pt x="3635" y="14"/>
                  </a:cubicBezTo>
                  <a:cubicBezTo>
                    <a:pt x="3569" y="12"/>
                    <a:pt x="3551" y="13"/>
                    <a:pt x="3492" y="11"/>
                  </a:cubicBezTo>
                  <a:cubicBezTo>
                    <a:pt x="3499" y="14"/>
                    <a:pt x="3417" y="11"/>
                    <a:pt x="3408" y="14"/>
                  </a:cubicBezTo>
                  <a:lnTo>
                    <a:pt x="3436" y="14"/>
                  </a:lnTo>
                  <a:lnTo>
                    <a:pt x="3377" y="16"/>
                  </a:lnTo>
                  <a:cubicBezTo>
                    <a:pt x="3323" y="14"/>
                    <a:pt x="3425" y="14"/>
                    <a:pt x="3343" y="12"/>
                  </a:cubicBezTo>
                  <a:cubicBezTo>
                    <a:pt x="3266" y="12"/>
                    <a:pt x="3268" y="15"/>
                    <a:pt x="3208" y="15"/>
                  </a:cubicBezTo>
                  <a:cubicBezTo>
                    <a:pt x="3228" y="14"/>
                    <a:pt x="3276" y="12"/>
                    <a:pt x="3324" y="12"/>
                  </a:cubicBezTo>
                  <a:lnTo>
                    <a:pt x="3295" y="11"/>
                  </a:lnTo>
                  <a:cubicBezTo>
                    <a:pt x="3310" y="10"/>
                    <a:pt x="3377" y="10"/>
                    <a:pt x="3410" y="10"/>
                  </a:cubicBezTo>
                  <a:cubicBezTo>
                    <a:pt x="3355" y="12"/>
                    <a:pt x="3436" y="11"/>
                    <a:pt x="3461" y="12"/>
                  </a:cubicBezTo>
                  <a:cubicBezTo>
                    <a:pt x="3466" y="10"/>
                    <a:pt x="3431" y="11"/>
                    <a:pt x="3472" y="9"/>
                  </a:cubicBezTo>
                  <a:cubicBezTo>
                    <a:pt x="3433" y="9"/>
                    <a:pt x="3427" y="9"/>
                    <a:pt x="3378" y="9"/>
                  </a:cubicBezTo>
                  <a:cubicBezTo>
                    <a:pt x="3485" y="9"/>
                    <a:pt x="3474" y="3"/>
                    <a:pt x="3568" y="4"/>
                  </a:cubicBezTo>
                  <a:cubicBezTo>
                    <a:pt x="3525" y="4"/>
                    <a:pt x="3584" y="6"/>
                    <a:pt x="3589" y="7"/>
                  </a:cubicBezTo>
                  <a:lnTo>
                    <a:pt x="3667" y="6"/>
                  </a:lnTo>
                  <a:lnTo>
                    <a:pt x="3652" y="4"/>
                  </a:lnTo>
                  <a:cubicBezTo>
                    <a:pt x="3707" y="3"/>
                    <a:pt x="3726" y="8"/>
                    <a:pt x="3789" y="5"/>
                  </a:cubicBezTo>
                  <a:cubicBezTo>
                    <a:pt x="3797" y="4"/>
                    <a:pt x="3733" y="4"/>
                    <a:pt x="3745" y="4"/>
                  </a:cubicBezTo>
                  <a:cubicBezTo>
                    <a:pt x="3831" y="3"/>
                    <a:pt x="3862" y="6"/>
                    <a:pt x="3939" y="8"/>
                  </a:cubicBezTo>
                  <a:cubicBezTo>
                    <a:pt x="3944" y="7"/>
                    <a:pt x="3943" y="6"/>
                    <a:pt x="3970" y="4"/>
                  </a:cubicBezTo>
                  <a:cubicBezTo>
                    <a:pt x="3961" y="6"/>
                    <a:pt x="3981" y="7"/>
                    <a:pt x="3951" y="8"/>
                  </a:cubicBezTo>
                  <a:cubicBezTo>
                    <a:pt x="3976" y="8"/>
                    <a:pt x="4007" y="7"/>
                    <a:pt x="4029" y="7"/>
                  </a:cubicBezTo>
                  <a:cubicBezTo>
                    <a:pt x="3976" y="6"/>
                    <a:pt x="4051" y="4"/>
                    <a:pt x="4061" y="4"/>
                  </a:cubicBezTo>
                  <a:cubicBezTo>
                    <a:pt x="4089" y="4"/>
                    <a:pt x="4053" y="5"/>
                    <a:pt x="4036" y="5"/>
                  </a:cubicBezTo>
                  <a:cubicBezTo>
                    <a:pt x="4058" y="6"/>
                    <a:pt x="4084" y="8"/>
                    <a:pt x="4097" y="6"/>
                  </a:cubicBezTo>
                  <a:cubicBezTo>
                    <a:pt x="4098" y="7"/>
                    <a:pt x="4035" y="10"/>
                    <a:pt x="3994" y="11"/>
                  </a:cubicBezTo>
                  <a:lnTo>
                    <a:pt x="4021" y="11"/>
                  </a:lnTo>
                  <a:cubicBezTo>
                    <a:pt x="4002" y="12"/>
                    <a:pt x="3999" y="12"/>
                    <a:pt x="3971" y="11"/>
                  </a:cubicBezTo>
                  <a:cubicBezTo>
                    <a:pt x="3998" y="13"/>
                    <a:pt x="3995" y="14"/>
                    <a:pt x="3989" y="15"/>
                  </a:cubicBezTo>
                  <a:cubicBezTo>
                    <a:pt x="3986" y="15"/>
                    <a:pt x="3991" y="15"/>
                    <a:pt x="3988" y="15"/>
                  </a:cubicBezTo>
                  <a:cubicBezTo>
                    <a:pt x="3966" y="14"/>
                    <a:pt x="3949" y="15"/>
                    <a:pt x="3954" y="16"/>
                  </a:cubicBezTo>
                  <a:cubicBezTo>
                    <a:pt x="3934" y="18"/>
                    <a:pt x="3985" y="17"/>
                    <a:pt x="4000" y="18"/>
                  </a:cubicBezTo>
                  <a:lnTo>
                    <a:pt x="4033" y="18"/>
                  </a:lnTo>
                  <a:lnTo>
                    <a:pt x="4149" y="10"/>
                  </a:lnTo>
                  <a:cubicBezTo>
                    <a:pt x="4198" y="9"/>
                    <a:pt x="4220" y="11"/>
                    <a:pt x="4257" y="12"/>
                  </a:cubicBezTo>
                  <a:lnTo>
                    <a:pt x="4267" y="10"/>
                  </a:lnTo>
                  <a:cubicBezTo>
                    <a:pt x="4310" y="10"/>
                    <a:pt x="4351" y="11"/>
                    <a:pt x="4323" y="13"/>
                  </a:cubicBezTo>
                  <a:cubicBezTo>
                    <a:pt x="4322" y="13"/>
                    <a:pt x="4316" y="13"/>
                    <a:pt x="4307" y="13"/>
                  </a:cubicBezTo>
                  <a:cubicBezTo>
                    <a:pt x="4305" y="13"/>
                    <a:pt x="4303" y="13"/>
                    <a:pt x="4301" y="13"/>
                  </a:cubicBezTo>
                  <a:lnTo>
                    <a:pt x="4298" y="14"/>
                  </a:lnTo>
                  <a:lnTo>
                    <a:pt x="4376" y="12"/>
                  </a:lnTo>
                  <a:cubicBezTo>
                    <a:pt x="4298" y="15"/>
                    <a:pt x="4372" y="16"/>
                    <a:pt x="4359" y="19"/>
                  </a:cubicBezTo>
                  <a:lnTo>
                    <a:pt x="4438" y="18"/>
                  </a:lnTo>
                  <a:cubicBezTo>
                    <a:pt x="4390" y="17"/>
                    <a:pt x="4437" y="16"/>
                    <a:pt x="4454" y="16"/>
                  </a:cubicBezTo>
                  <a:cubicBezTo>
                    <a:pt x="4458" y="18"/>
                    <a:pt x="4517" y="16"/>
                    <a:pt x="4545" y="16"/>
                  </a:cubicBezTo>
                  <a:lnTo>
                    <a:pt x="4543" y="16"/>
                  </a:lnTo>
                  <a:cubicBezTo>
                    <a:pt x="4568" y="17"/>
                    <a:pt x="4613" y="17"/>
                    <a:pt x="4645" y="16"/>
                  </a:cubicBezTo>
                  <a:cubicBezTo>
                    <a:pt x="4643" y="16"/>
                    <a:pt x="4684" y="12"/>
                    <a:pt x="4704" y="10"/>
                  </a:cubicBezTo>
                  <a:cubicBezTo>
                    <a:pt x="4649" y="10"/>
                    <a:pt x="4682" y="9"/>
                    <a:pt x="4677" y="8"/>
                  </a:cubicBezTo>
                  <a:cubicBezTo>
                    <a:pt x="4683" y="8"/>
                    <a:pt x="4693" y="8"/>
                    <a:pt x="4694" y="8"/>
                  </a:cubicBezTo>
                  <a:cubicBezTo>
                    <a:pt x="4702" y="7"/>
                    <a:pt x="4684" y="7"/>
                    <a:pt x="4682" y="6"/>
                  </a:cubicBezTo>
                  <a:cubicBezTo>
                    <a:pt x="4624" y="7"/>
                    <a:pt x="4564" y="8"/>
                    <a:pt x="4541" y="10"/>
                  </a:cubicBezTo>
                  <a:cubicBezTo>
                    <a:pt x="4558" y="12"/>
                    <a:pt x="4571" y="9"/>
                    <a:pt x="4591" y="10"/>
                  </a:cubicBezTo>
                  <a:cubicBezTo>
                    <a:pt x="4562" y="12"/>
                    <a:pt x="4525" y="11"/>
                    <a:pt x="4477" y="11"/>
                  </a:cubicBezTo>
                  <a:lnTo>
                    <a:pt x="4461" y="10"/>
                  </a:lnTo>
                  <a:lnTo>
                    <a:pt x="4412" y="11"/>
                  </a:lnTo>
                  <a:cubicBezTo>
                    <a:pt x="4432" y="10"/>
                    <a:pt x="4420" y="8"/>
                    <a:pt x="4471" y="8"/>
                  </a:cubicBezTo>
                  <a:cubicBezTo>
                    <a:pt x="4465" y="6"/>
                    <a:pt x="4421" y="8"/>
                    <a:pt x="4389" y="8"/>
                  </a:cubicBezTo>
                  <a:lnTo>
                    <a:pt x="4373" y="10"/>
                  </a:lnTo>
                  <a:cubicBezTo>
                    <a:pt x="4380" y="9"/>
                    <a:pt x="4313" y="9"/>
                    <a:pt x="4360" y="7"/>
                  </a:cubicBezTo>
                  <a:lnTo>
                    <a:pt x="4438" y="5"/>
                  </a:lnTo>
                  <a:lnTo>
                    <a:pt x="4416" y="4"/>
                  </a:lnTo>
                  <a:lnTo>
                    <a:pt x="4481" y="4"/>
                  </a:lnTo>
                  <a:lnTo>
                    <a:pt x="4466" y="4"/>
                  </a:lnTo>
                  <a:cubicBezTo>
                    <a:pt x="4571" y="4"/>
                    <a:pt x="4497" y="8"/>
                    <a:pt x="4603" y="6"/>
                  </a:cubicBezTo>
                  <a:cubicBezTo>
                    <a:pt x="4636" y="4"/>
                    <a:pt x="4671" y="4"/>
                    <a:pt x="4736" y="4"/>
                  </a:cubicBezTo>
                  <a:cubicBezTo>
                    <a:pt x="4689" y="4"/>
                    <a:pt x="4731" y="5"/>
                    <a:pt x="4714" y="7"/>
                  </a:cubicBezTo>
                  <a:cubicBezTo>
                    <a:pt x="4761" y="8"/>
                    <a:pt x="4777" y="6"/>
                    <a:pt x="4802" y="4"/>
                  </a:cubicBezTo>
                  <a:cubicBezTo>
                    <a:pt x="4814" y="6"/>
                    <a:pt x="4823" y="7"/>
                    <a:pt x="4780" y="7"/>
                  </a:cubicBezTo>
                  <a:cubicBezTo>
                    <a:pt x="4775" y="10"/>
                    <a:pt x="4837" y="6"/>
                    <a:pt x="4840" y="9"/>
                  </a:cubicBezTo>
                  <a:cubicBezTo>
                    <a:pt x="4982" y="9"/>
                    <a:pt x="4954" y="0"/>
                    <a:pt x="5119" y="4"/>
                  </a:cubicBezTo>
                  <a:lnTo>
                    <a:pt x="5113" y="4"/>
                  </a:lnTo>
                  <a:cubicBezTo>
                    <a:pt x="5218" y="4"/>
                    <a:pt x="5279" y="4"/>
                    <a:pt x="5376" y="4"/>
                  </a:cubicBezTo>
                  <a:lnTo>
                    <a:pt x="5452" y="6"/>
                  </a:lnTo>
                  <a:cubicBezTo>
                    <a:pt x="5435" y="6"/>
                    <a:pt x="5389" y="9"/>
                    <a:pt x="5411" y="10"/>
                  </a:cubicBezTo>
                  <a:cubicBezTo>
                    <a:pt x="5373" y="7"/>
                    <a:pt x="5334" y="8"/>
                    <a:pt x="5294" y="7"/>
                  </a:cubicBezTo>
                  <a:cubicBezTo>
                    <a:pt x="5290" y="7"/>
                    <a:pt x="5306" y="8"/>
                    <a:pt x="5313" y="9"/>
                  </a:cubicBezTo>
                  <a:cubicBezTo>
                    <a:pt x="5289" y="9"/>
                    <a:pt x="5277" y="7"/>
                    <a:pt x="5245" y="8"/>
                  </a:cubicBezTo>
                  <a:cubicBezTo>
                    <a:pt x="5246" y="8"/>
                    <a:pt x="5281" y="9"/>
                    <a:pt x="5255" y="9"/>
                  </a:cubicBezTo>
                  <a:lnTo>
                    <a:pt x="5211" y="8"/>
                  </a:lnTo>
                  <a:cubicBezTo>
                    <a:pt x="5153" y="9"/>
                    <a:pt x="5183" y="12"/>
                    <a:pt x="5114" y="11"/>
                  </a:cubicBezTo>
                  <a:cubicBezTo>
                    <a:pt x="5127" y="10"/>
                    <a:pt x="5153" y="7"/>
                    <a:pt x="5180" y="7"/>
                  </a:cubicBezTo>
                  <a:cubicBezTo>
                    <a:pt x="5148" y="6"/>
                    <a:pt x="5221" y="6"/>
                    <a:pt x="5193" y="5"/>
                  </a:cubicBezTo>
                  <a:cubicBezTo>
                    <a:pt x="5148" y="7"/>
                    <a:pt x="5126" y="5"/>
                    <a:pt x="5066" y="7"/>
                  </a:cubicBezTo>
                  <a:cubicBezTo>
                    <a:pt x="5073" y="7"/>
                    <a:pt x="5075" y="6"/>
                    <a:pt x="5090" y="6"/>
                  </a:cubicBezTo>
                  <a:lnTo>
                    <a:pt x="5003" y="5"/>
                  </a:lnTo>
                  <a:cubicBezTo>
                    <a:pt x="5024" y="6"/>
                    <a:pt x="4931" y="7"/>
                    <a:pt x="4939" y="9"/>
                  </a:cubicBezTo>
                  <a:cubicBezTo>
                    <a:pt x="5032" y="10"/>
                    <a:pt x="5005" y="8"/>
                    <a:pt x="5110" y="9"/>
                  </a:cubicBezTo>
                  <a:cubicBezTo>
                    <a:pt x="5080" y="10"/>
                    <a:pt x="5042" y="12"/>
                    <a:pt x="5024" y="14"/>
                  </a:cubicBezTo>
                  <a:cubicBezTo>
                    <a:pt x="5023" y="14"/>
                    <a:pt x="5021" y="14"/>
                    <a:pt x="5018" y="14"/>
                  </a:cubicBezTo>
                  <a:cubicBezTo>
                    <a:pt x="5002" y="16"/>
                    <a:pt x="5018" y="17"/>
                    <a:pt x="5018" y="21"/>
                  </a:cubicBezTo>
                  <a:cubicBezTo>
                    <a:pt x="5066" y="18"/>
                    <a:pt x="5098" y="20"/>
                    <a:pt x="5155" y="19"/>
                  </a:cubicBezTo>
                  <a:cubicBezTo>
                    <a:pt x="5166" y="16"/>
                    <a:pt x="5122" y="16"/>
                    <a:pt x="5094" y="16"/>
                  </a:cubicBezTo>
                  <a:lnTo>
                    <a:pt x="5144" y="15"/>
                  </a:lnTo>
                  <a:lnTo>
                    <a:pt x="5134" y="16"/>
                  </a:lnTo>
                  <a:lnTo>
                    <a:pt x="5261" y="17"/>
                  </a:lnTo>
                  <a:cubicBezTo>
                    <a:pt x="5237" y="17"/>
                    <a:pt x="5229" y="18"/>
                    <a:pt x="5216" y="19"/>
                  </a:cubicBezTo>
                  <a:cubicBezTo>
                    <a:pt x="5233" y="19"/>
                    <a:pt x="5249" y="19"/>
                    <a:pt x="5266" y="20"/>
                  </a:cubicBezTo>
                  <a:cubicBezTo>
                    <a:pt x="5262" y="18"/>
                    <a:pt x="5265" y="17"/>
                    <a:pt x="5281" y="17"/>
                  </a:cubicBezTo>
                  <a:cubicBezTo>
                    <a:pt x="5362" y="17"/>
                    <a:pt x="5408" y="19"/>
                    <a:pt x="5438" y="21"/>
                  </a:cubicBezTo>
                  <a:lnTo>
                    <a:pt x="5447" y="21"/>
                  </a:lnTo>
                  <a:cubicBezTo>
                    <a:pt x="5434" y="19"/>
                    <a:pt x="5505" y="17"/>
                    <a:pt x="5531" y="15"/>
                  </a:cubicBezTo>
                  <a:cubicBezTo>
                    <a:pt x="5530" y="17"/>
                    <a:pt x="5573" y="16"/>
                    <a:pt x="5596" y="17"/>
                  </a:cubicBezTo>
                  <a:cubicBezTo>
                    <a:pt x="5609" y="15"/>
                    <a:pt x="5592" y="12"/>
                    <a:pt x="5564" y="10"/>
                  </a:cubicBezTo>
                  <a:cubicBezTo>
                    <a:pt x="5508" y="12"/>
                    <a:pt x="5533" y="12"/>
                    <a:pt x="5507" y="15"/>
                  </a:cubicBezTo>
                  <a:lnTo>
                    <a:pt x="5418" y="17"/>
                  </a:lnTo>
                  <a:lnTo>
                    <a:pt x="5438" y="15"/>
                  </a:lnTo>
                  <a:cubicBezTo>
                    <a:pt x="5394" y="15"/>
                    <a:pt x="5351" y="17"/>
                    <a:pt x="5354" y="15"/>
                  </a:cubicBezTo>
                  <a:cubicBezTo>
                    <a:pt x="5378" y="13"/>
                    <a:pt x="5416" y="14"/>
                    <a:pt x="5439" y="12"/>
                  </a:cubicBezTo>
                  <a:lnTo>
                    <a:pt x="5410" y="11"/>
                  </a:lnTo>
                  <a:cubicBezTo>
                    <a:pt x="5462" y="9"/>
                    <a:pt x="5437" y="14"/>
                    <a:pt x="5499" y="12"/>
                  </a:cubicBezTo>
                  <a:cubicBezTo>
                    <a:pt x="5476" y="10"/>
                    <a:pt x="5505" y="12"/>
                    <a:pt x="5532" y="10"/>
                  </a:cubicBezTo>
                  <a:cubicBezTo>
                    <a:pt x="5510" y="9"/>
                    <a:pt x="5422" y="11"/>
                    <a:pt x="5440" y="7"/>
                  </a:cubicBezTo>
                  <a:cubicBezTo>
                    <a:pt x="5473" y="6"/>
                    <a:pt x="5550" y="12"/>
                    <a:pt x="5593" y="8"/>
                  </a:cubicBezTo>
                  <a:lnTo>
                    <a:pt x="5590" y="8"/>
                  </a:lnTo>
                  <a:cubicBezTo>
                    <a:pt x="5654" y="9"/>
                    <a:pt x="5676" y="7"/>
                    <a:pt x="5700" y="5"/>
                  </a:cubicBezTo>
                  <a:cubicBezTo>
                    <a:pt x="5727" y="7"/>
                    <a:pt x="5764" y="5"/>
                    <a:pt x="5793" y="5"/>
                  </a:cubicBezTo>
                  <a:lnTo>
                    <a:pt x="5793" y="6"/>
                  </a:lnTo>
                  <a:lnTo>
                    <a:pt x="5834" y="5"/>
                  </a:lnTo>
                  <a:cubicBezTo>
                    <a:pt x="5814" y="7"/>
                    <a:pt x="5786" y="5"/>
                    <a:pt x="5750" y="6"/>
                  </a:cubicBezTo>
                  <a:lnTo>
                    <a:pt x="5755" y="8"/>
                  </a:lnTo>
                  <a:cubicBezTo>
                    <a:pt x="5714" y="5"/>
                    <a:pt x="5686" y="9"/>
                    <a:pt x="5655" y="10"/>
                  </a:cubicBezTo>
                  <a:cubicBezTo>
                    <a:pt x="5701" y="9"/>
                    <a:pt x="5785" y="11"/>
                    <a:pt x="5796" y="7"/>
                  </a:cubicBezTo>
                  <a:lnTo>
                    <a:pt x="5824" y="9"/>
                  </a:lnTo>
                  <a:lnTo>
                    <a:pt x="5838" y="8"/>
                  </a:lnTo>
                  <a:cubicBezTo>
                    <a:pt x="5859" y="10"/>
                    <a:pt x="5838" y="12"/>
                    <a:pt x="5796" y="13"/>
                  </a:cubicBezTo>
                  <a:cubicBezTo>
                    <a:pt x="5789" y="12"/>
                    <a:pt x="5786" y="12"/>
                    <a:pt x="5788" y="11"/>
                  </a:cubicBezTo>
                  <a:cubicBezTo>
                    <a:pt x="5769" y="12"/>
                    <a:pt x="5751" y="14"/>
                    <a:pt x="5705" y="13"/>
                  </a:cubicBezTo>
                  <a:lnTo>
                    <a:pt x="5730" y="12"/>
                  </a:lnTo>
                  <a:cubicBezTo>
                    <a:pt x="5672" y="12"/>
                    <a:pt x="5619" y="13"/>
                    <a:pt x="5600" y="15"/>
                  </a:cubicBezTo>
                  <a:cubicBezTo>
                    <a:pt x="5683" y="16"/>
                    <a:pt x="5765" y="16"/>
                    <a:pt x="5843" y="16"/>
                  </a:cubicBezTo>
                  <a:cubicBezTo>
                    <a:pt x="5866" y="11"/>
                    <a:pt x="5893" y="9"/>
                    <a:pt x="5905" y="5"/>
                  </a:cubicBezTo>
                  <a:cubicBezTo>
                    <a:pt x="5957" y="4"/>
                    <a:pt x="6029" y="4"/>
                    <a:pt x="6074" y="5"/>
                  </a:cubicBezTo>
                  <a:lnTo>
                    <a:pt x="6070" y="6"/>
                  </a:lnTo>
                  <a:cubicBezTo>
                    <a:pt x="6092" y="6"/>
                    <a:pt x="6113" y="6"/>
                    <a:pt x="6130" y="6"/>
                  </a:cubicBezTo>
                  <a:cubicBezTo>
                    <a:pt x="6153" y="7"/>
                    <a:pt x="6114" y="8"/>
                    <a:pt x="6130" y="8"/>
                  </a:cubicBezTo>
                  <a:lnTo>
                    <a:pt x="6205" y="7"/>
                  </a:lnTo>
                  <a:cubicBezTo>
                    <a:pt x="6201" y="9"/>
                    <a:pt x="6137" y="9"/>
                    <a:pt x="6107" y="9"/>
                  </a:cubicBezTo>
                  <a:cubicBezTo>
                    <a:pt x="6113" y="9"/>
                    <a:pt x="6124" y="8"/>
                    <a:pt x="6121" y="8"/>
                  </a:cubicBezTo>
                  <a:cubicBezTo>
                    <a:pt x="6086" y="7"/>
                    <a:pt x="6021" y="11"/>
                    <a:pt x="6006" y="8"/>
                  </a:cubicBezTo>
                  <a:cubicBezTo>
                    <a:pt x="5989" y="8"/>
                    <a:pt x="6040" y="6"/>
                    <a:pt x="5983" y="6"/>
                  </a:cubicBezTo>
                  <a:cubicBezTo>
                    <a:pt x="5944" y="5"/>
                    <a:pt x="5931" y="7"/>
                    <a:pt x="5927" y="8"/>
                  </a:cubicBezTo>
                  <a:cubicBezTo>
                    <a:pt x="5927" y="9"/>
                    <a:pt x="5988" y="9"/>
                    <a:pt x="5967" y="11"/>
                  </a:cubicBezTo>
                  <a:cubicBezTo>
                    <a:pt x="5997" y="11"/>
                    <a:pt x="6009" y="9"/>
                    <a:pt x="6047" y="10"/>
                  </a:cubicBezTo>
                  <a:cubicBezTo>
                    <a:pt x="6017" y="10"/>
                    <a:pt x="5977" y="12"/>
                    <a:pt x="5961" y="11"/>
                  </a:cubicBezTo>
                  <a:cubicBezTo>
                    <a:pt x="5902" y="13"/>
                    <a:pt x="5911" y="18"/>
                    <a:pt x="5938" y="18"/>
                  </a:cubicBezTo>
                  <a:cubicBezTo>
                    <a:pt x="5932" y="16"/>
                    <a:pt x="6046" y="16"/>
                    <a:pt x="5969" y="14"/>
                  </a:cubicBezTo>
                  <a:cubicBezTo>
                    <a:pt x="6003" y="12"/>
                    <a:pt x="6067" y="12"/>
                    <a:pt x="6112" y="11"/>
                  </a:cubicBezTo>
                  <a:lnTo>
                    <a:pt x="6110" y="11"/>
                  </a:lnTo>
                  <a:lnTo>
                    <a:pt x="6166" y="11"/>
                  </a:lnTo>
                  <a:cubicBezTo>
                    <a:pt x="6158" y="11"/>
                    <a:pt x="6141" y="12"/>
                    <a:pt x="6141" y="13"/>
                  </a:cubicBezTo>
                  <a:lnTo>
                    <a:pt x="6218" y="10"/>
                  </a:lnTo>
                  <a:cubicBezTo>
                    <a:pt x="6175" y="12"/>
                    <a:pt x="6246" y="11"/>
                    <a:pt x="6266" y="12"/>
                  </a:cubicBezTo>
                  <a:cubicBezTo>
                    <a:pt x="6274" y="11"/>
                    <a:pt x="6304" y="10"/>
                    <a:pt x="6275" y="9"/>
                  </a:cubicBezTo>
                  <a:cubicBezTo>
                    <a:pt x="6242" y="7"/>
                    <a:pt x="6256" y="9"/>
                    <a:pt x="6226" y="10"/>
                  </a:cubicBezTo>
                  <a:lnTo>
                    <a:pt x="6269" y="7"/>
                  </a:lnTo>
                  <a:lnTo>
                    <a:pt x="6272" y="7"/>
                  </a:lnTo>
                  <a:lnTo>
                    <a:pt x="6298" y="5"/>
                  </a:lnTo>
                  <a:cubicBezTo>
                    <a:pt x="6355" y="5"/>
                    <a:pt x="6272" y="10"/>
                    <a:pt x="6346" y="8"/>
                  </a:cubicBezTo>
                  <a:lnTo>
                    <a:pt x="6337" y="5"/>
                  </a:lnTo>
                  <a:cubicBezTo>
                    <a:pt x="6422" y="6"/>
                    <a:pt x="6532" y="9"/>
                    <a:pt x="6592" y="8"/>
                  </a:cubicBezTo>
                  <a:cubicBezTo>
                    <a:pt x="6575" y="9"/>
                    <a:pt x="6568" y="12"/>
                    <a:pt x="6591" y="14"/>
                  </a:cubicBezTo>
                  <a:cubicBezTo>
                    <a:pt x="6565" y="13"/>
                    <a:pt x="6513" y="13"/>
                    <a:pt x="6475" y="13"/>
                  </a:cubicBezTo>
                  <a:cubicBezTo>
                    <a:pt x="6468" y="13"/>
                    <a:pt x="6522" y="10"/>
                    <a:pt x="6563" y="11"/>
                  </a:cubicBezTo>
                  <a:cubicBezTo>
                    <a:pt x="6543" y="6"/>
                    <a:pt x="6461" y="13"/>
                    <a:pt x="6456" y="9"/>
                  </a:cubicBezTo>
                  <a:cubicBezTo>
                    <a:pt x="6352" y="7"/>
                    <a:pt x="6379" y="13"/>
                    <a:pt x="6291" y="10"/>
                  </a:cubicBezTo>
                  <a:cubicBezTo>
                    <a:pt x="6290" y="12"/>
                    <a:pt x="6266" y="11"/>
                    <a:pt x="6261" y="13"/>
                  </a:cubicBezTo>
                  <a:cubicBezTo>
                    <a:pt x="6287" y="17"/>
                    <a:pt x="6379" y="13"/>
                    <a:pt x="6436" y="14"/>
                  </a:cubicBezTo>
                  <a:cubicBezTo>
                    <a:pt x="6430" y="15"/>
                    <a:pt x="6419" y="15"/>
                    <a:pt x="6417" y="15"/>
                  </a:cubicBezTo>
                  <a:cubicBezTo>
                    <a:pt x="6457" y="16"/>
                    <a:pt x="6474" y="15"/>
                    <a:pt x="6503" y="15"/>
                  </a:cubicBezTo>
                  <a:lnTo>
                    <a:pt x="6499" y="14"/>
                  </a:lnTo>
                  <a:cubicBezTo>
                    <a:pt x="6549" y="12"/>
                    <a:pt x="6530" y="16"/>
                    <a:pt x="6559" y="17"/>
                  </a:cubicBezTo>
                  <a:cubicBezTo>
                    <a:pt x="6570" y="17"/>
                    <a:pt x="6611" y="17"/>
                    <a:pt x="6604" y="16"/>
                  </a:cubicBezTo>
                  <a:lnTo>
                    <a:pt x="6657" y="18"/>
                  </a:lnTo>
                  <a:lnTo>
                    <a:pt x="6655" y="16"/>
                  </a:lnTo>
                  <a:cubicBezTo>
                    <a:pt x="6685" y="15"/>
                    <a:pt x="6691" y="17"/>
                    <a:pt x="6718" y="16"/>
                  </a:cubicBezTo>
                  <a:lnTo>
                    <a:pt x="6719" y="14"/>
                  </a:lnTo>
                  <a:lnTo>
                    <a:pt x="6645" y="13"/>
                  </a:lnTo>
                  <a:cubicBezTo>
                    <a:pt x="6683" y="12"/>
                    <a:pt x="6656" y="11"/>
                    <a:pt x="6697" y="10"/>
                  </a:cubicBezTo>
                  <a:cubicBezTo>
                    <a:pt x="6651" y="13"/>
                    <a:pt x="6730" y="12"/>
                    <a:pt x="6734" y="13"/>
                  </a:cubicBezTo>
                  <a:lnTo>
                    <a:pt x="6765" y="12"/>
                  </a:lnTo>
                  <a:lnTo>
                    <a:pt x="6757" y="13"/>
                  </a:lnTo>
                  <a:cubicBezTo>
                    <a:pt x="6781" y="14"/>
                    <a:pt x="6785" y="12"/>
                    <a:pt x="6813" y="12"/>
                  </a:cubicBezTo>
                  <a:cubicBezTo>
                    <a:pt x="6780" y="11"/>
                    <a:pt x="6759" y="10"/>
                    <a:pt x="6717" y="11"/>
                  </a:cubicBezTo>
                  <a:cubicBezTo>
                    <a:pt x="6747" y="10"/>
                    <a:pt x="6808" y="9"/>
                    <a:pt x="6822" y="9"/>
                  </a:cubicBezTo>
                  <a:cubicBezTo>
                    <a:pt x="6854" y="8"/>
                    <a:pt x="6877" y="10"/>
                    <a:pt x="6907" y="10"/>
                  </a:cubicBezTo>
                  <a:cubicBezTo>
                    <a:pt x="6849" y="11"/>
                    <a:pt x="6927" y="16"/>
                    <a:pt x="6812" y="15"/>
                  </a:cubicBezTo>
                  <a:cubicBezTo>
                    <a:pt x="6814" y="14"/>
                    <a:pt x="6823" y="14"/>
                    <a:pt x="6827" y="15"/>
                  </a:cubicBezTo>
                  <a:cubicBezTo>
                    <a:pt x="6811" y="12"/>
                    <a:pt x="6758" y="15"/>
                    <a:pt x="6733" y="16"/>
                  </a:cubicBezTo>
                  <a:cubicBezTo>
                    <a:pt x="6739" y="17"/>
                    <a:pt x="6713" y="18"/>
                    <a:pt x="6757" y="18"/>
                  </a:cubicBezTo>
                  <a:cubicBezTo>
                    <a:pt x="6743" y="17"/>
                    <a:pt x="6795" y="15"/>
                    <a:pt x="6837" y="16"/>
                  </a:cubicBezTo>
                  <a:lnTo>
                    <a:pt x="6829" y="20"/>
                  </a:lnTo>
                  <a:lnTo>
                    <a:pt x="6891" y="20"/>
                  </a:lnTo>
                  <a:lnTo>
                    <a:pt x="6885" y="20"/>
                  </a:lnTo>
                  <a:cubicBezTo>
                    <a:pt x="6908" y="23"/>
                    <a:pt x="6950" y="20"/>
                    <a:pt x="6992" y="21"/>
                  </a:cubicBezTo>
                  <a:cubicBezTo>
                    <a:pt x="7023" y="20"/>
                    <a:pt x="7140" y="22"/>
                    <a:pt x="7089" y="18"/>
                  </a:cubicBezTo>
                  <a:cubicBezTo>
                    <a:pt x="7127" y="20"/>
                    <a:pt x="7160" y="18"/>
                    <a:pt x="7202" y="17"/>
                  </a:cubicBezTo>
                  <a:lnTo>
                    <a:pt x="7150" y="16"/>
                  </a:lnTo>
                  <a:cubicBezTo>
                    <a:pt x="7211" y="14"/>
                    <a:pt x="7194" y="15"/>
                    <a:pt x="7242" y="11"/>
                  </a:cubicBezTo>
                  <a:cubicBezTo>
                    <a:pt x="7247" y="12"/>
                    <a:pt x="7258" y="13"/>
                    <a:pt x="7248" y="14"/>
                  </a:cubicBezTo>
                  <a:cubicBezTo>
                    <a:pt x="7330" y="14"/>
                    <a:pt x="7447" y="16"/>
                    <a:pt x="7495" y="13"/>
                  </a:cubicBezTo>
                  <a:cubicBezTo>
                    <a:pt x="7552" y="14"/>
                    <a:pt x="7561" y="18"/>
                    <a:pt x="7642" y="16"/>
                  </a:cubicBezTo>
                  <a:cubicBezTo>
                    <a:pt x="7659" y="16"/>
                    <a:pt x="7629" y="13"/>
                    <a:pt x="7682" y="14"/>
                  </a:cubicBezTo>
                  <a:cubicBezTo>
                    <a:pt x="7686" y="15"/>
                    <a:pt x="7631" y="17"/>
                    <a:pt x="7690" y="17"/>
                  </a:cubicBezTo>
                  <a:cubicBezTo>
                    <a:pt x="7733" y="14"/>
                    <a:pt x="7790" y="19"/>
                    <a:pt x="7845" y="17"/>
                  </a:cubicBezTo>
                  <a:cubicBezTo>
                    <a:pt x="7875" y="18"/>
                    <a:pt x="7925" y="18"/>
                    <a:pt x="7915" y="20"/>
                  </a:cubicBezTo>
                  <a:cubicBezTo>
                    <a:pt x="7868" y="19"/>
                    <a:pt x="7803" y="19"/>
                    <a:pt x="7793" y="20"/>
                  </a:cubicBezTo>
                  <a:cubicBezTo>
                    <a:pt x="7799" y="19"/>
                    <a:pt x="7760" y="19"/>
                    <a:pt x="7794" y="18"/>
                  </a:cubicBezTo>
                  <a:cubicBezTo>
                    <a:pt x="7724" y="16"/>
                    <a:pt x="7749" y="19"/>
                    <a:pt x="7686" y="17"/>
                  </a:cubicBezTo>
                  <a:cubicBezTo>
                    <a:pt x="7682" y="18"/>
                    <a:pt x="7719" y="20"/>
                    <a:pt x="7732" y="19"/>
                  </a:cubicBezTo>
                  <a:cubicBezTo>
                    <a:pt x="7732" y="22"/>
                    <a:pt x="7608" y="20"/>
                    <a:pt x="7664" y="24"/>
                  </a:cubicBezTo>
                  <a:cubicBezTo>
                    <a:pt x="7731" y="24"/>
                    <a:pt x="7751" y="18"/>
                    <a:pt x="7809" y="22"/>
                  </a:cubicBezTo>
                  <a:cubicBezTo>
                    <a:pt x="7786" y="23"/>
                    <a:pt x="7749" y="22"/>
                    <a:pt x="7720" y="24"/>
                  </a:cubicBezTo>
                  <a:lnTo>
                    <a:pt x="7767" y="26"/>
                  </a:lnTo>
                  <a:lnTo>
                    <a:pt x="7802" y="24"/>
                  </a:lnTo>
                  <a:lnTo>
                    <a:pt x="7800" y="24"/>
                  </a:lnTo>
                  <a:cubicBezTo>
                    <a:pt x="7884" y="27"/>
                    <a:pt x="7878" y="22"/>
                    <a:pt x="7953" y="21"/>
                  </a:cubicBezTo>
                  <a:cubicBezTo>
                    <a:pt x="7910" y="19"/>
                    <a:pt x="7963" y="16"/>
                    <a:pt x="7930" y="15"/>
                  </a:cubicBezTo>
                  <a:cubicBezTo>
                    <a:pt x="7981" y="15"/>
                    <a:pt x="8018" y="15"/>
                    <a:pt x="8018" y="18"/>
                  </a:cubicBezTo>
                  <a:cubicBezTo>
                    <a:pt x="7924" y="20"/>
                    <a:pt x="8013" y="21"/>
                    <a:pt x="7926" y="23"/>
                  </a:cubicBezTo>
                  <a:cubicBezTo>
                    <a:pt x="7940" y="24"/>
                    <a:pt x="7905" y="27"/>
                    <a:pt x="7957" y="28"/>
                  </a:cubicBezTo>
                  <a:cubicBezTo>
                    <a:pt x="8015" y="26"/>
                    <a:pt x="7939" y="25"/>
                    <a:pt x="7998" y="25"/>
                  </a:cubicBezTo>
                  <a:cubicBezTo>
                    <a:pt x="8001" y="25"/>
                    <a:pt x="8005" y="25"/>
                    <a:pt x="8003" y="26"/>
                  </a:cubicBezTo>
                  <a:cubicBezTo>
                    <a:pt x="8029" y="24"/>
                    <a:pt x="8034" y="26"/>
                    <a:pt x="8066" y="25"/>
                  </a:cubicBezTo>
                  <a:lnTo>
                    <a:pt x="8059" y="25"/>
                  </a:lnTo>
                  <a:cubicBezTo>
                    <a:pt x="8099" y="27"/>
                    <a:pt x="8103" y="24"/>
                    <a:pt x="8137" y="26"/>
                  </a:cubicBezTo>
                  <a:cubicBezTo>
                    <a:pt x="8123" y="24"/>
                    <a:pt x="8160" y="24"/>
                    <a:pt x="8182" y="23"/>
                  </a:cubicBezTo>
                  <a:cubicBezTo>
                    <a:pt x="8147" y="22"/>
                    <a:pt x="8128" y="19"/>
                    <a:pt x="8059" y="19"/>
                  </a:cubicBezTo>
                  <a:cubicBezTo>
                    <a:pt x="8050" y="20"/>
                    <a:pt x="8055" y="21"/>
                    <a:pt x="8027" y="22"/>
                  </a:cubicBezTo>
                  <a:lnTo>
                    <a:pt x="8072" y="22"/>
                  </a:lnTo>
                  <a:lnTo>
                    <a:pt x="8046" y="23"/>
                  </a:lnTo>
                  <a:lnTo>
                    <a:pt x="8003" y="22"/>
                  </a:lnTo>
                  <a:cubicBezTo>
                    <a:pt x="8058" y="21"/>
                    <a:pt x="8033" y="19"/>
                    <a:pt x="8056" y="17"/>
                  </a:cubicBezTo>
                  <a:cubicBezTo>
                    <a:pt x="8106" y="18"/>
                    <a:pt x="8097" y="17"/>
                    <a:pt x="8128" y="18"/>
                  </a:cubicBezTo>
                  <a:cubicBezTo>
                    <a:pt x="8125" y="20"/>
                    <a:pt x="8225" y="23"/>
                    <a:pt x="8282" y="24"/>
                  </a:cubicBezTo>
                  <a:lnTo>
                    <a:pt x="8255" y="24"/>
                  </a:lnTo>
                  <a:cubicBezTo>
                    <a:pt x="8214" y="25"/>
                    <a:pt x="8284" y="26"/>
                    <a:pt x="8286" y="27"/>
                  </a:cubicBezTo>
                  <a:lnTo>
                    <a:pt x="8316" y="26"/>
                  </a:lnTo>
                  <a:cubicBezTo>
                    <a:pt x="8310" y="26"/>
                    <a:pt x="8302" y="27"/>
                    <a:pt x="8315" y="27"/>
                  </a:cubicBezTo>
                  <a:cubicBezTo>
                    <a:pt x="8357" y="27"/>
                    <a:pt x="8354" y="25"/>
                    <a:pt x="8395" y="24"/>
                  </a:cubicBezTo>
                  <a:cubicBezTo>
                    <a:pt x="8398" y="26"/>
                    <a:pt x="8364" y="27"/>
                    <a:pt x="8389" y="28"/>
                  </a:cubicBezTo>
                  <a:cubicBezTo>
                    <a:pt x="8398" y="30"/>
                    <a:pt x="8426" y="33"/>
                    <a:pt x="8481" y="32"/>
                  </a:cubicBezTo>
                  <a:cubicBezTo>
                    <a:pt x="8485" y="31"/>
                    <a:pt x="8499" y="31"/>
                    <a:pt x="8515" y="31"/>
                  </a:cubicBezTo>
                  <a:lnTo>
                    <a:pt x="8509" y="31"/>
                  </a:lnTo>
                  <a:lnTo>
                    <a:pt x="8545" y="33"/>
                  </a:lnTo>
                  <a:cubicBezTo>
                    <a:pt x="8514" y="35"/>
                    <a:pt x="8483" y="32"/>
                    <a:pt x="8452" y="34"/>
                  </a:cubicBezTo>
                  <a:lnTo>
                    <a:pt x="8449" y="36"/>
                  </a:lnTo>
                  <a:cubicBezTo>
                    <a:pt x="8425" y="36"/>
                    <a:pt x="8392" y="36"/>
                    <a:pt x="8377" y="37"/>
                  </a:cubicBezTo>
                  <a:cubicBezTo>
                    <a:pt x="8414" y="38"/>
                    <a:pt x="8422" y="37"/>
                    <a:pt x="8463" y="37"/>
                  </a:cubicBezTo>
                  <a:cubicBezTo>
                    <a:pt x="8469" y="39"/>
                    <a:pt x="8440" y="39"/>
                    <a:pt x="8435" y="39"/>
                  </a:cubicBezTo>
                  <a:lnTo>
                    <a:pt x="8441" y="38"/>
                  </a:lnTo>
                  <a:cubicBezTo>
                    <a:pt x="8392" y="36"/>
                    <a:pt x="8368" y="40"/>
                    <a:pt x="8307" y="39"/>
                  </a:cubicBezTo>
                  <a:cubicBezTo>
                    <a:pt x="8297" y="39"/>
                    <a:pt x="8303" y="39"/>
                    <a:pt x="8305" y="38"/>
                  </a:cubicBezTo>
                  <a:cubicBezTo>
                    <a:pt x="8256" y="40"/>
                    <a:pt x="8207" y="37"/>
                    <a:pt x="8159" y="39"/>
                  </a:cubicBezTo>
                  <a:lnTo>
                    <a:pt x="8175" y="38"/>
                  </a:lnTo>
                  <a:lnTo>
                    <a:pt x="8013" y="42"/>
                  </a:lnTo>
                  <a:lnTo>
                    <a:pt x="8013" y="43"/>
                  </a:lnTo>
                  <a:cubicBezTo>
                    <a:pt x="8020" y="44"/>
                    <a:pt x="7996" y="44"/>
                    <a:pt x="7983" y="43"/>
                  </a:cubicBezTo>
                  <a:lnTo>
                    <a:pt x="7983" y="43"/>
                  </a:lnTo>
                  <a:lnTo>
                    <a:pt x="7895" y="45"/>
                  </a:lnTo>
                  <a:cubicBezTo>
                    <a:pt x="7903" y="46"/>
                    <a:pt x="7913" y="46"/>
                    <a:pt x="7925" y="47"/>
                  </a:cubicBezTo>
                  <a:cubicBezTo>
                    <a:pt x="7935" y="46"/>
                    <a:pt x="7994" y="47"/>
                    <a:pt x="7986" y="45"/>
                  </a:cubicBezTo>
                  <a:cubicBezTo>
                    <a:pt x="8013" y="46"/>
                    <a:pt x="8057" y="44"/>
                    <a:pt x="8077" y="45"/>
                  </a:cubicBezTo>
                  <a:cubicBezTo>
                    <a:pt x="8041" y="44"/>
                    <a:pt x="8102" y="43"/>
                    <a:pt x="8109" y="42"/>
                  </a:cubicBezTo>
                  <a:cubicBezTo>
                    <a:pt x="8121" y="44"/>
                    <a:pt x="8163" y="42"/>
                    <a:pt x="8158" y="44"/>
                  </a:cubicBezTo>
                  <a:cubicBezTo>
                    <a:pt x="8165" y="45"/>
                    <a:pt x="8140" y="43"/>
                    <a:pt x="8125" y="44"/>
                  </a:cubicBezTo>
                  <a:cubicBezTo>
                    <a:pt x="8086" y="46"/>
                    <a:pt x="8194" y="46"/>
                    <a:pt x="8147" y="47"/>
                  </a:cubicBezTo>
                  <a:cubicBezTo>
                    <a:pt x="8207" y="46"/>
                    <a:pt x="8287" y="47"/>
                    <a:pt x="8349" y="46"/>
                  </a:cubicBezTo>
                  <a:lnTo>
                    <a:pt x="8314" y="45"/>
                  </a:lnTo>
                  <a:cubicBezTo>
                    <a:pt x="8342" y="46"/>
                    <a:pt x="8408" y="46"/>
                    <a:pt x="8413" y="47"/>
                  </a:cubicBezTo>
                  <a:lnTo>
                    <a:pt x="8342" y="47"/>
                  </a:lnTo>
                  <a:cubicBezTo>
                    <a:pt x="8340" y="49"/>
                    <a:pt x="8405" y="47"/>
                    <a:pt x="8408" y="48"/>
                  </a:cubicBezTo>
                  <a:lnTo>
                    <a:pt x="8484" y="45"/>
                  </a:lnTo>
                  <a:lnTo>
                    <a:pt x="8451" y="45"/>
                  </a:lnTo>
                  <a:cubicBezTo>
                    <a:pt x="8472" y="44"/>
                    <a:pt x="8542" y="46"/>
                    <a:pt x="8594" y="47"/>
                  </a:cubicBezTo>
                  <a:cubicBezTo>
                    <a:pt x="8564" y="49"/>
                    <a:pt x="8516" y="46"/>
                    <a:pt x="8461" y="47"/>
                  </a:cubicBezTo>
                  <a:cubicBezTo>
                    <a:pt x="8421" y="48"/>
                    <a:pt x="8485" y="50"/>
                    <a:pt x="8448" y="50"/>
                  </a:cubicBezTo>
                  <a:cubicBezTo>
                    <a:pt x="8458" y="51"/>
                    <a:pt x="8482" y="51"/>
                    <a:pt x="8494" y="50"/>
                  </a:cubicBezTo>
                  <a:lnTo>
                    <a:pt x="8509" y="51"/>
                  </a:lnTo>
                  <a:cubicBezTo>
                    <a:pt x="8475" y="53"/>
                    <a:pt x="8400" y="52"/>
                    <a:pt x="8350" y="54"/>
                  </a:cubicBezTo>
                  <a:cubicBezTo>
                    <a:pt x="8355" y="54"/>
                    <a:pt x="8359" y="54"/>
                    <a:pt x="8360" y="54"/>
                  </a:cubicBezTo>
                  <a:cubicBezTo>
                    <a:pt x="8321" y="52"/>
                    <a:pt x="8282" y="52"/>
                    <a:pt x="8245" y="52"/>
                  </a:cubicBezTo>
                  <a:cubicBezTo>
                    <a:pt x="8265" y="53"/>
                    <a:pt x="8273" y="53"/>
                    <a:pt x="8284" y="53"/>
                  </a:cubicBezTo>
                  <a:cubicBezTo>
                    <a:pt x="8285" y="53"/>
                    <a:pt x="8250" y="53"/>
                    <a:pt x="8236" y="54"/>
                  </a:cubicBezTo>
                  <a:cubicBezTo>
                    <a:pt x="8271" y="55"/>
                    <a:pt x="8243" y="56"/>
                    <a:pt x="8265" y="56"/>
                  </a:cubicBezTo>
                  <a:cubicBezTo>
                    <a:pt x="8242" y="57"/>
                    <a:pt x="8224" y="56"/>
                    <a:pt x="8196" y="56"/>
                  </a:cubicBezTo>
                  <a:cubicBezTo>
                    <a:pt x="8182" y="55"/>
                    <a:pt x="8208" y="55"/>
                    <a:pt x="8205" y="53"/>
                  </a:cubicBezTo>
                  <a:cubicBezTo>
                    <a:pt x="8177" y="54"/>
                    <a:pt x="8164" y="51"/>
                    <a:pt x="8122" y="52"/>
                  </a:cubicBezTo>
                  <a:cubicBezTo>
                    <a:pt x="8177" y="53"/>
                    <a:pt x="8107" y="55"/>
                    <a:pt x="8088" y="56"/>
                  </a:cubicBezTo>
                  <a:lnTo>
                    <a:pt x="8097" y="56"/>
                  </a:lnTo>
                  <a:cubicBezTo>
                    <a:pt x="8080" y="57"/>
                    <a:pt x="8065" y="57"/>
                    <a:pt x="8053" y="56"/>
                  </a:cubicBezTo>
                  <a:cubicBezTo>
                    <a:pt x="8075" y="55"/>
                    <a:pt x="8097" y="56"/>
                    <a:pt x="8091" y="54"/>
                  </a:cubicBezTo>
                  <a:cubicBezTo>
                    <a:pt x="8076" y="54"/>
                    <a:pt x="8061" y="54"/>
                    <a:pt x="8044" y="54"/>
                  </a:cubicBezTo>
                  <a:lnTo>
                    <a:pt x="8059" y="53"/>
                  </a:lnTo>
                  <a:lnTo>
                    <a:pt x="7985" y="53"/>
                  </a:lnTo>
                  <a:cubicBezTo>
                    <a:pt x="7973" y="55"/>
                    <a:pt x="7953" y="56"/>
                    <a:pt x="7943" y="58"/>
                  </a:cubicBezTo>
                  <a:cubicBezTo>
                    <a:pt x="7925" y="57"/>
                    <a:pt x="7900" y="58"/>
                    <a:pt x="7883" y="58"/>
                  </a:cubicBezTo>
                  <a:lnTo>
                    <a:pt x="7891" y="58"/>
                  </a:lnTo>
                  <a:cubicBezTo>
                    <a:pt x="7858" y="56"/>
                    <a:pt x="7785" y="57"/>
                    <a:pt x="7779" y="58"/>
                  </a:cubicBezTo>
                  <a:cubicBezTo>
                    <a:pt x="7755" y="57"/>
                    <a:pt x="7945" y="51"/>
                    <a:pt x="7779" y="52"/>
                  </a:cubicBezTo>
                  <a:cubicBezTo>
                    <a:pt x="7715" y="51"/>
                    <a:pt x="7739" y="55"/>
                    <a:pt x="7703" y="57"/>
                  </a:cubicBezTo>
                  <a:cubicBezTo>
                    <a:pt x="7703" y="57"/>
                    <a:pt x="7705" y="56"/>
                    <a:pt x="7702" y="56"/>
                  </a:cubicBezTo>
                  <a:cubicBezTo>
                    <a:pt x="7674" y="55"/>
                    <a:pt x="7671" y="57"/>
                    <a:pt x="7648" y="57"/>
                  </a:cubicBezTo>
                  <a:cubicBezTo>
                    <a:pt x="7665" y="58"/>
                    <a:pt x="7689" y="58"/>
                    <a:pt x="7697" y="58"/>
                  </a:cubicBezTo>
                  <a:cubicBezTo>
                    <a:pt x="7688" y="59"/>
                    <a:pt x="7639" y="57"/>
                    <a:pt x="7618" y="59"/>
                  </a:cubicBezTo>
                  <a:cubicBezTo>
                    <a:pt x="7646" y="56"/>
                    <a:pt x="7565" y="57"/>
                    <a:pt x="7586" y="56"/>
                  </a:cubicBezTo>
                  <a:cubicBezTo>
                    <a:pt x="7531" y="54"/>
                    <a:pt x="7472" y="56"/>
                    <a:pt x="7443" y="58"/>
                  </a:cubicBezTo>
                  <a:cubicBezTo>
                    <a:pt x="7406" y="55"/>
                    <a:pt x="7378" y="58"/>
                    <a:pt x="7317" y="56"/>
                  </a:cubicBezTo>
                  <a:cubicBezTo>
                    <a:pt x="7327" y="56"/>
                    <a:pt x="7343" y="56"/>
                    <a:pt x="7356" y="56"/>
                  </a:cubicBezTo>
                  <a:cubicBezTo>
                    <a:pt x="7391" y="55"/>
                    <a:pt x="7294" y="55"/>
                    <a:pt x="7347" y="54"/>
                  </a:cubicBezTo>
                  <a:cubicBezTo>
                    <a:pt x="7335" y="54"/>
                    <a:pt x="7346" y="55"/>
                    <a:pt x="7358" y="54"/>
                  </a:cubicBezTo>
                  <a:cubicBezTo>
                    <a:pt x="7378" y="54"/>
                    <a:pt x="7397" y="53"/>
                    <a:pt x="7392" y="52"/>
                  </a:cubicBezTo>
                  <a:lnTo>
                    <a:pt x="7343" y="51"/>
                  </a:lnTo>
                  <a:lnTo>
                    <a:pt x="7360" y="50"/>
                  </a:lnTo>
                  <a:lnTo>
                    <a:pt x="7285" y="47"/>
                  </a:lnTo>
                  <a:cubicBezTo>
                    <a:pt x="7283" y="48"/>
                    <a:pt x="7290" y="48"/>
                    <a:pt x="7294" y="49"/>
                  </a:cubicBezTo>
                  <a:cubicBezTo>
                    <a:pt x="7207" y="47"/>
                    <a:pt x="7107" y="48"/>
                    <a:pt x="7031" y="48"/>
                  </a:cubicBezTo>
                  <a:cubicBezTo>
                    <a:pt x="7017" y="53"/>
                    <a:pt x="6844" y="50"/>
                    <a:pt x="6782" y="53"/>
                  </a:cubicBezTo>
                  <a:cubicBezTo>
                    <a:pt x="6799" y="52"/>
                    <a:pt x="6808" y="49"/>
                    <a:pt x="6798" y="48"/>
                  </a:cubicBezTo>
                  <a:cubicBezTo>
                    <a:pt x="6811" y="47"/>
                    <a:pt x="6840" y="45"/>
                    <a:pt x="6871" y="46"/>
                  </a:cubicBezTo>
                  <a:cubicBezTo>
                    <a:pt x="6876" y="47"/>
                    <a:pt x="6914" y="48"/>
                    <a:pt x="6889" y="49"/>
                  </a:cubicBezTo>
                  <a:cubicBezTo>
                    <a:pt x="6975" y="48"/>
                    <a:pt x="6878" y="46"/>
                    <a:pt x="6903" y="44"/>
                  </a:cubicBezTo>
                  <a:cubicBezTo>
                    <a:pt x="6808" y="44"/>
                    <a:pt x="6752" y="48"/>
                    <a:pt x="6692" y="49"/>
                  </a:cubicBezTo>
                  <a:lnTo>
                    <a:pt x="6690" y="48"/>
                  </a:lnTo>
                  <a:lnTo>
                    <a:pt x="6645" y="49"/>
                  </a:lnTo>
                  <a:cubicBezTo>
                    <a:pt x="6682" y="50"/>
                    <a:pt x="6680" y="53"/>
                    <a:pt x="6632" y="52"/>
                  </a:cubicBezTo>
                  <a:lnTo>
                    <a:pt x="6638" y="52"/>
                  </a:lnTo>
                  <a:cubicBezTo>
                    <a:pt x="6611" y="50"/>
                    <a:pt x="6554" y="52"/>
                    <a:pt x="6511" y="51"/>
                  </a:cubicBezTo>
                  <a:lnTo>
                    <a:pt x="6483" y="53"/>
                  </a:lnTo>
                  <a:cubicBezTo>
                    <a:pt x="6440" y="53"/>
                    <a:pt x="6438" y="50"/>
                    <a:pt x="6424" y="48"/>
                  </a:cubicBezTo>
                  <a:cubicBezTo>
                    <a:pt x="6357" y="47"/>
                    <a:pt x="6319" y="50"/>
                    <a:pt x="6271" y="52"/>
                  </a:cubicBezTo>
                  <a:cubicBezTo>
                    <a:pt x="6250" y="50"/>
                    <a:pt x="6150" y="50"/>
                    <a:pt x="6203" y="48"/>
                  </a:cubicBezTo>
                  <a:cubicBezTo>
                    <a:pt x="6142" y="49"/>
                    <a:pt x="6154" y="57"/>
                    <a:pt x="6051" y="53"/>
                  </a:cubicBezTo>
                  <a:lnTo>
                    <a:pt x="6078" y="51"/>
                  </a:lnTo>
                  <a:cubicBezTo>
                    <a:pt x="5979" y="52"/>
                    <a:pt x="5838" y="54"/>
                    <a:pt x="5792" y="53"/>
                  </a:cubicBezTo>
                  <a:cubicBezTo>
                    <a:pt x="5829" y="48"/>
                    <a:pt x="5669" y="48"/>
                    <a:pt x="5651" y="43"/>
                  </a:cubicBezTo>
                  <a:cubicBezTo>
                    <a:pt x="5656" y="44"/>
                    <a:pt x="5619" y="44"/>
                    <a:pt x="5613" y="45"/>
                  </a:cubicBezTo>
                  <a:cubicBezTo>
                    <a:pt x="5605" y="44"/>
                    <a:pt x="5592" y="44"/>
                    <a:pt x="5577" y="45"/>
                  </a:cubicBezTo>
                  <a:cubicBezTo>
                    <a:pt x="5616" y="46"/>
                    <a:pt x="5550" y="50"/>
                    <a:pt x="5624" y="48"/>
                  </a:cubicBezTo>
                  <a:cubicBezTo>
                    <a:pt x="5587" y="51"/>
                    <a:pt x="5539" y="54"/>
                    <a:pt x="5457" y="54"/>
                  </a:cubicBezTo>
                  <a:lnTo>
                    <a:pt x="5458" y="52"/>
                  </a:lnTo>
                  <a:lnTo>
                    <a:pt x="5523" y="52"/>
                  </a:lnTo>
                  <a:cubicBezTo>
                    <a:pt x="5516" y="51"/>
                    <a:pt x="5549" y="51"/>
                    <a:pt x="5563" y="50"/>
                  </a:cubicBezTo>
                  <a:cubicBezTo>
                    <a:pt x="5443" y="49"/>
                    <a:pt x="5579" y="45"/>
                    <a:pt x="5456" y="46"/>
                  </a:cubicBezTo>
                  <a:cubicBezTo>
                    <a:pt x="5444" y="47"/>
                    <a:pt x="5452" y="46"/>
                    <a:pt x="5420" y="47"/>
                  </a:cubicBezTo>
                  <a:cubicBezTo>
                    <a:pt x="5435" y="47"/>
                    <a:pt x="5437" y="46"/>
                    <a:pt x="5413" y="45"/>
                  </a:cubicBezTo>
                  <a:lnTo>
                    <a:pt x="5390" y="47"/>
                  </a:lnTo>
                  <a:cubicBezTo>
                    <a:pt x="5347" y="44"/>
                    <a:pt x="5461" y="45"/>
                    <a:pt x="5424" y="42"/>
                  </a:cubicBezTo>
                  <a:cubicBezTo>
                    <a:pt x="5472" y="41"/>
                    <a:pt x="5554" y="40"/>
                    <a:pt x="5539" y="37"/>
                  </a:cubicBezTo>
                  <a:cubicBezTo>
                    <a:pt x="5461" y="36"/>
                    <a:pt x="5469" y="42"/>
                    <a:pt x="5388" y="41"/>
                  </a:cubicBezTo>
                  <a:lnTo>
                    <a:pt x="5379" y="40"/>
                  </a:lnTo>
                  <a:cubicBezTo>
                    <a:pt x="5351" y="41"/>
                    <a:pt x="5346" y="43"/>
                    <a:pt x="5330" y="44"/>
                  </a:cubicBezTo>
                  <a:cubicBezTo>
                    <a:pt x="5329" y="43"/>
                    <a:pt x="5322" y="43"/>
                    <a:pt x="5303" y="42"/>
                  </a:cubicBezTo>
                  <a:cubicBezTo>
                    <a:pt x="5255" y="45"/>
                    <a:pt x="5223" y="46"/>
                    <a:pt x="5179" y="49"/>
                  </a:cubicBezTo>
                  <a:cubicBezTo>
                    <a:pt x="5297" y="46"/>
                    <a:pt x="5280" y="51"/>
                    <a:pt x="5402" y="49"/>
                  </a:cubicBezTo>
                  <a:cubicBezTo>
                    <a:pt x="5383" y="49"/>
                    <a:pt x="5297" y="50"/>
                    <a:pt x="5292" y="53"/>
                  </a:cubicBezTo>
                  <a:lnTo>
                    <a:pt x="5293" y="51"/>
                  </a:lnTo>
                  <a:cubicBezTo>
                    <a:pt x="5253" y="52"/>
                    <a:pt x="5214" y="53"/>
                    <a:pt x="5164" y="53"/>
                  </a:cubicBezTo>
                  <a:lnTo>
                    <a:pt x="5194" y="51"/>
                  </a:lnTo>
                  <a:cubicBezTo>
                    <a:pt x="5128" y="53"/>
                    <a:pt x="5084" y="48"/>
                    <a:pt x="5032" y="52"/>
                  </a:cubicBezTo>
                  <a:cubicBezTo>
                    <a:pt x="5051" y="52"/>
                    <a:pt x="5065" y="52"/>
                    <a:pt x="5077" y="52"/>
                  </a:cubicBezTo>
                  <a:cubicBezTo>
                    <a:pt x="5043" y="53"/>
                    <a:pt x="5000" y="52"/>
                    <a:pt x="4963" y="52"/>
                  </a:cubicBezTo>
                  <a:lnTo>
                    <a:pt x="4887" y="56"/>
                  </a:lnTo>
                  <a:cubicBezTo>
                    <a:pt x="4887" y="55"/>
                    <a:pt x="4839" y="55"/>
                    <a:pt x="4862" y="53"/>
                  </a:cubicBezTo>
                  <a:cubicBezTo>
                    <a:pt x="4807" y="51"/>
                    <a:pt x="4781" y="55"/>
                    <a:pt x="4749" y="55"/>
                  </a:cubicBezTo>
                  <a:cubicBezTo>
                    <a:pt x="4693" y="53"/>
                    <a:pt x="4798" y="54"/>
                    <a:pt x="4804" y="51"/>
                  </a:cubicBezTo>
                  <a:cubicBezTo>
                    <a:pt x="4726" y="50"/>
                    <a:pt x="4644" y="51"/>
                    <a:pt x="4600" y="53"/>
                  </a:cubicBezTo>
                  <a:cubicBezTo>
                    <a:pt x="4616" y="54"/>
                    <a:pt x="4623" y="54"/>
                    <a:pt x="4623" y="55"/>
                  </a:cubicBezTo>
                  <a:cubicBezTo>
                    <a:pt x="4620" y="54"/>
                    <a:pt x="4589" y="54"/>
                    <a:pt x="4572" y="54"/>
                  </a:cubicBezTo>
                  <a:lnTo>
                    <a:pt x="4560" y="55"/>
                  </a:lnTo>
                  <a:cubicBezTo>
                    <a:pt x="4530" y="55"/>
                    <a:pt x="4535" y="54"/>
                    <a:pt x="4559" y="53"/>
                  </a:cubicBezTo>
                  <a:cubicBezTo>
                    <a:pt x="4532" y="52"/>
                    <a:pt x="4498" y="55"/>
                    <a:pt x="4470" y="53"/>
                  </a:cubicBezTo>
                  <a:cubicBezTo>
                    <a:pt x="4517" y="52"/>
                    <a:pt x="4578" y="53"/>
                    <a:pt x="4602" y="52"/>
                  </a:cubicBezTo>
                  <a:cubicBezTo>
                    <a:pt x="4503" y="53"/>
                    <a:pt x="4503" y="48"/>
                    <a:pt x="4377" y="50"/>
                  </a:cubicBezTo>
                  <a:cubicBezTo>
                    <a:pt x="4375" y="49"/>
                    <a:pt x="4397" y="48"/>
                    <a:pt x="4372" y="48"/>
                  </a:cubicBezTo>
                  <a:cubicBezTo>
                    <a:pt x="4316" y="48"/>
                    <a:pt x="4358" y="51"/>
                    <a:pt x="4340" y="52"/>
                  </a:cubicBezTo>
                  <a:cubicBezTo>
                    <a:pt x="4383" y="51"/>
                    <a:pt x="4404" y="52"/>
                    <a:pt x="4429" y="54"/>
                  </a:cubicBezTo>
                  <a:lnTo>
                    <a:pt x="4417" y="55"/>
                  </a:lnTo>
                  <a:cubicBezTo>
                    <a:pt x="4415" y="54"/>
                    <a:pt x="4388" y="54"/>
                    <a:pt x="4380" y="54"/>
                  </a:cubicBezTo>
                  <a:lnTo>
                    <a:pt x="4373" y="56"/>
                  </a:lnTo>
                  <a:cubicBezTo>
                    <a:pt x="4376" y="54"/>
                    <a:pt x="4333" y="52"/>
                    <a:pt x="4299" y="53"/>
                  </a:cubicBezTo>
                  <a:cubicBezTo>
                    <a:pt x="4333" y="54"/>
                    <a:pt x="4324" y="54"/>
                    <a:pt x="4334" y="57"/>
                  </a:cubicBezTo>
                  <a:cubicBezTo>
                    <a:pt x="4286" y="60"/>
                    <a:pt x="4279" y="55"/>
                    <a:pt x="4226" y="58"/>
                  </a:cubicBezTo>
                  <a:cubicBezTo>
                    <a:pt x="4230" y="57"/>
                    <a:pt x="4277" y="56"/>
                    <a:pt x="4236" y="56"/>
                  </a:cubicBezTo>
                  <a:cubicBezTo>
                    <a:pt x="4203" y="56"/>
                    <a:pt x="4207" y="57"/>
                    <a:pt x="4184" y="58"/>
                  </a:cubicBezTo>
                  <a:cubicBezTo>
                    <a:pt x="4210" y="56"/>
                    <a:pt x="4203" y="54"/>
                    <a:pt x="4231" y="52"/>
                  </a:cubicBezTo>
                  <a:cubicBezTo>
                    <a:pt x="4290" y="52"/>
                    <a:pt x="4255" y="52"/>
                    <a:pt x="4313" y="51"/>
                  </a:cubicBezTo>
                  <a:lnTo>
                    <a:pt x="4264" y="49"/>
                  </a:lnTo>
                  <a:cubicBezTo>
                    <a:pt x="4314" y="49"/>
                    <a:pt x="4301" y="47"/>
                    <a:pt x="4305" y="46"/>
                  </a:cubicBezTo>
                  <a:cubicBezTo>
                    <a:pt x="4218" y="44"/>
                    <a:pt x="4240" y="49"/>
                    <a:pt x="4184" y="49"/>
                  </a:cubicBezTo>
                  <a:cubicBezTo>
                    <a:pt x="4157" y="50"/>
                    <a:pt x="4236" y="49"/>
                    <a:pt x="4194" y="51"/>
                  </a:cubicBezTo>
                  <a:cubicBezTo>
                    <a:pt x="4142" y="50"/>
                    <a:pt x="4182" y="52"/>
                    <a:pt x="4124" y="53"/>
                  </a:cubicBezTo>
                  <a:lnTo>
                    <a:pt x="4134" y="52"/>
                  </a:lnTo>
                  <a:cubicBezTo>
                    <a:pt x="4116" y="51"/>
                    <a:pt x="4099" y="52"/>
                    <a:pt x="4078" y="53"/>
                  </a:cubicBezTo>
                  <a:cubicBezTo>
                    <a:pt x="4055" y="53"/>
                    <a:pt x="4104" y="60"/>
                    <a:pt x="4010" y="60"/>
                  </a:cubicBezTo>
                  <a:cubicBezTo>
                    <a:pt x="4015" y="60"/>
                    <a:pt x="4017" y="59"/>
                    <a:pt x="4017" y="59"/>
                  </a:cubicBezTo>
                  <a:lnTo>
                    <a:pt x="4108" y="41"/>
                  </a:lnTo>
                  <a:cubicBezTo>
                    <a:pt x="4013" y="41"/>
                    <a:pt x="3904" y="41"/>
                    <a:pt x="3795" y="40"/>
                  </a:cubicBezTo>
                  <a:cubicBezTo>
                    <a:pt x="3769" y="37"/>
                    <a:pt x="3873" y="37"/>
                    <a:pt x="3866" y="36"/>
                  </a:cubicBezTo>
                  <a:lnTo>
                    <a:pt x="3916" y="36"/>
                  </a:lnTo>
                  <a:cubicBezTo>
                    <a:pt x="3913" y="38"/>
                    <a:pt x="3812" y="37"/>
                    <a:pt x="3857" y="39"/>
                  </a:cubicBezTo>
                  <a:cubicBezTo>
                    <a:pt x="3945" y="38"/>
                    <a:pt x="3985" y="40"/>
                    <a:pt x="4068" y="37"/>
                  </a:cubicBezTo>
                  <a:cubicBezTo>
                    <a:pt x="4042" y="33"/>
                    <a:pt x="3958" y="37"/>
                    <a:pt x="3904" y="35"/>
                  </a:cubicBezTo>
                  <a:cubicBezTo>
                    <a:pt x="3927" y="35"/>
                    <a:pt x="3946" y="35"/>
                    <a:pt x="3965" y="34"/>
                  </a:cubicBezTo>
                  <a:lnTo>
                    <a:pt x="3801" y="33"/>
                  </a:lnTo>
                  <a:lnTo>
                    <a:pt x="3788" y="34"/>
                  </a:lnTo>
                  <a:lnTo>
                    <a:pt x="3858" y="34"/>
                  </a:lnTo>
                  <a:cubicBezTo>
                    <a:pt x="3806" y="34"/>
                    <a:pt x="3762" y="36"/>
                    <a:pt x="3758" y="39"/>
                  </a:cubicBezTo>
                  <a:lnTo>
                    <a:pt x="3768" y="39"/>
                  </a:lnTo>
                  <a:lnTo>
                    <a:pt x="3749" y="40"/>
                  </a:lnTo>
                  <a:lnTo>
                    <a:pt x="3713" y="39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6" name="Freeform 64"/>
            <p:cNvSpPr>
              <a:spLocks/>
            </p:cNvSpPr>
            <p:nvPr/>
          </p:nvSpPr>
          <p:spPr bwMode="invGray">
            <a:xfrm>
              <a:off x="12117388" y="2779713"/>
              <a:ext cx="127000" cy="4762"/>
            </a:xfrm>
            <a:custGeom>
              <a:avLst/>
              <a:gdLst>
                <a:gd name="T0" fmla="*/ 19 w 66"/>
                <a:gd name="T1" fmla="*/ 2 h 2"/>
                <a:gd name="T2" fmla="*/ 19 w 66"/>
                <a:gd name="T3" fmla="*/ 2 h 2"/>
                <a:gd name="T4" fmla="*/ 60 w 66"/>
                <a:gd name="T5" fmla="*/ 0 h 2"/>
                <a:gd name="T6" fmla="*/ 19 w 66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6" h="2">
                  <a:moveTo>
                    <a:pt x="19" y="2"/>
                  </a:moveTo>
                  <a:lnTo>
                    <a:pt x="19" y="2"/>
                  </a:lnTo>
                  <a:cubicBezTo>
                    <a:pt x="33" y="2"/>
                    <a:pt x="66" y="2"/>
                    <a:pt x="60" y="0"/>
                  </a:cubicBezTo>
                  <a:cubicBezTo>
                    <a:pt x="60" y="2"/>
                    <a:pt x="0" y="0"/>
                    <a:pt x="19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7" name="Freeform 65"/>
            <p:cNvSpPr>
              <a:spLocks/>
            </p:cNvSpPr>
            <p:nvPr/>
          </p:nvSpPr>
          <p:spPr bwMode="invGray">
            <a:xfrm>
              <a:off x="12182475" y="2787650"/>
              <a:ext cx="79375" cy="1587"/>
            </a:xfrm>
            <a:custGeom>
              <a:avLst/>
              <a:gdLst>
                <a:gd name="T0" fmla="*/ 25 w 41"/>
                <a:gd name="T1" fmla="*/ 1 h 1"/>
                <a:gd name="T2" fmla="*/ 25 w 41"/>
                <a:gd name="T3" fmla="*/ 1 h 1"/>
                <a:gd name="T4" fmla="*/ 41 w 41"/>
                <a:gd name="T5" fmla="*/ 0 h 1"/>
                <a:gd name="T6" fmla="*/ 0 w 41"/>
                <a:gd name="T7" fmla="*/ 0 h 1"/>
                <a:gd name="T8" fmla="*/ 25 w 41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1">
                  <a:moveTo>
                    <a:pt x="25" y="1"/>
                  </a:moveTo>
                  <a:lnTo>
                    <a:pt x="25" y="1"/>
                  </a:lnTo>
                  <a:cubicBezTo>
                    <a:pt x="27" y="1"/>
                    <a:pt x="26" y="0"/>
                    <a:pt x="41" y="0"/>
                  </a:cubicBezTo>
                  <a:lnTo>
                    <a:pt x="0" y="0"/>
                  </a:lnTo>
                  <a:lnTo>
                    <a:pt x="25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8" name="Freeform 66"/>
            <p:cNvSpPr>
              <a:spLocks/>
            </p:cNvSpPr>
            <p:nvPr/>
          </p:nvSpPr>
          <p:spPr bwMode="invGray">
            <a:xfrm>
              <a:off x="12307888" y="2809875"/>
              <a:ext cx="249238" cy="15875"/>
            </a:xfrm>
            <a:custGeom>
              <a:avLst/>
              <a:gdLst>
                <a:gd name="T0" fmla="*/ 2 w 130"/>
                <a:gd name="T1" fmla="*/ 3 h 7"/>
                <a:gd name="T2" fmla="*/ 2 w 130"/>
                <a:gd name="T3" fmla="*/ 3 h 7"/>
                <a:gd name="T4" fmla="*/ 70 w 130"/>
                <a:gd name="T5" fmla="*/ 2 h 7"/>
                <a:gd name="T6" fmla="*/ 0 w 130"/>
                <a:gd name="T7" fmla="*/ 6 h 7"/>
                <a:gd name="T8" fmla="*/ 130 w 130"/>
                <a:gd name="T9" fmla="*/ 4 h 7"/>
                <a:gd name="T10" fmla="*/ 2 w 130"/>
                <a:gd name="T11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0" h="7">
                  <a:moveTo>
                    <a:pt x="2" y="3"/>
                  </a:moveTo>
                  <a:lnTo>
                    <a:pt x="2" y="3"/>
                  </a:lnTo>
                  <a:cubicBezTo>
                    <a:pt x="23" y="2"/>
                    <a:pt x="37" y="1"/>
                    <a:pt x="70" y="2"/>
                  </a:cubicBezTo>
                  <a:cubicBezTo>
                    <a:pt x="82" y="6"/>
                    <a:pt x="15" y="2"/>
                    <a:pt x="0" y="6"/>
                  </a:cubicBezTo>
                  <a:cubicBezTo>
                    <a:pt x="61" y="7"/>
                    <a:pt x="80" y="4"/>
                    <a:pt x="130" y="4"/>
                  </a:cubicBezTo>
                  <a:cubicBezTo>
                    <a:pt x="106" y="2"/>
                    <a:pt x="4" y="0"/>
                    <a:pt x="2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9" name="Freeform 67"/>
            <p:cNvSpPr>
              <a:spLocks/>
            </p:cNvSpPr>
            <p:nvPr/>
          </p:nvSpPr>
          <p:spPr bwMode="invGray">
            <a:xfrm>
              <a:off x="12252325" y="2825750"/>
              <a:ext cx="73025" cy="1587"/>
            </a:xfrm>
            <a:custGeom>
              <a:avLst/>
              <a:gdLst>
                <a:gd name="T0" fmla="*/ 4 w 38"/>
                <a:gd name="T1" fmla="*/ 1 h 1"/>
                <a:gd name="T2" fmla="*/ 4 w 38"/>
                <a:gd name="T3" fmla="*/ 1 h 1"/>
                <a:gd name="T4" fmla="*/ 38 w 38"/>
                <a:gd name="T5" fmla="*/ 0 h 1"/>
                <a:gd name="T6" fmla="*/ 34 w 38"/>
                <a:gd name="T7" fmla="*/ 0 h 1"/>
                <a:gd name="T8" fmla="*/ 0 w 38"/>
                <a:gd name="T9" fmla="*/ 1 h 1"/>
                <a:gd name="T10" fmla="*/ 4 w 38"/>
                <a:gd name="T11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" h="1">
                  <a:moveTo>
                    <a:pt x="4" y="1"/>
                  </a:moveTo>
                  <a:lnTo>
                    <a:pt x="4" y="1"/>
                  </a:lnTo>
                  <a:lnTo>
                    <a:pt x="38" y="0"/>
                  </a:lnTo>
                  <a:lnTo>
                    <a:pt x="34" y="0"/>
                  </a:lnTo>
                  <a:lnTo>
                    <a:pt x="0" y="1"/>
                  </a:lnTo>
                  <a:lnTo>
                    <a:pt x="4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0" name="Freeform 68"/>
            <p:cNvSpPr>
              <a:spLocks/>
            </p:cNvSpPr>
            <p:nvPr/>
          </p:nvSpPr>
          <p:spPr bwMode="invGray">
            <a:xfrm>
              <a:off x="10779125" y="2733675"/>
              <a:ext cx="66675" cy="4762"/>
            </a:xfrm>
            <a:custGeom>
              <a:avLst/>
              <a:gdLst>
                <a:gd name="T0" fmla="*/ 35 w 35"/>
                <a:gd name="T1" fmla="*/ 2 h 2"/>
                <a:gd name="T2" fmla="*/ 35 w 35"/>
                <a:gd name="T3" fmla="*/ 2 h 2"/>
                <a:gd name="T4" fmla="*/ 0 w 35"/>
                <a:gd name="T5" fmla="*/ 2 h 2"/>
                <a:gd name="T6" fmla="*/ 35 w 35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2">
                  <a:moveTo>
                    <a:pt x="35" y="2"/>
                  </a:moveTo>
                  <a:lnTo>
                    <a:pt x="35" y="2"/>
                  </a:lnTo>
                  <a:cubicBezTo>
                    <a:pt x="32" y="0"/>
                    <a:pt x="11" y="1"/>
                    <a:pt x="0" y="2"/>
                  </a:cubicBezTo>
                  <a:cubicBezTo>
                    <a:pt x="9" y="2"/>
                    <a:pt x="22" y="2"/>
                    <a:pt x="35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1" name="Freeform 69"/>
            <p:cNvSpPr>
              <a:spLocks/>
            </p:cNvSpPr>
            <p:nvPr/>
          </p:nvSpPr>
          <p:spPr bwMode="invGray">
            <a:xfrm>
              <a:off x="-2471738" y="2738438"/>
              <a:ext cx="496888" cy="1587"/>
            </a:xfrm>
            <a:custGeom>
              <a:avLst/>
              <a:gdLst>
                <a:gd name="T0" fmla="*/ 259 w 259"/>
                <a:gd name="T1" fmla="*/ 0 h 1"/>
                <a:gd name="T2" fmla="*/ 259 w 259"/>
                <a:gd name="T3" fmla="*/ 0 h 1"/>
                <a:gd name="T4" fmla="*/ 0 w 259"/>
                <a:gd name="T5" fmla="*/ 1 h 1"/>
                <a:gd name="T6" fmla="*/ 259 w 25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9" h="1">
                  <a:moveTo>
                    <a:pt x="259" y="0"/>
                  </a:moveTo>
                  <a:lnTo>
                    <a:pt x="259" y="0"/>
                  </a:lnTo>
                  <a:lnTo>
                    <a:pt x="0" y="1"/>
                  </a:lnTo>
                  <a:lnTo>
                    <a:pt x="25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2" name="Freeform 70"/>
            <p:cNvSpPr>
              <a:spLocks/>
            </p:cNvSpPr>
            <p:nvPr/>
          </p:nvSpPr>
          <p:spPr bwMode="invGray">
            <a:xfrm>
              <a:off x="9136063" y="2735263"/>
              <a:ext cx="387350" cy="14287"/>
            </a:xfrm>
            <a:custGeom>
              <a:avLst/>
              <a:gdLst>
                <a:gd name="T0" fmla="*/ 30 w 202"/>
                <a:gd name="T1" fmla="*/ 6 h 6"/>
                <a:gd name="T2" fmla="*/ 30 w 202"/>
                <a:gd name="T3" fmla="*/ 6 h 6"/>
                <a:gd name="T4" fmla="*/ 202 w 202"/>
                <a:gd name="T5" fmla="*/ 3 h 6"/>
                <a:gd name="T6" fmla="*/ 0 w 202"/>
                <a:gd name="T7" fmla="*/ 3 h 6"/>
                <a:gd name="T8" fmla="*/ 30 w 20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2" h="6">
                  <a:moveTo>
                    <a:pt x="30" y="6"/>
                  </a:moveTo>
                  <a:lnTo>
                    <a:pt x="30" y="6"/>
                  </a:lnTo>
                  <a:cubicBezTo>
                    <a:pt x="100" y="5"/>
                    <a:pt x="131" y="3"/>
                    <a:pt x="202" y="3"/>
                  </a:cubicBezTo>
                  <a:cubicBezTo>
                    <a:pt x="109" y="0"/>
                    <a:pt x="79" y="6"/>
                    <a:pt x="0" y="3"/>
                  </a:cubicBezTo>
                  <a:lnTo>
                    <a:pt x="30" y="6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3" name="Freeform 71"/>
            <p:cNvSpPr>
              <a:spLocks/>
            </p:cNvSpPr>
            <p:nvPr/>
          </p:nvSpPr>
          <p:spPr bwMode="invGray">
            <a:xfrm>
              <a:off x="9139238" y="2725738"/>
              <a:ext cx="142875" cy="9525"/>
            </a:xfrm>
            <a:custGeom>
              <a:avLst/>
              <a:gdLst>
                <a:gd name="T0" fmla="*/ 54 w 75"/>
                <a:gd name="T1" fmla="*/ 0 h 4"/>
                <a:gd name="T2" fmla="*/ 54 w 75"/>
                <a:gd name="T3" fmla="*/ 0 h 4"/>
                <a:gd name="T4" fmla="*/ 10 w 75"/>
                <a:gd name="T5" fmla="*/ 4 h 4"/>
                <a:gd name="T6" fmla="*/ 75 w 75"/>
                <a:gd name="T7" fmla="*/ 2 h 4"/>
                <a:gd name="T8" fmla="*/ 54 w 7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54" y="0"/>
                  </a:moveTo>
                  <a:lnTo>
                    <a:pt x="54" y="0"/>
                  </a:lnTo>
                  <a:cubicBezTo>
                    <a:pt x="65" y="2"/>
                    <a:pt x="0" y="3"/>
                    <a:pt x="10" y="4"/>
                  </a:cubicBezTo>
                  <a:cubicBezTo>
                    <a:pt x="57" y="4"/>
                    <a:pt x="32" y="2"/>
                    <a:pt x="75" y="2"/>
                  </a:cubicBezTo>
                  <a:lnTo>
                    <a:pt x="5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4" name="Freeform 72"/>
            <p:cNvSpPr>
              <a:spLocks/>
            </p:cNvSpPr>
            <p:nvPr/>
          </p:nvSpPr>
          <p:spPr bwMode="invGray">
            <a:xfrm>
              <a:off x="9805988" y="2817813"/>
              <a:ext cx="39688" cy="3175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17 w 21"/>
                <a:gd name="T7" fmla="*/ 1 h 1"/>
                <a:gd name="T8" fmla="*/ 21 w 2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lnTo>
                    <a:pt x="17" y="1"/>
                  </a:lnTo>
                  <a:lnTo>
                    <a:pt x="2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5" name="Freeform 73"/>
            <p:cNvSpPr>
              <a:spLocks/>
            </p:cNvSpPr>
            <p:nvPr/>
          </p:nvSpPr>
          <p:spPr bwMode="invGray">
            <a:xfrm>
              <a:off x="8580438" y="2725738"/>
              <a:ext cx="66675" cy="3175"/>
            </a:xfrm>
            <a:custGeom>
              <a:avLst/>
              <a:gdLst>
                <a:gd name="T0" fmla="*/ 27 w 35"/>
                <a:gd name="T1" fmla="*/ 1 h 1"/>
                <a:gd name="T2" fmla="*/ 27 w 35"/>
                <a:gd name="T3" fmla="*/ 1 h 1"/>
                <a:gd name="T4" fmla="*/ 35 w 35"/>
                <a:gd name="T5" fmla="*/ 1 h 1"/>
                <a:gd name="T6" fmla="*/ 0 w 35"/>
                <a:gd name="T7" fmla="*/ 0 h 1"/>
                <a:gd name="T8" fmla="*/ 27 w 3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5" h="1">
                  <a:moveTo>
                    <a:pt x="27" y="1"/>
                  </a:moveTo>
                  <a:lnTo>
                    <a:pt x="27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27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6" name="Freeform 74"/>
            <p:cNvSpPr>
              <a:spLocks/>
            </p:cNvSpPr>
            <p:nvPr/>
          </p:nvSpPr>
          <p:spPr bwMode="invGray">
            <a:xfrm>
              <a:off x="8647113" y="2725738"/>
              <a:ext cx="15875" cy="3175"/>
            </a:xfrm>
            <a:custGeom>
              <a:avLst/>
              <a:gdLst>
                <a:gd name="T0" fmla="*/ 8 w 8"/>
                <a:gd name="T1" fmla="*/ 0 h 1"/>
                <a:gd name="T2" fmla="*/ 8 w 8"/>
                <a:gd name="T3" fmla="*/ 0 h 1"/>
                <a:gd name="T4" fmla="*/ 0 w 8"/>
                <a:gd name="T5" fmla="*/ 1 h 1"/>
                <a:gd name="T6" fmla="*/ 8 w 8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0"/>
                  </a:moveTo>
                  <a:lnTo>
                    <a:pt x="8" y="0"/>
                  </a:lnTo>
                  <a:lnTo>
                    <a:pt x="0" y="1"/>
                  </a:lnTo>
                  <a:lnTo>
                    <a:pt x="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7" name="Freeform 75"/>
            <p:cNvSpPr>
              <a:spLocks/>
            </p:cNvSpPr>
            <p:nvPr/>
          </p:nvSpPr>
          <p:spPr bwMode="invGray">
            <a:xfrm>
              <a:off x="9794875" y="2830513"/>
              <a:ext cx="90488" cy="1587"/>
            </a:xfrm>
            <a:custGeom>
              <a:avLst/>
              <a:gdLst>
                <a:gd name="T0" fmla="*/ 0 w 47"/>
                <a:gd name="T1" fmla="*/ 0 h 1"/>
                <a:gd name="T2" fmla="*/ 0 w 47"/>
                <a:gd name="T3" fmla="*/ 0 h 1"/>
                <a:gd name="T4" fmla="*/ 32 w 47"/>
                <a:gd name="T5" fmla="*/ 1 h 1"/>
                <a:gd name="T6" fmla="*/ 47 w 47"/>
                <a:gd name="T7" fmla="*/ 0 h 1"/>
                <a:gd name="T8" fmla="*/ 0 w 47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0" y="0"/>
                  </a:moveTo>
                  <a:lnTo>
                    <a:pt x="0" y="0"/>
                  </a:lnTo>
                  <a:lnTo>
                    <a:pt x="32" y="1"/>
                  </a:lnTo>
                  <a:lnTo>
                    <a:pt x="47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8" name="Freeform 76"/>
            <p:cNvSpPr>
              <a:spLocks/>
            </p:cNvSpPr>
            <p:nvPr/>
          </p:nvSpPr>
          <p:spPr bwMode="invGray">
            <a:xfrm>
              <a:off x="9232900" y="2795588"/>
              <a:ext cx="84138" cy="3175"/>
            </a:xfrm>
            <a:custGeom>
              <a:avLst/>
              <a:gdLst>
                <a:gd name="T0" fmla="*/ 16 w 44"/>
                <a:gd name="T1" fmla="*/ 1 h 1"/>
                <a:gd name="T2" fmla="*/ 16 w 44"/>
                <a:gd name="T3" fmla="*/ 1 h 1"/>
                <a:gd name="T4" fmla="*/ 44 w 44"/>
                <a:gd name="T5" fmla="*/ 1 h 1"/>
                <a:gd name="T6" fmla="*/ 16 w 4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1">
                  <a:moveTo>
                    <a:pt x="16" y="1"/>
                  </a:moveTo>
                  <a:lnTo>
                    <a:pt x="16" y="1"/>
                  </a:lnTo>
                  <a:lnTo>
                    <a:pt x="44" y="1"/>
                  </a:lnTo>
                  <a:cubicBezTo>
                    <a:pt x="39" y="1"/>
                    <a:pt x="0" y="0"/>
                    <a:pt x="16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9" name="Freeform 77"/>
            <p:cNvSpPr>
              <a:spLocks/>
            </p:cNvSpPr>
            <p:nvPr/>
          </p:nvSpPr>
          <p:spPr bwMode="invGray">
            <a:xfrm>
              <a:off x="8158163" y="2725738"/>
              <a:ext cx="71438" cy="3175"/>
            </a:xfrm>
            <a:custGeom>
              <a:avLst/>
              <a:gdLst>
                <a:gd name="T0" fmla="*/ 34 w 37"/>
                <a:gd name="T1" fmla="*/ 0 h 1"/>
                <a:gd name="T2" fmla="*/ 34 w 37"/>
                <a:gd name="T3" fmla="*/ 0 h 1"/>
                <a:gd name="T4" fmla="*/ 0 w 37"/>
                <a:gd name="T5" fmla="*/ 1 h 1"/>
                <a:gd name="T6" fmla="*/ 3 w 37"/>
                <a:gd name="T7" fmla="*/ 1 h 1"/>
                <a:gd name="T8" fmla="*/ 37 w 37"/>
                <a:gd name="T9" fmla="*/ 0 h 1"/>
                <a:gd name="T10" fmla="*/ 34 w 37"/>
                <a:gd name="T11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7" h="1">
                  <a:moveTo>
                    <a:pt x="34" y="0"/>
                  </a:moveTo>
                  <a:lnTo>
                    <a:pt x="34" y="0"/>
                  </a:lnTo>
                  <a:lnTo>
                    <a:pt x="0" y="1"/>
                  </a:lnTo>
                  <a:lnTo>
                    <a:pt x="3" y="1"/>
                  </a:lnTo>
                  <a:lnTo>
                    <a:pt x="37" y="0"/>
                  </a:lnTo>
                  <a:lnTo>
                    <a:pt x="3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0" name="Freeform 78"/>
            <p:cNvSpPr>
              <a:spLocks/>
            </p:cNvSpPr>
            <p:nvPr/>
          </p:nvSpPr>
          <p:spPr bwMode="invGray">
            <a:xfrm>
              <a:off x="8734425" y="2814638"/>
              <a:ext cx="144463" cy="3175"/>
            </a:xfrm>
            <a:custGeom>
              <a:avLst/>
              <a:gdLst>
                <a:gd name="T0" fmla="*/ 56 w 76"/>
                <a:gd name="T1" fmla="*/ 0 h 2"/>
                <a:gd name="T2" fmla="*/ 56 w 76"/>
                <a:gd name="T3" fmla="*/ 0 h 2"/>
                <a:gd name="T4" fmla="*/ 40 w 76"/>
                <a:gd name="T5" fmla="*/ 2 h 2"/>
                <a:gd name="T6" fmla="*/ 56 w 76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6" h="2">
                  <a:moveTo>
                    <a:pt x="56" y="0"/>
                  </a:moveTo>
                  <a:lnTo>
                    <a:pt x="56" y="0"/>
                  </a:lnTo>
                  <a:cubicBezTo>
                    <a:pt x="76" y="2"/>
                    <a:pt x="0" y="0"/>
                    <a:pt x="40" y="2"/>
                  </a:cubicBezTo>
                  <a:cubicBezTo>
                    <a:pt x="76" y="2"/>
                    <a:pt x="61" y="1"/>
                    <a:pt x="5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1" name="Freeform 79"/>
            <p:cNvSpPr>
              <a:spLocks/>
            </p:cNvSpPr>
            <p:nvPr/>
          </p:nvSpPr>
          <p:spPr bwMode="invGray">
            <a:xfrm>
              <a:off x="8023225" y="2782888"/>
              <a:ext cx="26988" cy="1587"/>
            </a:xfrm>
            <a:custGeom>
              <a:avLst/>
              <a:gdLst>
                <a:gd name="T0" fmla="*/ 14 w 14"/>
                <a:gd name="T1" fmla="*/ 0 h 1"/>
                <a:gd name="T2" fmla="*/ 14 w 14"/>
                <a:gd name="T3" fmla="*/ 0 h 1"/>
                <a:gd name="T4" fmla="*/ 0 w 14"/>
                <a:gd name="T5" fmla="*/ 1 h 1"/>
                <a:gd name="T6" fmla="*/ 14 w 14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" h="1">
                  <a:moveTo>
                    <a:pt x="14" y="0"/>
                  </a:moveTo>
                  <a:lnTo>
                    <a:pt x="14" y="0"/>
                  </a:lnTo>
                  <a:cubicBezTo>
                    <a:pt x="9" y="0"/>
                    <a:pt x="5" y="0"/>
                    <a:pt x="0" y="1"/>
                  </a:cubicBezTo>
                  <a:lnTo>
                    <a:pt x="1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2" name="Freeform 80"/>
            <p:cNvSpPr>
              <a:spLocks/>
            </p:cNvSpPr>
            <p:nvPr/>
          </p:nvSpPr>
          <p:spPr bwMode="invGray">
            <a:xfrm>
              <a:off x="8050213" y="2782888"/>
              <a:ext cx="77788" cy="1587"/>
            </a:xfrm>
            <a:custGeom>
              <a:avLst/>
              <a:gdLst>
                <a:gd name="T0" fmla="*/ 0 w 40"/>
                <a:gd name="T1" fmla="*/ 0 h 1"/>
                <a:gd name="T2" fmla="*/ 0 w 40"/>
                <a:gd name="T3" fmla="*/ 0 h 1"/>
                <a:gd name="T4" fmla="*/ 40 w 40"/>
                <a:gd name="T5" fmla="*/ 1 h 1"/>
                <a:gd name="T6" fmla="*/ 0 w 40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1">
                  <a:moveTo>
                    <a:pt x="0" y="0"/>
                  </a:moveTo>
                  <a:lnTo>
                    <a:pt x="0" y="0"/>
                  </a:lnTo>
                  <a:cubicBezTo>
                    <a:pt x="15" y="0"/>
                    <a:pt x="30" y="1"/>
                    <a:pt x="40" y="1"/>
                  </a:cubicBezTo>
                  <a:cubicBezTo>
                    <a:pt x="21" y="0"/>
                    <a:pt x="15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3" name="Freeform 81"/>
            <p:cNvSpPr>
              <a:spLocks/>
            </p:cNvSpPr>
            <p:nvPr/>
          </p:nvSpPr>
          <p:spPr bwMode="invGray">
            <a:xfrm>
              <a:off x="7715250" y="2779713"/>
              <a:ext cx="90488" cy="7937"/>
            </a:xfrm>
            <a:custGeom>
              <a:avLst/>
              <a:gdLst>
                <a:gd name="T0" fmla="*/ 5 w 47"/>
                <a:gd name="T1" fmla="*/ 2 h 3"/>
                <a:gd name="T2" fmla="*/ 5 w 47"/>
                <a:gd name="T3" fmla="*/ 2 h 3"/>
                <a:gd name="T4" fmla="*/ 18 w 47"/>
                <a:gd name="T5" fmla="*/ 2 h 3"/>
                <a:gd name="T6" fmla="*/ 23 w 47"/>
                <a:gd name="T7" fmla="*/ 2 h 3"/>
                <a:gd name="T8" fmla="*/ 38 w 47"/>
                <a:gd name="T9" fmla="*/ 1 h 3"/>
                <a:gd name="T10" fmla="*/ 47 w 47"/>
                <a:gd name="T11" fmla="*/ 0 h 3"/>
                <a:gd name="T12" fmla="*/ 35 w 47"/>
                <a:gd name="T13" fmla="*/ 1 h 3"/>
                <a:gd name="T14" fmla="*/ 5 w 47"/>
                <a:gd name="T15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7" h="3">
                  <a:moveTo>
                    <a:pt x="5" y="2"/>
                  </a:moveTo>
                  <a:lnTo>
                    <a:pt x="5" y="2"/>
                  </a:lnTo>
                  <a:lnTo>
                    <a:pt x="18" y="2"/>
                  </a:lnTo>
                  <a:cubicBezTo>
                    <a:pt x="4" y="3"/>
                    <a:pt x="11" y="3"/>
                    <a:pt x="23" y="2"/>
                  </a:cubicBezTo>
                  <a:cubicBezTo>
                    <a:pt x="37" y="2"/>
                    <a:pt x="37" y="1"/>
                    <a:pt x="38" y="1"/>
                  </a:cubicBezTo>
                  <a:lnTo>
                    <a:pt x="47" y="0"/>
                  </a:lnTo>
                  <a:lnTo>
                    <a:pt x="35" y="1"/>
                  </a:lnTo>
                  <a:cubicBezTo>
                    <a:pt x="13" y="1"/>
                    <a:pt x="0" y="1"/>
                    <a:pt x="5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4" name="Freeform 82"/>
            <p:cNvSpPr>
              <a:spLocks/>
            </p:cNvSpPr>
            <p:nvPr/>
          </p:nvSpPr>
          <p:spPr bwMode="invGray">
            <a:xfrm>
              <a:off x="6508750" y="2713038"/>
              <a:ext cx="247650" cy="6350"/>
            </a:xfrm>
            <a:custGeom>
              <a:avLst/>
              <a:gdLst>
                <a:gd name="T0" fmla="*/ 0 w 129"/>
                <a:gd name="T1" fmla="*/ 0 h 3"/>
                <a:gd name="T2" fmla="*/ 0 w 129"/>
                <a:gd name="T3" fmla="*/ 0 h 3"/>
                <a:gd name="T4" fmla="*/ 60 w 129"/>
                <a:gd name="T5" fmla="*/ 2 h 3"/>
                <a:gd name="T6" fmla="*/ 129 w 129"/>
                <a:gd name="T7" fmla="*/ 0 h 3"/>
                <a:gd name="T8" fmla="*/ 0 w 129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9" h="3">
                  <a:moveTo>
                    <a:pt x="0" y="0"/>
                  </a:moveTo>
                  <a:lnTo>
                    <a:pt x="0" y="0"/>
                  </a:lnTo>
                  <a:cubicBezTo>
                    <a:pt x="50" y="1"/>
                    <a:pt x="63" y="1"/>
                    <a:pt x="60" y="2"/>
                  </a:cubicBezTo>
                  <a:cubicBezTo>
                    <a:pt x="108" y="3"/>
                    <a:pt x="100" y="0"/>
                    <a:pt x="129" y="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5" name="Freeform 83"/>
            <p:cNvSpPr>
              <a:spLocks/>
            </p:cNvSpPr>
            <p:nvPr/>
          </p:nvSpPr>
          <p:spPr bwMode="invGray">
            <a:xfrm>
              <a:off x="6756400" y="2713038"/>
              <a:ext cx="33338" cy="0"/>
            </a:xfrm>
            <a:custGeom>
              <a:avLst/>
              <a:gdLst>
                <a:gd name="T0" fmla="*/ 0 w 18"/>
                <a:gd name="T1" fmla="*/ 0 w 18"/>
                <a:gd name="T2" fmla="*/ 18 w 18"/>
                <a:gd name="T3" fmla="*/ 0 w 18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8">
                  <a:moveTo>
                    <a:pt x="0" y="0"/>
                  </a:moveTo>
                  <a:lnTo>
                    <a:pt x="0" y="0"/>
                  </a:lnTo>
                  <a:lnTo>
                    <a:pt x="18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6" name="Freeform 84"/>
            <p:cNvSpPr>
              <a:spLocks/>
            </p:cNvSpPr>
            <p:nvPr/>
          </p:nvSpPr>
          <p:spPr bwMode="invGray">
            <a:xfrm>
              <a:off x="8047038" y="2820988"/>
              <a:ext cx="58738" cy="4762"/>
            </a:xfrm>
            <a:custGeom>
              <a:avLst/>
              <a:gdLst>
                <a:gd name="T0" fmla="*/ 31 w 31"/>
                <a:gd name="T1" fmla="*/ 0 h 2"/>
                <a:gd name="T2" fmla="*/ 31 w 31"/>
                <a:gd name="T3" fmla="*/ 0 h 2"/>
                <a:gd name="T4" fmla="*/ 0 w 31"/>
                <a:gd name="T5" fmla="*/ 2 h 2"/>
                <a:gd name="T6" fmla="*/ 11 w 31"/>
                <a:gd name="T7" fmla="*/ 2 h 2"/>
                <a:gd name="T8" fmla="*/ 31 w 31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2">
                  <a:moveTo>
                    <a:pt x="31" y="0"/>
                  </a:moveTo>
                  <a:lnTo>
                    <a:pt x="31" y="0"/>
                  </a:lnTo>
                  <a:lnTo>
                    <a:pt x="0" y="2"/>
                  </a:lnTo>
                  <a:lnTo>
                    <a:pt x="11" y="2"/>
                  </a:lnTo>
                  <a:lnTo>
                    <a:pt x="3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7" name="Freeform 85"/>
            <p:cNvSpPr>
              <a:spLocks/>
            </p:cNvSpPr>
            <p:nvPr/>
          </p:nvSpPr>
          <p:spPr bwMode="invGray">
            <a:xfrm>
              <a:off x="6348413" y="2711451"/>
              <a:ext cx="82550" cy="1587"/>
            </a:xfrm>
            <a:custGeom>
              <a:avLst/>
              <a:gdLst>
                <a:gd name="T0" fmla="*/ 9 w 43"/>
                <a:gd name="T1" fmla="*/ 1 h 1"/>
                <a:gd name="T2" fmla="*/ 9 w 43"/>
                <a:gd name="T3" fmla="*/ 1 h 1"/>
                <a:gd name="T4" fmla="*/ 41 w 43"/>
                <a:gd name="T5" fmla="*/ 1 h 1"/>
                <a:gd name="T6" fmla="*/ 9 w 43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">
                  <a:moveTo>
                    <a:pt x="9" y="1"/>
                  </a:moveTo>
                  <a:lnTo>
                    <a:pt x="9" y="1"/>
                  </a:lnTo>
                  <a:cubicBezTo>
                    <a:pt x="18" y="1"/>
                    <a:pt x="33" y="1"/>
                    <a:pt x="41" y="1"/>
                  </a:cubicBezTo>
                  <a:cubicBezTo>
                    <a:pt x="43" y="0"/>
                    <a:pt x="0" y="1"/>
                    <a:pt x="9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8" name="Freeform 86"/>
            <p:cNvSpPr>
              <a:spLocks/>
            </p:cNvSpPr>
            <p:nvPr/>
          </p:nvSpPr>
          <p:spPr bwMode="invGray">
            <a:xfrm>
              <a:off x="6734175" y="2771775"/>
              <a:ext cx="96838" cy="6350"/>
            </a:xfrm>
            <a:custGeom>
              <a:avLst/>
              <a:gdLst>
                <a:gd name="T0" fmla="*/ 0 w 50"/>
                <a:gd name="T1" fmla="*/ 2 h 3"/>
                <a:gd name="T2" fmla="*/ 0 w 50"/>
                <a:gd name="T3" fmla="*/ 2 h 3"/>
                <a:gd name="T4" fmla="*/ 50 w 50"/>
                <a:gd name="T5" fmla="*/ 3 h 3"/>
                <a:gd name="T6" fmla="*/ 0 w 50"/>
                <a:gd name="T7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3">
                  <a:moveTo>
                    <a:pt x="0" y="2"/>
                  </a:moveTo>
                  <a:lnTo>
                    <a:pt x="0" y="2"/>
                  </a:lnTo>
                  <a:cubicBezTo>
                    <a:pt x="6" y="3"/>
                    <a:pt x="37" y="2"/>
                    <a:pt x="50" y="3"/>
                  </a:cubicBezTo>
                  <a:cubicBezTo>
                    <a:pt x="32" y="2"/>
                    <a:pt x="17" y="0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9" name="Freeform 87"/>
            <p:cNvSpPr>
              <a:spLocks/>
            </p:cNvSpPr>
            <p:nvPr/>
          </p:nvSpPr>
          <p:spPr bwMode="invGray">
            <a:xfrm>
              <a:off x="6091238" y="2722563"/>
              <a:ext cx="95250" cy="7937"/>
            </a:xfrm>
            <a:custGeom>
              <a:avLst/>
              <a:gdLst>
                <a:gd name="T0" fmla="*/ 0 w 49"/>
                <a:gd name="T1" fmla="*/ 1 h 4"/>
                <a:gd name="T2" fmla="*/ 0 w 49"/>
                <a:gd name="T3" fmla="*/ 1 h 4"/>
                <a:gd name="T4" fmla="*/ 18 w 49"/>
                <a:gd name="T5" fmla="*/ 4 h 4"/>
                <a:gd name="T6" fmla="*/ 0 w 49"/>
                <a:gd name="T7" fmla="*/ 1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9" h="4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4" y="2"/>
                    <a:pt x="18" y="4"/>
                  </a:cubicBezTo>
                  <a:cubicBezTo>
                    <a:pt x="31" y="3"/>
                    <a:pt x="49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0" name="Freeform 88"/>
            <p:cNvSpPr>
              <a:spLocks/>
            </p:cNvSpPr>
            <p:nvPr/>
          </p:nvSpPr>
          <p:spPr bwMode="invGray">
            <a:xfrm>
              <a:off x="6559550" y="2773363"/>
              <a:ext cx="80963" cy="3175"/>
            </a:xfrm>
            <a:custGeom>
              <a:avLst/>
              <a:gdLst>
                <a:gd name="T0" fmla="*/ 0 w 42"/>
                <a:gd name="T1" fmla="*/ 1 h 1"/>
                <a:gd name="T2" fmla="*/ 0 w 42"/>
                <a:gd name="T3" fmla="*/ 1 h 1"/>
                <a:gd name="T4" fmla="*/ 8 w 42"/>
                <a:gd name="T5" fmla="*/ 1 h 1"/>
                <a:gd name="T6" fmla="*/ 42 w 42"/>
                <a:gd name="T7" fmla="*/ 0 h 1"/>
                <a:gd name="T8" fmla="*/ 0 w 42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1">
                  <a:moveTo>
                    <a:pt x="0" y="1"/>
                  </a:moveTo>
                  <a:lnTo>
                    <a:pt x="0" y="1"/>
                  </a:lnTo>
                  <a:lnTo>
                    <a:pt x="8" y="1"/>
                  </a:lnTo>
                  <a:lnTo>
                    <a:pt x="42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1" name="Freeform 89"/>
            <p:cNvSpPr>
              <a:spLocks/>
            </p:cNvSpPr>
            <p:nvPr/>
          </p:nvSpPr>
          <p:spPr bwMode="invGray">
            <a:xfrm>
              <a:off x="6640513" y="2806700"/>
              <a:ext cx="227013" cy="15875"/>
            </a:xfrm>
            <a:custGeom>
              <a:avLst/>
              <a:gdLst>
                <a:gd name="T0" fmla="*/ 80 w 118"/>
                <a:gd name="T1" fmla="*/ 7 h 7"/>
                <a:gd name="T2" fmla="*/ 80 w 118"/>
                <a:gd name="T3" fmla="*/ 7 h 7"/>
                <a:gd name="T4" fmla="*/ 85 w 118"/>
                <a:gd name="T5" fmla="*/ 1 h 7"/>
                <a:gd name="T6" fmla="*/ 29 w 118"/>
                <a:gd name="T7" fmla="*/ 4 h 7"/>
                <a:gd name="T8" fmla="*/ 80 w 118"/>
                <a:gd name="T9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8" h="7">
                  <a:moveTo>
                    <a:pt x="80" y="7"/>
                  </a:moveTo>
                  <a:lnTo>
                    <a:pt x="80" y="7"/>
                  </a:lnTo>
                  <a:cubicBezTo>
                    <a:pt x="118" y="5"/>
                    <a:pt x="19" y="3"/>
                    <a:pt x="85" y="1"/>
                  </a:cubicBezTo>
                  <a:cubicBezTo>
                    <a:pt x="0" y="0"/>
                    <a:pt x="92" y="4"/>
                    <a:pt x="29" y="4"/>
                  </a:cubicBezTo>
                  <a:cubicBezTo>
                    <a:pt x="66" y="4"/>
                    <a:pt x="84" y="6"/>
                    <a:pt x="80" y="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2" name="Freeform 90"/>
            <p:cNvSpPr>
              <a:spLocks/>
            </p:cNvSpPr>
            <p:nvPr/>
          </p:nvSpPr>
          <p:spPr bwMode="invGray">
            <a:xfrm>
              <a:off x="6661150" y="2814638"/>
              <a:ext cx="34925" cy="1587"/>
            </a:xfrm>
            <a:custGeom>
              <a:avLst/>
              <a:gdLst>
                <a:gd name="T0" fmla="*/ 18 w 18"/>
                <a:gd name="T1" fmla="*/ 1 h 1"/>
                <a:gd name="T2" fmla="*/ 18 w 18"/>
                <a:gd name="T3" fmla="*/ 1 h 1"/>
                <a:gd name="T4" fmla="*/ 0 w 18"/>
                <a:gd name="T5" fmla="*/ 0 h 1"/>
                <a:gd name="T6" fmla="*/ 18 w 1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8" h="1">
                  <a:moveTo>
                    <a:pt x="18" y="1"/>
                  </a:moveTo>
                  <a:lnTo>
                    <a:pt x="18" y="1"/>
                  </a:lnTo>
                  <a:lnTo>
                    <a:pt x="0" y="0"/>
                  </a:lnTo>
                  <a:lnTo>
                    <a:pt x="18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3" name="Freeform 91"/>
            <p:cNvSpPr>
              <a:spLocks/>
            </p:cNvSpPr>
            <p:nvPr/>
          </p:nvSpPr>
          <p:spPr bwMode="invGray">
            <a:xfrm>
              <a:off x="5661025" y="2789238"/>
              <a:ext cx="23813" cy="1587"/>
            </a:xfrm>
            <a:custGeom>
              <a:avLst/>
              <a:gdLst>
                <a:gd name="T0" fmla="*/ 0 w 13"/>
                <a:gd name="T1" fmla="*/ 1 h 1"/>
                <a:gd name="T2" fmla="*/ 0 w 13"/>
                <a:gd name="T3" fmla="*/ 1 h 1"/>
                <a:gd name="T4" fmla="*/ 13 w 13"/>
                <a:gd name="T5" fmla="*/ 0 h 1"/>
                <a:gd name="T6" fmla="*/ 0 w 13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">
                  <a:moveTo>
                    <a:pt x="0" y="1"/>
                  </a:moveTo>
                  <a:lnTo>
                    <a:pt x="0" y="1"/>
                  </a:lnTo>
                  <a:lnTo>
                    <a:pt x="13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4" name="Freeform 92"/>
            <p:cNvSpPr>
              <a:spLocks/>
            </p:cNvSpPr>
            <p:nvPr/>
          </p:nvSpPr>
          <p:spPr bwMode="invGray">
            <a:xfrm>
              <a:off x="6162675" y="2814638"/>
              <a:ext cx="258763" cy="7937"/>
            </a:xfrm>
            <a:custGeom>
              <a:avLst/>
              <a:gdLst>
                <a:gd name="T0" fmla="*/ 77 w 135"/>
                <a:gd name="T1" fmla="*/ 2 h 4"/>
                <a:gd name="T2" fmla="*/ 77 w 135"/>
                <a:gd name="T3" fmla="*/ 2 h 4"/>
                <a:gd name="T4" fmla="*/ 135 w 135"/>
                <a:gd name="T5" fmla="*/ 0 h 4"/>
                <a:gd name="T6" fmla="*/ 6 w 135"/>
                <a:gd name="T7" fmla="*/ 4 h 4"/>
                <a:gd name="T8" fmla="*/ 90 w 135"/>
                <a:gd name="T9" fmla="*/ 3 h 4"/>
                <a:gd name="T10" fmla="*/ 77 w 135"/>
                <a:gd name="T11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5" h="4">
                  <a:moveTo>
                    <a:pt x="77" y="2"/>
                  </a:moveTo>
                  <a:lnTo>
                    <a:pt x="77" y="2"/>
                  </a:lnTo>
                  <a:lnTo>
                    <a:pt x="135" y="0"/>
                  </a:lnTo>
                  <a:cubicBezTo>
                    <a:pt x="96" y="1"/>
                    <a:pt x="0" y="1"/>
                    <a:pt x="6" y="4"/>
                  </a:cubicBezTo>
                  <a:cubicBezTo>
                    <a:pt x="37" y="4"/>
                    <a:pt x="75" y="4"/>
                    <a:pt x="90" y="3"/>
                  </a:cubicBezTo>
                  <a:lnTo>
                    <a:pt x="77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5" name="Freeform 93"/>
            <p:cNvSpPr>
              <a:spLocks/>
            </p:cNvSpPr>
            <p:nvPr/>
          </p:nvSpPr>
          <p:spPr bwMode="invGray">
            <a:xfrm>
              <a:off x="5019675" y="2713038"/>
              <a:ext cx="73025" cy="4762"/>
            </a:xfrm>
            <a:custGeom>
              <a:avLst/>
              <a:gdLst>
                <a:gd name="T0" fmla="*/ 13 w 38"/>
                <a:gd name="T1" fmla="*/ 1 h 2"/>
                <a:gd name="T2" fmla="*/ 13 w 38"/>
                <a:gd name="T3" fmla="*/ 1 h 2"/>
                <a:gd name="T4" fmla="*/ 38 w 38"/>
                <a:gd name="T5" fmla="*/ 0 h 2"/>
                <a:gd name="T6" fmla="*/ 7 w 38"/>
                <a:gd name="T7" fmla="*/ 0 h 2"/>
                <a:gd name="T8" fmla="*/ 13 w 38"/>
                <a:gd name="T9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2">
                  <a:moveTo>
                    <a:pt x="13" y="1"/>
                  </a:moveTo>
                  <a:lnTo>
                    <a:pt x="13" y="1"/>
                  </a:lnTo>
                  <a:lnTo>
                    <a:pt x="38" y="0"/>
                  </a:lnTo>
                  <a:lnTo>
                    <a:pt x="7" y="0"/>
                  </a:lnTo>
                  <a:cubicBezTo>
                    <a:pt x="16" y="0"/>
                    <a:pt x="0" y="2"/>
                    <a:pt x="1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6" name="Freeform 94"/>
            <p:cNvSpPr>
              <a:spLocks/>
            </p:cNvSpPr>
            <p:nvPr/>
          </p:nvSpPr>
          <p:spPr bwMode="invGray">
            <a:xfrm>
              <a:off x="5021263" y="2713038"/>
              <a:ext cx="11113" cy="0"/>
            </a:xfrm>
            <a:custGeom>
              <a:avLst/>
              <a:gdLst>
                <a:gd name="T0" fmla="*/ 0 w 6"/>
                <a:gd name="T1" fmla="*/ 0 w 6"/>
                <a:gd name="T2" fmla="*/ 6 w 6"/>
                <a:gd name="T3" fmla="*/ 0 w 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6">
                  <a:moveTo>
                    <a:pt x="0" y="0"/>
                  </a:moveTo>
                  <a:lnTo>
                    <a:pt x="0" y="0"/>
                  </a:lnTo>
                  <a:lnTo>
                    <a:pt x="6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7" name="Freeform 95"/>
            <p:cNvSpPr>
              <a:spLocks/>
            </p:cNvSpPr>
            <p:nvPr/>
          </p:nvSpPr>
          <p:spPr bwMode="invGray">
            <a:xfrm>
              <a:off x="5864225" y="2784475"/>
              <a:ext cx="101600" cy="4762"/>
            </a:xfrm>
            <a:custGeom>
              <a:avLst/>
              <a:gdLst>
                <a:gd name="T0" fmla="*/ 3 w 53"/>
                <a:gd name="T1" fmla="*/ 2 h 2"/>
                <a:gd name="T2" fmla="*/ 3 w 53"/>
                <a:gd name="T3" fmla="*/ 2 h 2"/>
                <a:gd name="T4" fmla="*/ 53 w 53"/>
                <a:gd name="T5" fmla="*/ 1 h 2"/>
                <a:gd name="T6" fmla="*/ 3 w 53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3" h="2">
                  <a:moveTo>
                    <a:pt x="3" y="2"/>
                  </a:moveTo>
                  <a:lnTo>
                    <a:pt x="3" y="2"/>
                  </a:lnTo>
                  <a:cubicBezTo>
                    <a:pt x="21" y="2"/>
                    <a:pt x="36" y="2"/>
                    <a:pt x="53" y="1"/>
                  </a:cubicBezTo>
                  <a:cubicBezTo>
                    <a:pt x="46" y="1"/>
                    <a:pt x="0" y="0"/>
                    <a:pt x="3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8" name="Freeform 96"/>
            <p:cNvSpPr>
              <a:spLocks/>
            </p:cNvSpPr>
            <p:nvPr/>
          </p:nvSpPr>
          <p:spPr bwMode="invGray">
            <a:xfrm>
              <a:off x="4703763" y="2722563"/>
              <a:ext cx="84138" cy="1587"/>
            </a:xfrm>
            <a:custGeom>
              <a:avLst/>
              <a:gdLst>
                <a:gd name="T0" fmla="*/ 3 w 44"/>
                <a:gd name="T1" fmla="*/ 1 h 1"/>
                <a:gd name="T2" fmla="*/ 3 w 44"/>
                <a:gd name="T3" fmla="*/ 1 h 1"/>
                <a:gd name="T4" fmla="*/ 44 w 44"/>
                <a:gd name="T5" fmla="*/ 0 h 1"/>
                <a:gd name="T6" fmla="*/ 0 w 44"/>
                <a:gd name="T7" fmla="*/ 0 h 1"/>
                <a:gd name="T8" fmla="*/ 3 w 4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1">
                  <a:moveTo>
                    <a:pt x="3" y="1"/>
                  </a:moveTo>
                  <a:lnTo>
                    <a:pt x="3" y="1"/>
                  </a:lnTo>
                  <a:lnTo>
                    <a:pt x="44" y="0"/>
                  </a:lnTo>
                  <a:lnTo>
                    <a:pt x="0" y="0"/>
                  </a:lnTo>
                  <a:lnTo>
                    <a:pt x="3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9" name="Freeform 97"/>
            <p:cNvSpPr>
              <a:spLocks/>
            </p:cNvSpPr>
            <p:nvPr/>
          </p:nvSpPr>
          <p:spPr bwMode="invGray">
            <a:xfrm>
              <a:off x="4264025" y="2713038"/>
              <a:ext cx="77788" cy="4762"/>
            </a:xfrm>
            <a:custGeom>
              <a:avLst/>
              <a:gdLst>
                <a:gd name="T0" fmla="*/ 41 w 41"/>
                <a:gd name="T1" fmla="*/ 1 h 2"/>
                <a:gd name="T2" fmla="*/ 41 w 41"/>
                <a:gd name="T3" fmla="*/ 1 h 2"/>
                <a:gd name="T4" fmla="*/ 34 w 41"/>
                <a:gd name="T5" fmla="*/ 0 h 2"/>
                <a:gd name="T6" fmla="*/ 0 w 41"/>
                <a:gd name="T7" fmla="*/ 1 h 2"/>
                <a:gd name="T8" fmla="*/ 7 w 41"/>
                <a:gd name="T9" fmla="*/ 2 h 2"/>
                <a:gd name="T10" fmla="*/ 41 w 41"/>
                <a:gd name="T11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1" h="2">
                  <a:moveTo>
                    <a:pt x="41" y="1"/>
                  </a:moveTo>
                  <a:lnTo>
                    <a:pt x="41" y="1"/>
                  </a:lnTo>
                  <a:lnTo>
                    <a:pt x="34" y="0"/>
                  </a:lnTo>
                  <a:lnTo>
                    <a:pt x="0" y="1"/>
                  </a:lnTo>
                  <a:lnTo>
                    <a:pt x="7" y="2"/>
                  </a:lnTo>
                  <a:lnTo>
                    <a:pt x="41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0" name="Freeform 98"/>
            <p:cNvSpPr>
              <a:spLocks/>
            </p:cNvSpPr>
            <p:nvPr/>
          </p:nvSpPr>
          <p:spPr bwMode="invGray">
            <a:xfrm>
              <a:off x="4800600" y="2822575"/>
              <a:ext cx="117475" cy="7937"/>
            </a:xfrm>
            <a:custGeom>
              <a:avLst/>
              <a:gdLst>
                <a:gd name="T0" fmla="*/ 11 w 61"/>
                <a:gd name="T1" fmla="*/ 2 h 3"/>
                <a:gd name="T2" fmla="*/ 11 w 61"/>
                <a:gd name="T3" fmla="*/ 2 h 3"/>
                <a:gd name="T4" fmla="*/ 54 w 61"/>
                <a:gd name="T5" fmla="*/ 0 h 3"/>
                <a:gd name="T6" fmla="*/ 0 w 61"/>
                <a:gd name="T7" fmla="*/ 0 h 3"/>
                <a:gd name="T8" fmla="*/ 46 w 61"/>
                <a:gd name="T9" fmla="*/ 0 h 3"/>
                <a:gd name="T10" fmla="*/ 11 w 61"/>
                <a:gd name="T11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1" h="3">
                  <a:moveTo>
                    <a:pt x="11" y="2"/>
                  </a:moveTo>
                  <a:lnTo>
                    <a:pt x="11" y="2"/>
                  </a:lnTo>
                  <a:cubicBezTo>
                    <a:pt x="39" y="3"/>
                    <a:pt x="61" y="0"/>
                    <a:pt x="54" y="0"/>
                  </a:cubicBezTo>
                  <a:lnTo>
                    <a:pt x="0" y="0"/>
                  </a:lnTo>
                  <a:cubicBezTo>
                    <a:pt x="13" y="2"/>
                    <a:pt x="15" y="0"/>
                    <a:pt x="46" y="0"/>
                  </a:cubicBezTo>
                  <a:lnTo>
                    <a:pt x="11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1" name="Freeform 99"/>
            <p:cNvSpPr>
              <a:spLocks/>
            </p:cNvSpPr>
            <p:nvPr/>
          </p:nvSpPr>
          <p:spPr bwMode="invGray">
            <a:xfrm>
              <a:off x="187325" y="2714625"/>
              <a:ext cx="1925638" cy="31750"/>
            </a:xfrm>
            <a:custGeom>
              <a:avLst/>
              <a:gdLst>
                <a:gd name="T0" fmla="*/ 746 w 1004"/>
                <a:gd name="T1" fmla="*/ 6 h 14"/>
                <a:gd name="T2" fmla="*/ 746 w 1004"/>
                <a:gd name="T3" fmla="*/ 6 h 14"/>
                <a:gd name="T4" fmla="*/ 820 w 1004"/>
                <a:gd name="T5" fmla="*/ 7 h 14"/>
                <a:gd name="T6" fmla="*/ 800 w 1004"/>
                <a:gd name="T7" fmla="*/ 8 h 14"/>
                <a:gd name="T8" fmla="*/ 847 w 1004"/>
                <a:gd name="T9" fmla="*/ 5 h 14"/>
                <a:gd name="T10" fmla="*/ 769 w 1004"/>
                <a:gd name="T11" fmla="*/ 11 h 14"/>
                <a:gd name="T12" fmla="*/ 918 w 1004"/>
                <a:gd name="T13" fmla="*/ 9 h 14"/>
                <a:gd name="T14" fmla="*/ 876 w 1004"/>
                <a:gd name="T15" fmla="*/ 7 h 14"/>
                <a:gd name="T16" fmla="*/ 981 w 1004"/>
                <a:gd name="T17" fmla="*/ 5 h 14"/>
                <a:gd name="T18" fmla="*/ 989 w 1004"/>
                <a:gd name="T19" fmla="*/ 2 h 14"/>
                <a:gd name="T20" fmla="*/ 997 w 1004"/>
                <a:gd name="T21" fmla="*/ 2 h 14"/>
                <a:gd name="T22" fmla="*/ 1004 w 1004"/>
                <a:gd name="T23" fmla="*/ 2 h 14"/>
                <a:gd name="T24" fmla="*/ 999 w 1004"/>
                <a:gd name="T25" fmla="*/ 2 h 14"/>
                <a:gd name="T26" fmla="*/ 994 w 1004"/>
                <a:gd name="T27" fmla="*/ 1 h 14"/>
                <a:gd name="T28" fmla="*/ 904 w 1004"/>
                <a:gd name="T29" fmla="*/ 0 h 14"/>
                <a:gd name="T30" fmla="*/ 791 w 1004"/>
                <a:gd name="T31" fmla="*/ 2 h 14"/>
                <a:gd name="T32" fmla="*/ 756 w 1004"/>
                <a:gd name="T33" fmla="*/ 2 h 14"/>
                <a:gd name="T34" fmla="*/ 743 w 1004"/>
                <a:gd name="T35" fmla="*/ 2 h 14"/>
                <a:gd name="T36" fmla="*/ 764 w 1004"/>
                <a:gd name="T37" fmla="*/ 1 h 14"/>
                <a:gd name="T38" fmla="*/ 697 w 1004"/>
                <a:gd name="T39" fmla="*/ 2 h 14"/>
                <a:gd name="T40" fmla="*/ 570 w 1004"/>
                <a:gd name="T41" fmla="*/ 3 h 14"/>
                <a:gd name="T42" fmla="*/ 559 w 1004"/>
                <a:gd name="T43" fmla="*/ 2 h 14"/>
                <a:gd name="T44" fmla="*/ 554 w 1004"/>
                <a:gd name="T45" fmla="*/ 3 h 14"/>
                <a:gd name="T46" fmla="*/ 0 w 1004"/>
                <a:gd name="T47" fmla="*/ 4 h 14"/>
                <a:gd name="T48" fmla="*/ 79 w 1004"/>
                <a:gd name="T49" fmla="*/ 5 h 14"/>
                <a:gd name="T50" fmla="*/ 113 w 1004"/>
                <a:gd name="T51" fmla="*/ 8 h 14"/>
                <a:gd name="T52" fmla="*/ 49 w 1004"/>
                <a:gd name="T53" fmla="*/ 8 h 14"/>
                <a:gd name="T54" fmla="*/ 64 w 1004"/>
                <a:gd name="T55" fmla="*/ 12 h 14"/>
                <a:gd name="T56" fmla="*/ 213 w 1004"/>
                <a:gd name="T57" fmla="*/ 8 h 14"/>
                <a:gd name="T58" fmla="*/ 234 w 1004"/>
                <a:gd name="T59" fmla="*/ 11 h 14"/>
                <a:gd name="T60" fmla="*/ 223 w 1004"/>
                <a:gd name="T61" fmla="*/ 11 h 14"/>
                <a:gd name="T62" fmla="*/ 324 w 1004"/>
                <a:gd name="T63" fmla="*/ 10 h 14"/>
                <a:gd name="T64" fmla="*/ 322 w 1004"/>
                <a:gd name="T65" fmla="*/ 12 h 14"/>
                <a:gd name="T66" fmla="*/ 454 w 1004"/>
                <a:gd name="T67" fmla="*/ 10 h 14"/>
                <a:gd name="T68" fmla="*/ 452 w 1004"/>
                <a:gd name="T69" fmla="*/ 11 h 14"/>
                <a:gd name="T70" fmla="*/ 620 w 1004"/>
                <a:gd name="T71" fmla="*/ 9 h 14"/>
                <a:gd name="T72" fmla="*/ 568 w 1004"/>
                <a:gd name="T73" fmla="*/ 11 h 14"/>
                <a:gd name="T74" fmla="*/ 643 w 1004"/>
                <a:gd name="T75" fmla="*/ 10 h 14"/>
                <a:gd name="T76" fmla="*/ 622 w 1004"/>
                <a:gd name="T77" fmla="*/ 12 h 14"/>
                <a:gd name="T78" fmla="*/ 758 w 1004"/>
                <a:gd name="T79" fmla="*/ 8 h 14"/>
                <a:gd name="T80" fmla="*/ 746 w 1004"/>
                <a:gd name="T81" fmla="*/ 6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1004" h="14">
                  <a:moveTo>
                    <a:pt x="746" y="6"/>
                  </a:moveTo>
                  <a:lnTo>
                    <a:pt x="746" y="6"/>
                  </a:lnTo>
                  <a:cubicBezTo>
                    <a:pt x="758" y="5"/>
                    <a:pt x="817" y="5"/>
                    <a:pt x="820" y="7"/>
                  </a:cubicBezTo>
                  <a:cubicBezTo>
                    <a:pt x="812" y="7"/>
                    <a:pt x="780" y="8"/>
                    <a:pt x="800" y="8"/>
                  </a:cubicBezTo>
                  <a:lnTo>
                    <a:pt x="847" y="5"/>
                  </a:lnTo>
                  <a:cubicBezTo>
                    <a:pt x="909" y="7"/>
                    <a:pt x="800" y="10"/>
                    <a:pt x="769" y="11"/>
                  </a:cubicBezTo>
                  <a:cubicBezTo>
                    <a:pt x="832" y="11"/>
                    <a:pt x="851" y="9"/>
                    <a:pt x="918" y="9"/>
                  </a:cubicBezTo>
                  <a:cubicBezTo>
                    <a:pt x="899" y="9"/>
                    <a:pt x="886" y="8"/>
                    <a:pt x="876" y="7"/>
                  </a:cubicBezTo>
                  <a:cubicBezTo>
                    <a:pt x="873" y="5"/>
                    <a:pt x="936" y="6"/>
                    <a:pt x="981" y="5"/>
                  </a:cubicBezTo>
                  <a:cubicBezTo>
                    <a:pt x="952" y="4"/>
                    <a:pt x="969" y="3"/>
                    <a:pt x="989" y="2"/>
                  </a:cubicBezTo>
                  <a:cubicBezTo>
                    <a:pt x="993" y="2"/>
                    <a:pt x="996" y="2"/>
                    <a:pt x="997" y="2"/>
                  </a:cubicBezTo>
                  <a:lnTo>
                    <a:pt x="1004" y="2"/>
                  </a:lnTo>
                  <a:lnTo>
                    <a:pt x="999" y="2"/>
                  </a:lnTo>
                  <a:cubicBezTo>
                    <a:pt x="999" y="1"/>
                    <a:pt x="998" y="1"/>
                    <a:pt x="994" y="1"/>
                  </a:cubicBezTo>
                  <a:cubicBezTo>
                    <a:pt x="957" y="1"/>
                    <a:pt x="928" y="0"/>
                    <a:pt x="904" y="0"/>
                  </a:cubicBezTo>
                  <a:cubicBezTo>
                    <a:pt x="928" y="3"/>
                    <a:pt x="822" y="1"/>
                    <a:pt x="791" y="2"/>
                  </a:cubicBezTo>
                  <a:lnTo>
                    <a:pt x="756" y="2"/>
                  </a:lnTo>
                  <a:lnTo>
                    <a:pt x="743" y="2"/>
                  </a:lnTo>
                  <a:cubicBezTo>
                    <a:pt x="740" y="2"/>
                    <a:pt x="744" y="1"/>
                    <a:pt x="764" y="1"/>
                  </a:cubicBezTo>
                  <a:cubicBezTo>
                    <a:pt x="747" y="1"/>
                    <a:pt x="692" y="1"/>
                    <a:pt x="697" y="2"/>
                  </a:cubicBezTo>
                  <a:lnTo>
                    <a:pt x="570" y="3"/>
                  </a:lnTo>
                  <a:cubicBezTo>
                    <a:pt x="566" y="3"/>
                    <a:pt x="562" y="2"/>
                    <a:pt x="559" y="2"/>
                  </a:cubicBezTo>
                  <a:cubicBezTo>
                    <a:pt x="554" y="2"/>
                    <a:pt x="554" y="3"/>
                    <a:pt x="554" y="3"/>
                  </a:cubicBezTo>
                  <a:lnTo>
                    <a:pt x="0" y="4"/>
                  </a:lnTo>
                  <a:lnTo>
                    <a:pt x="79" y="5"/>
                  </a:lnTo>
                  <a:cubicBezTo>
                    <a:pt x="37" y="8"/>
                    <a:pt x="125" y="6"/>
                    <a:pt x="113" y="8"/>
                  </a:cubicBezTo>
                  <a:cubicBezTo>
                    <a:pt x="94" y="9"/>
                    <a:pt x="66" y="9"/>
                    <a:pt x="49" y="8"/>
                  </a:cubicBezTo>
                  <a:cubicBezTo>
                    <a:pt x="43" y="9"/>
                    <a:pt x="67" y="10"/>
                    <a:pt x="64" y="12"/>
                  </a:cubicBezTo>
                  <a:cubicBezTo>
                    <a:pt x="134" y="13"/>
                    <a:pt x="145" y="7"/>
                    <a:pt x="213" y="8"/>
                  </a:cubicBezTo>
                  <a:cubicBezTo>
                    <a:pt x="210" y="10"/>
                    <a:pt x="189" y="11"/>
                    <a:pt x="234" y="11"/>
                  </a:cubicBezTo>
                  <a:lnTo>
                    <a:pt x="223" y="11"/>
                  </a:lnTo>
                  <a:cubicBezTo>
                    <a:pt x="294" y="9"/>
                    <a:pt x="278" y="14"/>
                    <a:pt x="324" y="10"/>
                  </a:cubicBezTo>
                  <a:lnTo>
                    <a:pt x="322" y="12"/>
                  </a:lnTo>
                  <a:cubicBezTo>
                    <a:pt x="355" y="11"/>
                    <a:pt x="418" y="11"/>
                    <a:pt x="454" y="10"/>
                  </a:cubicBezTo>
                  <a:lnTo>
                    <a:pt x="452" y="11"/>
                  </a:lnTo>
                  <a:cubicBezTo>
                    <a:pt x="551" y="8"/>
                    <a:pt x="508" y="10"/>
                    <a:pt x="620" y="9"/>
                  </a:cubicBezTo>
                  <a:lnTo>
                    <a:pt x="568" y="11"/>
                  </a:lnTo>
                  <a:cubicBezTo>
                    <a:pt x="607" y="12"/>
                    <a:pt x="616" y="10"/>
                    <a:pt x="643" y="10"/>
                  </a:cubicBezTo>
                  <a:cubicBezTo>
                    <a:pt x="641" y="10"/>
                    <a:pt x="648" y="12"/>
                    <a:pt x="622" y="12"/>
                  </a:cubicBezTo>
                  <a:lnTo>
                    <a:pt x="758" y="8"/>
                  </a:lnTo>
                  <a:cubicBezTo>
                    <a:pt x="790" y="7"/>
                    <a:pt x="751" y="7"/>
                    <a:pt x="746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2" name="Freeform 100"/>
            <p:cNvSpPr>
              <a:spLocks/>
            </p:cNvSpPr>
            <p:nvPr/>
          </p:nvSpPr>
          <p:spPr bwMode="invGray">
            <a:xfrm>
              <a:off x="1947862" y="2735263"/>
              <a:ext cx="47625" cy="0"/>
            </a:xfrm>
            <a:custGeom>
              <a:avLst/>
              <a:gdLst>
                <a:gd name="T0" fmla="*/ 0 w 25"/>
                <a:gd name="T1" fmla="*/ 0 w 25"/>
                <a:gd name="T2" fmla="*/ 25 w 25"/>
                <a:gd name="T3" fmla="*/ 0 w 2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5">
                  <a:moveTo>
                    <a:pt x="0" y="0"/>
                  </a:moveTo>
                  <a:lnTo>
                    <a:pt x="0" y="0"/>
                  </a:lnTo>
                  <a:lnTo>
                    <a:pt x="2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3" name="Freeform 101"/>
            <p:cNvSpPr>
              <a:spLocks/>
            </p:cNvSpPr>
            <p:nvPr/>
          </p:nvSpPr>
          <p:spPr bwMode="invGray">
            <a:xfrm>
              <a:off x="112712" y="2724150"/>
              <a:ext cx="74613" cy="0"/>
            </a:xfrm>
            <a:custGeom>
              <a:avLst/>
              <a:gdLst>
                <a:gd name="T0" fmla="*/ 0 w 39"/>
                <a:gd name="T1" fmla="*/ 0 w 39"/>
                <a:gd name="T2" fmla="*/ 39 w 39"/>
                <a:gd name="T3" fmla="*/ 0 w 39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9">
                  <a:moveTo>
                    <a:pt x="0" y="0"/>
                  </a:moveTo>
                  <a:lnTo>
                    <a:pt x="0" y="0"/>
                  </a:lnTo>
                  <a:lnTo>
                    <a:pt x="39" y="0"/>
                  </a:lnTo>
                  <a:cubicBezTo>
                    <a:pt x="27" y="0"/>
                    <a:pt x="14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4" name="Freeform 102"/>
            <p:cNvSpPr>
              <a:spLocks/>
            </p:cNvSpPr>
            <p:nvPr/>
          </p:nvSpPr>
          <p:spPr bwMode="invGray">
            <a:xfrm>
              <a:off x="2187575" y="2717800"/>
              <a:ext cx="176213" cy="6350"/>
            </a:xfrm>
            <a:custGeom>
              <a:avLst/>
              <a:gdLst>
                <a:gd name="T0" fmla="*/ 71 w 92"/>
                <a:gd name="T1" fmla="*/ 3 h 3"/>
                <a:gd name="T2" fmla="*/ 71 w 92"/>
                <a:gd name="T3" fmla="*/ 3 h 3"/>
                <a:gd name="T4" fmla="*/ 92 w 92"/>
                <a:gd name="T5" fmla="*/ 0 h 3"/>
                <a:gd name="T6" fmla="*/ 8 w 92"/>
                <a:gd name="T7" fmla="*/ 1 h 3"/>
                <a:gd name="T8" fmla="*/ 2 w 92"/>
                <a:gd name="T9" fmla="*/ 3 h 3"/>
                <a:gd name="T10" fmla="*/ 71 w 92"/>
                <a:gd name="T11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2" h="3">
                  <a:moveTo>
                    <a:pt x="71" y="3"/>
                  </a:moveTo>
                  <a:lnTo>
                    <a:pt x="71" y="3"/>
                  </a:lnTo>
                  <a:cubicBezTo>
                    <a:pt x="47" y="2"/>
                    <a:pt x="88" y="1"/>
                    <a:pt x="92" y="0"/>
                  </a:cubicBezTo>
                  <a:lnTo>
                    <a:pt x="8" y="1"/>
                  </a:lnTo>
                  <a:cubicBezTo>
                    <a:pt x="8" y="1"/>
                    <a:pt x="0" y="2"/>
                    <a:pt x="2" y="3"/>
                  </a:cubicBezTo>
                  <a:lnTo>
                    <a:pt x="71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5" name="Freeform 103"/>
            <p:cNvSpPr>
              <a:spLocks/>
            </p:cNvSpPr>
            <p:nvPr/>
          </p:nvSpPr>
          <p:spPr bwMode="invGray">
            <a:xfrm>
              <a:off x="2112962" y="2714625"/>
              <a:ext cx="90488" cy="4762"/>
            </a:xfrm>
            <a:custGeom>
              <a:avLst/>
              <a:gdLst>
                <a:gd name="T0" fmla="*/ 22 w 47"/>
                <a:gd name="T1" fmla="*/ 0 h 2"/>
                <a:gd name="T2" fmla="*/ 22 w 47"/>
                <a:gd name="T3" fmla="*/ 0 h 2"/>
                <a:gd name="T4" fmla="*/ 0 w 47"/>
                <a:gd name="T5" fmla="*/ 2 h 2"/>
                <a:gd name="T6" fmla="*/ 47 w 47"/>
                <a:gd name="T7" fmla="*/ 2 h 2"/>
                <a:gd name="T8" fmla="*/ 22 w 47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22" y="0"/>
                  </a:moveTo>
                  <a:lnTo>
                    <a:pt x="22" y="0"/>
                  </a:lnTo>
                  <a:cubicBezTo>
                    <a:pt x="19" y="1"/>
                    <a:pt x="11" y="1"/>
                    <a:pt x="0" y="2"/>
                  </a:cubicBezTo>
                  <a:lnTo>
                    <a:pt x="47" y="2"/>
                  </a:lnTo>
                  <a:cubicBezTo>
                    <a:pt x="47" y="1"/>
                    <a:pt x="41" y="0"/>
                    <a:pt x="2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6" name="Freeform 104"/>
            <p:cNvSpPr>
              <a:spLocks/>
            </p:cNvSpPr>
            <p:nvPr/>
          </p:nvSpPr>
          <p:spPr bwMode="invGray">
            <a:xfrm>
              <a:off x="2101850" y="2811463"/>
              <a:ext cx="71438" cy="3175"/>
            </a:xfrm>
            <a:custGeom>
              <a:avLst/>
              <a:gdLst>
                <a:gd name="T0" fmla="*/ 37 w 37"/>
                <a:gd name="T1" fmla="*/ 0 h 1"/>
                <a:gd name="T2" fmla="*/ 37 w 37"/>
                <a:gd name="T3" fmla="*/ 0 h 1"/>
                <a:gd name="T4" fmla="*/ 22 w 37"/>
                <a:gd name="T5" fmla="*/ 1 h 1"/>
                <a:gd name="T6" fmla="*/ 0 w 37"/>
                <a:gd name="T7" fmla="*/ 1 h 1"/>
                <a:gd name="T8" fmla="*/ 37 w 37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7" h="1">
                  <a:moveTo>
                    <a:pt x="37" y="0"/>
                  </a:moveTo>
                  <a:lnTo>
                    <a:pt x="37" y="0"/>
                  </a:lnTo>
                  <a:lnTo>
                    <a:pt x="22" y="1"/>
                  </a:lnTo>
                  <a:lnTo>
                    <a:pt x="0" y="1"/>
                  </a:lnTo>
                  <a:lnTo>
                    <a:pt x="37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7" name="Freeform 105"/>
            <p:cNvSpPr>
              <a:spLocks/>
            </p:cNvSpPr>
            <p:nvPr/>
          </p:nvSpPr>
          <p:spPr bwMode="invGray">
            <a:xfrm>
              <a:off x="1724025" y="2805113"/>
              <a:ext cx="120650" cy="4762"/>
            </a:xfrm>
            <a:custGeom>
              <a:avLst/>
              <a:gdLst>
                <a:gd name="T0" fmla="*/ 0 w 63"/>
                <a:gd name="T1" fmla="*/ 0 h 2"/>
                <a:gd name="T2" fmla="*/ 0 w 63"/>
                <a:gd name="T3" fmla="*/ 0 h 2"/>
                <a:gd name="T4" fmla="*/ 63 w 63"/>
                <a:gd name="T5" fmla="*/ 0 h 2"/>
                <a:gd name="T6" fmla="*/ 0 w 6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2">
                  <a:moveTo>
                    <a:pt x="0" y="0"/>
                  </a:moveTo>
                  <a:lnTo>
                    <a:pt x="0" y="0"/>
                  </a:lnTo>
                  <a:cubicBezTo>
                    <a:pt x="18" y="2"/>
                    <a:pt x="52" y="1"/>
                    <a:pt x="63" y="0"/>
                  </a:cubicBezTo>
                  <a:cubicBezTo>
                    <a:pt x="24" y="0"/>
                    <a:pt x="41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8" name="Freeform 106"/>
            <p:cNvSpPr>
              <a:spLocks/>
            </p:cNvSpPr>
            <p:nvPr/>
          </p:nvSpPr>
          <p:spPr bwMode="invGray">
            <a:xfrm>
              <a:off x="1744662" y="2833688"/>
              <a:ext cx="73025" cy="3175"/>
            </a:xfrm>
            <a:custGeom>
              <a:avLst/>
              <a:gdLst>
                <a:gd name="T0" fmla="*/ 38 w 38"/>
                <a:gd name="T1" fmla="*/ 0 h 1"/>
                <a:gd name="T2" fmla="*/ 38 w 38"/>
                <a:gd name="T3" fmla="*/ 0 h 1"/>
                <a:gd name="T4" fmla="*/ 0 w 38"/>
                <a:gd name="T5" fmla="*/ 1 h 1"/>
                <a:gd name="T6" fmla="*/ 3 w 38"/>
                <a:gd name="T7" fmla="*/ 1 h 1"/>
                <a:gd name="T8" fmla="*/ 38 w 38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1">
                  <a:moveTo>
                    <a:pt x="38" y="0"/>
                  </a:moveTo>
                  <a:lnTo>
                    <a:pt x="38" y="0"/>
                  </a:lnTo>
                  <a:lnTo>
                    <a:pt x="0" y="1"/>
                  </a:lnTo>
                  <a:lnTo>
                    <a:pt x="3" y="1"/>
                  </a:lnTo>
                  <a:lnTo>
                    <a:pt x="3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9" name="Freeform 107"/>
            <p:cNvSpPr>
              <a:spLocks/>
            </p:cNvSpPr>
            <p:nvPr/>
          </p:nvSpPr>
          <p:spPr bwMode="invGray">
            <a:xfrm>
              <a:off x="-474663" y="2741613"/>
              <a:ext cx="34925" cy="0"/>
            </a:xfrm>
            <a:custGeom>
              <a:avLst/>
              <a:gdLst>
                <a:gd name="T0" fmla="*/ 18 w 18"/>
                <a:gd name="T1" fmla="*/ 18 w 18"/>
                <a:gd name="T2" fmla="*/ 0 w 18"/>
                <a:gd name="T3" fmla="*/ 18 w 18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8">
                  <a:moveTo>
                    <a:pt x="18" y="0"/>
                  </a:moveTo>
                  <a:lnTo>
                    <a:pt x="18" y="0"/>
                  </a:lnTo>
                  <a:lnTo>
                    <a:pt x="0" y="0"/>
                  </a:lnTo>
                  <a:lnTo>
                    <a:pt x="1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0" name="Freeform 108"/>
            <p:cNvSpPr>
              <a:spLocks/>
            </p:cNvSpPr>
            <p:nvPr/>
          </p:nvSpPr>
          <p:spPr bwMode="invGray">
            <a:xfrm>
              <a:off x="-947738" y="2725738"/>
              <a:ext cx="1239838" cy="19050"/>
            </a:xfrm>
            <a:custGeom>
              <a:avLst/>
              <a:gdLst>
                <a:gd name="T0" fmla="*/ 588 w 647"/>
                <a:gd name="T1" fmla="*/ 5 h 8"/>
                <a:gd name="T2" fmla="*/ 588 w 647"/>
                <a:gd name="T3" fmla="*/ 5 h 8"/>
                <a:gd name="T4" fmla="*/ 619 w 647"/>
                <a:gd name="T5" fmla="*/ 0 h 8"/>
                <a:gd name="T6" fmla="*/ 570 w 647"/>
                <a:gd name="T7" fmla="*/ 1 h 8"/>
                <a:gd name="T8" fmla="*/ 574 w 647"/>
                <a:gd name="T9" fmla="*/ 0 h 8"/>
                <a:gd name="T10" fmla="*/ 515 w 647"/>
                <a:gd name="T11" fmla="*/ 1 h 8"/>
                <a:gd name="T12" fmla="*/ 533 w 647"/>
                <a:gd name="T13" fmla="*/ 3 h 8"/>
                <a:gd name="T14" fmla="*/ 450 w 647"/>
                <a:gd name="T15" fmla="*/ 0 h 8"/>
                <a:gd name="T16" fmla="*/ 361 w 647"/>
                <a:gd name="T17" fmla="*/ 0 h 8"/>
                <a:gd name="T18" fmla="*/ 368 w 647"/>
                <a:gd name="T19" fmla="*/ 0 h 8"/>
                <a:gd name="T20" fmla="*/ 355 w 647"/>
                <a:gd name="T21" fmla="*/ 0 h 8"/>
                <a:gd name="T22" fmla="*/ 55 w 647"/>
                <a:gd name="T23" fmla="*/ 1 h 8"/>
                <a:gd name="T24" fmla="*/ 45 w 647"/>
                <a:gd name="T25" fmla="*/ 6 h 8"/>
                <a:gd name="T26" fmla="*/ 207 w 647"/>
                <a:gd name="T27" fmla="*/ 5 h 8"/>
                <a:gd name="T28" fmla="*/ 214 w 647"/>
                <a:gd name="T29" fmla="*/ 6 h 8"/>
                <a:gd name="T30" fmla="*/ 250 w 647"/>
                <a:gd name="T31" fmla="*/ 4 h 8"/>
                <a:gd name="T32" fmla="*/ 216 w 647"/>
                <a:gd name="T33" fmla="*/ 3 h 8"/>
                <a:gd name="T34" fmla="*/ 393 w 647"/>
                <a:gd name="T35" fmla="*/ 3 h 8"/>
                <a:gd name="T36" fmla="*/ 265 w 647"/>
                <a:gd name="T37" fmla="*/ 5 h 8"/>
                <a:gd name="T38" fmla="*/ 265 w 647"/>
                <a:gd name="T39" fmla="*/ 7 h 8"/>
                <a:gd name="T40" fmla="*/ 588 w 647"/>
                <a:gd name="T41" fmla="*/ 5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647" h="8">
                  <a:moveTo>
                    <a:pt x="588" y="5"/>
                  </a:moveTo>
                  <a:lnTo>
                    <a:pt x="588" y="5"/>
                  </a:lnTo>
                  <a:cubicBezTo>
                    <a:pt x="499" y="3"/>
                    <a:pt x="647" y="3"/>
                    <a:pt x="619" y="0"/>
                  </a:cubicBezTo>
                  <a:lnTo>
                    <a:pt x="570" y="1"/>
                  </a:lnTo>
                  <a:lnTo>
                    <a:pt x="574" y="0"/>
                  </a:lnTo>
                  <a:lnTo>
                    <a:pt x="515" y="1"/>
                  </a:lnTo>
                  <a:cubicBezTo>
                    <a:pt x="527" y="2"/>
                    <a:pt x="536" y="2"/>
                    <a:pt x="533" y="3"/>
                  </a:cubicBezTo>
                  <a:cubicBezTo>
                    <a:pt x="454" y="3"/>
                    <a:pt x="508" y="2"/>
                    <a:pt x="450" y="0"/>
                  </a:cubicBezTo>
                  <a:lnTo>
                    <a:pt x="361" y="0"/>
                  </a:lnTo>
                  <a:lnTo>
                    <a:pt x="368" y="0"/>
                  </a:lnTo>
                  <a:cubicBezTo>
                    <a:pt x="361" y="0"/>
                    <a:pt x="357" y="0"/>
                    <a:pt x="355" y="0"/>
                  </a:cubicBezTo>
                  <a:lnTo>
                    <a:pt x="55" y="1"/>
                  </a:lnTo>
                  <a:cubicBezTo>
                    <a:pt x="0" y="3"/>
                    <a:pt x="85" y="4"/>
                    <a:pt x="45" y="6"/>
                  </a:cubicBezTo>
                  <a:cubicBezTo>
                    <a:pt x="108" y="6"/>
                    <a:pt x="202" y="8"/>
                    <a:pt x="207" y="5"/>
                  </a:cubicBezTo>
                  <a:cubicBezTo>
                    <a:pt x="205" y="5"/>
                    <a:pt x="201" y="6"/>
                    <a:pt x="214" y="6"/>
                  </a:cubicBezTo>
                  <a:lnTo>
                    <a:pt x="250" y="4"/>
                  </a:lnTo>
                  <a:lnTo>
                    <a:pt x="216" y="3"/>
                  </a:lnTo>
                  <a:cubicBezTo>
                    <a:pt x="252" y="1"/>
                    <a:pt x="371" y="1"/>
                    <a:pt x="393" y="3"/>
                  </a:cubicBezTo>
                  <a:cubicBezTo>
                    <a:pt x="325" y="4"/>
                    <a:pt x="359" y="6"/>
                    <a:pt x="265" y="5"/>
                  </a:cubicBezTo>
                  <a:cubicBezTo>
                    <a:pt x="269" y="6"/>
                    <a:pt x="286" y="7"/>
                    <a:pt x="265" y="7"/>
                  </a:cubicBezTo>
                  <a:cubicBezTo>
                    <a:pt x="375" y="6"/>
                    <a:pt x="474" y="8"/>
                    <a:pt x="588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1" name="Freeform 109"/>
            <p:cNvSpPr>
              <a:spLocks/>
            </p:cNvSpPr>
            <p:nvPr/>
          </p:nvSpPr>
          <p:spPr bwMode="invGray">
            <a:xfrm>
              <a:off x="-1944688" y="2741613"/>
              <a:ext cx="4763" cy="0"/>
            </a:xfrm>
            <a:custGeom>
              <a:avLst/>
              <a:gdLst>
                <a:gd name="T0" fmla="*/ 1 w 2"/>
                <a:gd name="T1" fmla="*/ 1 w 2"/>
                <a:gd name="T2" fmla="*/ 2 w 2"/>
                <a:gd name="T3" fmla="*/ 1 w 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">
                  <a:moveTo>
                    <a:pt x="1" y="0"/>
                  </a:moveTo>
                  <a:lnTo>
                    <a:pt x="1" y="0"/>
                  </a:lnTo>
                  <a:lnTo>
                    <a:pt x="2" y="0"/>
                  </a:lnTo>
                  <a:cubicBezTo>
                    <a:pt x="0" y="0"/>
                    <a:pt x="0" y="0"/>
                    <a:pt x="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2" name="Freeform 110"/>
            <p:cNvSpPr>
              <a:spLocks/>
            </p:cNvSpPr>
            <p:nvPr/>
          </p:nvSpPr>
          <p:spPr bwMode="invGray">
            <a:xfrm>
              <a:off x="-1939925" y="2735263"/>
              <a:ext cx="173038" cy="6350"/>
            </a:xfrm>
            <a:custGeom>
              <a:avLst/>
              <a:gdLst>
                <a:gd name="T0" fmla="*/ 36 w 90"/>
                <a:gd name="T1" fmla="*/ 3 h 3"/>
                <a:gd name="T2" fmla="*/ 36 w 90"/>
                <a:gd name="T3" fmla="*/ 3 h 3"/>
                <a:gd name="T4" fmla="*/ 90 w 90"/>
                <a:gd name="T5" fmla="*/ 0 h 3"/>
                <a:gd name="T6" fmla="*/ 6 w 90"/>
                <a:gd name="T7" fmla="*/ 1 h 3"/>
                <a:gd name="T8" fmla="*/ 0 w 90"/>
                <a:gd name="T9" fmla="*/ 3 h 3"/>
                <a:gd name="T10" fmla="*/ 48 w 90"/>
                <a:gd name="T11" fmla="*/ 2 h 3"/>
                <a:gd name="T12" fmla="*/ 36 w 90"/>
                <a:gd name="T13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0" h="3">
                  <a:moveTo>
                    <a:pt x="36" y="3"/>
                  </a:moveTo>
                  <a:lnTo>
                    <a:pt x="36" y="3"/>
                  </a:lnTo>
                  <a:lnTo>
                    <a:pt x="90" y="0"/>
                  </a:lnTo>
                  <a:lnTo>
                    <a:pt x="6" y="1"/>
                  </a:lnTo>
                  <a:lnTo>
                    <a:pt x="0" y="3"/>
                  </a:lnTo>
                  <a:cubicBezTo>
                    <a:pt x="8" y="2"/>
                    <a:pt x="37" y="1"/>
                    <a:pt x="48" y="2"/>
                  </a:cubicBezTo>
                  <a:lnTo>
                    <a:pt x="36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3" name="Freeform 111"/>
            <p:cNvSpPr>
              <a:spLocks/>
            </p:cNvSpPr>
            <p:nvPr/>
          </p:nvSpPr>
          <p:spPr bwMode="invGray">
            <a:xfrm>
              <a:off x="-1773238" y="2733675"/>
              <a:ext cx="123825" cy="12700"/>
            </a:xfrm>
            <a:custGeom>
              <a:avLst/>
              <a:gdLst>
                <a:gd name="T0" fmla="*/ 65 w 65"/>
                <a:gd name="T1" fmla="*/ 0 h 6"/>
                <a:gd name="T2" fmla="*/ 65 w 65"/>
                <a:gd name="T3" fmla="*/ 0 h 6"/>
                <a:gd name="T4" fmla="*/ 48 w 65"/>
                <a:gd name="T5" fmla="*/ 4 h 6"/>
                <a:gd name="T6" fmla="*/ 0 w 65"/>
                <a:gd name="T7" fmla="*/ 4 h 6"/>
                <a:gd name="T8" fmla="*/ 61 w 65"/>
                <a:gd name="T9" fmla="*/ 4 h 6"/>
                <a:gd name="T10" fmla="*/ 65 w 65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5" h="6">
                  <a:moveTo>
                    <a:pt x="65" y="0"/>
                  </a:moveTo>
                  <a:lnTo>
                    <a:pt x="65" y="0"/>
                  </a:lnTo>
                  <a:cubicBezTo>
                    <a:pt x="22" y="1"/>
                    <a:pt x="25" y="3"/>
                    <a:pt x="48" y="4"/>
                  </a:cubicBezTo>
                  <a:cubicBezTo>
                    <a:pt x="8" y="5"/>
                    <a:pt x="27" y="1"/>
                    <a:pt x="0" y="4"/>
                  </a:cubicBezTo>
                  <a:cubicBezTo>
                    <a:pt x="1" y="6"/>
                    <a:pt x="50" y="5"/>
                    <a:pt x="61" y="4"/>
                  </a:cubicBezTo>
                  <a:lnTo>
                    <a:pt x="6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4" name="Freeform 112"/>
            <p:cNvSpPr>
              <a:spLocks/>
            </p:cNvSpPr>
            <p:nvPr/>
          </p:nvSpPr>
          <p:spPr bwMode="invGray">
            <a:xfrm>
              <a:off x="-1057275" y="2735263"/>
              <a:ext cx="57150" cy="3175"/>
            </a:xfrm>
            <a:custGeom>
              <a:avLst/>
              <a:gdLst>
                <a:gd name="T0" fmla="*/ 12 w 30"/>
                <a:gd name="T1" fmla="*/ 0 h 1"/>
                <a:gd name="T2" fmla="*/ 12 w 30"/>
                <a:gd name="T3" fmla="*/ 0 h 1"/>
                <a:gd name="T4" fmla="*/ 0 w 30"/>
                <a:gd name="T5" fmla="*/ 1 h 1"/>
                <a:gd name="T6" fmla="*/ 30 w 30"/>
                <a:gd name="T7" fmla="*/ 1 h 1"/>
                <a:gd name="T8" fmla="*/ 12 w 30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1">
                  <a:moveTo>
                    <a:pt x="12" y="0"/>
                  </a:moveTo>
                  <a:lnTo>
                    <a:pt x="12" y="0"/>
                  </a:lnTo>
                  <a:lnTo>
                    <a:pt x="0" y="1"/>
                  </a:lnTo>
                  <a:lnTo>
                    <a:pt x="30" y="1"/>
                  </a:lnTo>
                  <a:lnTo>
                    <a:pt x="1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5" name="Freeform 113"/>
            <p:cNvSpPr>
              <a:spLocks/>
            </p:cNvSpPr>
            <p:nvPr/>
          </p:nvSpPr>
          <p:spPr bwMode="invGray">
            <a:xfrm>
              <a:off x="-1116013" y="2738438"/>
              <a:ext cx="58738" cy="3175"/>
            </a:xfrm>
            <a:custGeom>
              <a:avLst/>
              <a:gdLst>
                <a:gd name="T0" fmla="*/ 30 w 30"/>
                <a:gd name="T1" fmla="*/ 0 h 2"/>
                <a:gd name="T2" fmla="*/ 30 w 30"/>
                <a:gd name="T3" fmla="*/ 0 h 2"/>
                <a:gd name="T4" fmla="*/ 0 w 30"/>
                <a:gd name="T5" fmla="*/ 0 h 2"/>
                <a:gd name="T6" fmla="*/ 9 w 30"/>
                <a:gd name="T7" fmla="*/ 2 h 2"/>
                <a:gd name="T8" fmla="*/ 30 w 30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2">
                  <a:moveTo>
                    <a:pt x="30" y="0"/>
                  </a:moveTo>
                  <a:lnTo>
                    <a:pt x="30" y="0"/>
                  </a:lnTo>
                  <a:lnTo>
                    <a:pt x="0" y="0"/>
                  </a:lnTo>
                  <a:cubicBezTo>
                    <a:pt x="2" y="0"/>
                    <a:pt x="4" y="1"/>
                    <a:pt x="9" y="2"/>
                  </a:cubicBezTo>
                  <a:lnTo>
                    <a:pt x="3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6" name="Freeform 114"/>
            <p:cNvSpPr>
              <a:spLocks/>
            </p:cNvSpPr>
            <p:nvPr/>
          </p:nvSpPr>
          <p:spPr bwMode="invGray">
            <a:xfrm>
              <a:off x="-1349375" y="2735263"/>
              <a:ext cx="84138" cy="0"/>
            </a:xfrm>
            <a:custGeom>
              <a:avLst/>
              <a:gdLst>
                <a:gd name="T0" fmla="*/ 44 w 44"/>
                <a:gd name="T1" fmla="*/ 44 w 44"/>
                <a:gd name="T2" fmla="*/ 0 w 44"/>
                <a:gd name="T3" fmla="*/ 44 w 4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44">
                  <a:moveTo>
                    <a:pt x="44" y="0"/>
                  </a:moveTo>
                  <a:lnTo>
                    <a:pt x="44" y="0"/>
                  </a:lnTo>
                  <a:lnTo>
                    <a:pt x="0" y="0"/>
                  </a:lnTo>
                  <a:lnTo>
                    <a:pt x="4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7" name="Freeform 115"/>
            <p:cNvSpPr>
              <a:spLocks/>
            </p:cNvSpPr>
            <p:nvPr/>
          </p:nvSpPr>
          <p:spPr bwMode="invGray">
            <a:xfrm>
              <a:off x="-1265238" y="2735263"/>
              <a:ext cx="65088" cy="3175"/>
            </a:xfrm>
            <a:custGeom>
              <a:avLst/>
              <a:gdLst>
                <a:gd name="T0" fmla="*/ 34 w 34"/>
                <a:gd name="T1" fmla="*/ 1 h 1"/>
                <a:gd name="T2" fmla="*/ 34 w 34"/>
                <a:gd name="T3" fmla="*/ 1 h 1"/>
                <a:gd name="T4" fmla="*/ 33 w 34"/>
                <a:gd name="T5" fmla="*/ 0 h 1"/>
                <a:gd name="T6" fmla="*/ 0 w 34"/>
                <a:gd name="T7" fmla="*/ 0 h 1"/>
                <a:gd name="T8" fmla="*/ 34 w 3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1">
                  <a:moveTo>
                    <a:pt x="34" y="1"/>
                  </a:moveTo>
                  <a:lnTo>
                    <a:pt x="34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34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8" name="Freeform 116"/>
            <p:cNvSpPr>
              <a:spLocks/>
            </p:cNvSpPr>
            <p:nvPr/>
          </p:nvSpPr>
          <p:spPr bwMode="invGray">
            <a:xfrm>
              <a:off x="-1219200" y="2728913"/>
              <a:ext cx="103188" cy="9525"/>
            </a:xfrm>
            <a:custGeom>
              <a:avLst/>
              <a:gdLst>
                <a:gd name="T0" fmla="*/ 54 w 54"/>
                <a:gd name="T1" fmla="*/ 4 h 4"/>
                <a:gd name="T2" fmla="*/ 54 w 54"/>
                <a:gd name="T3" fmla="*/ 4 h 4"/>
                <a:gd name="T4" fmla="*/ 0 w 54"/>
                <a:gd name="T5" fmla="*/ 1 h 4"/>
                <a:gd name="T6" fmla="*/ 9 w 54"/>
                <a:gd name="T7" fmla="*/ 3 h 4"/>
                <a:gd name="T8" fmla="*/ 54 w 5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4" h="4">
                  <a:moveTo>
                    <a:pt x="54" y="4"/>
                  </a:moveTo>
                  <a:lnTo>
                    <a:pt x="54" y="4"/>
                  </a:lnTo>
                  <a:cubicBezTo>
                    <a:pt x="49" y="2"/>
                    <a:pt x="43" y="0"/>
                    <a:pt x="0" y="1"/>
                  </a:cubicBezTo>
                  <a:lnTo>
                    <a:pt x="9" y="3"/>
                  </a:lnTo>
                  <a:lnTo>
                    <a:pt x="54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9" name="Freeform 117"/>
            <p:cNvSpPr>
              <a:spLocks/>
            </p:cNvSpPr>
            <p:nvPr/>
          </p:nvSpPr>
          <p:spPr bwMode="invGray">
            <a:xfrm>
              <a:off x="1225550" y="2830513"/>
              <a:ext cx="73025" cy="3175"/>
            </a:xfrm>
            <a:custGeom>
              <a:avLst/>
              <a:gdLst>
                <a:gd name="T0" fmla="*/ 34 w 38"/>
                <a:gd name="T1" fmla="*/ 0 h 2"/>
                <a:gd name="T2" fmla="*/ 34 w 38"/>
                <a:gd name="T3" fmla="*/ 0 h 2"/>
                <a:gd name="T4" fmla="*/ 0 w 38"/>
                <a:gd name="T5" fmla="*/ 1 h 2"/>
                <a:gd name="T6" fmla="*/ 4 w 38"/>
                <a:gd name="T7" fmla="*/ 2 h 2"/>
                <a:gd name="T8" fmla="*/ 38 w 38"/>
                <a:gd name="T9" fmla="*/ 1 h 2"/>
                <a:gd name="T10" fmla="*/ 34 w 38"/>
                <a:gd name="T11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" h="2">
                  <a:moveTo>
                    <a:pt x="34" y="0"/>
                  </a:moveTo>
                  <a:lnTo>
                    <a:pt x="34" y="0"/>
                  </a:lnTo>
                  <a:lnTo>
                    <a:pt x="0" y="1"/>
                  </a:lnTo>
                  <a:lnTo>
                    <a:pt x="4" y="2"/>
                  </a:lnTo>
                  <a:lnTo>
                    <a:pt x="38" y="1"/>
                  </a:lnTo>
                  <a:lnTo>
                    <a:pt x="3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0" name="Freeform 118"/>
            <p:cNvSpPr>
              <a:spLocks/>
            </p:cNvSpPr>
            <p:nvPr/>
          </p:nvSpPr>
          <p:spPr bwMode="invGray">
            <a:xfrm>
              <a:off x="874712" y="2827338"/>
              <a:ext cx="39688" cy="3175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9" y="1"/>
                    <a:pt x="16" y="1"/>
                    <a:pt x="2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1" name="Freeform 119"/>
            <p:cNvSpPr>
              <a:spLocks/>
            </p:cNvSpPr>
            <p:nvPr/>
          </p:nvSpPr>
          <p:spPr bwMode="invGray">
            <a:xfrm>
              <a:off x="417512" y="2827338"/>
              <a:ext cx="457200" cy="31750"/>
            </a:xfrm>
            <a:custGeom>
              <a:avLst/>
              <a:gdLst>
                <a:gd name="T0" fmla="*/ 113 w 238"/>
                <a:gd name="T1" fmla="*/ 12 h 14"/>
                <a:gd name="T2" fmla="*/ 113 w 238"/>
                <a:gd name="T3" fmla="*/ 12 h 14"/>
                <a:gd name="T4" fmla="*/ 94 w 238"/>
                <a:gd name="T5" fmla="*/ 9 h 14"/>
                <a:gd name="T6" fmla="*/ 157 w 238"/>
                <a:gd name="T7" fmla="*/ 6 h 14"/>
                <a:gd name="T8" fmla="*/ 145 w 238"/>
                <a:gd name="T9" fmla="*/ 8 h 14"/>
                <a:gd name="T10" fmla="*/ 169 w 238"/>
                <a:gd name="T11" fmla="*/ 6 h 14"/>
                <a:gd name="T12" fmla="*/ 238 w 238"/>
                <a:gd name="T13" fmla="*/ 1 h 14"/>
                <a:gd name="T14" fmla="*/ 32 w 238"/>
                <a:gd name="T15" fmla="*/ 3 h 14"/>
                <a:gd name="T16" fmla="*/ 19 w 238"/>
                <a:gd name="T17" fmla="*/ 13 h 14"/>
                <a:gd name="T18" fmla="*/ 113 w 238"/>
                <a:gd name="T19" fmla="*/ 12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38" h="14">
                  <a:moveTo>
                    <a:pt x="113" y="12"/>
                  </a:moveTo>
                  <a:lnTo>
                    <a:pt x="113" y="12"/>
                  </a:lnTo>
                  <a:cubicBezTo>
                    <a:pt x="73" y="10"/>
                    <a:pt x="168" y="9"/>
                    <a:pt x="94" y="9"/>
                  </a:cubicBezTo>
                  <a:cubicBezTo>
                    <a:pt x="88" y="7"/>
                    <a:pt x="122" y="5"/>
                    <a:pt x="157" y="6"/>
                  </a:cubicBezTo>
                  <a:cubicBezTo>
                    <a:pt x="155" y="7"/>
                    <a:pt x="123" y="7"/>
                    <a:pt x="145" y="8"/>
                  </a:cubicBezTo>
                  <a:cubicBezTo>
                    <a:pt x="168" y="7"/>
                    <a:pt x="177" y="8"/>
                    <a:pt x="169" y="6"/>
                  </a:cubicBezTo>
                  <a:cubicBezTo>
                    <a:pt x="208" y="4"/>
                    <a:pt x="212" y="3"/>
                    <a:pt x="238" y="1"/>
                  </a:cubicBezTo>
                  <a:cubicBezTo>
                    <a:pt x="191" y="2"/>
                    <a:pt x="92" y="0"/>
                    <a:pt x="32" y="3"/>
                  </a:cubicBezTo>
                  <a:cubicBezTo>
                    <a:pt x="0" y="6"/>
                    <a:pt x="20" y="9"/>
                    <a:pt x="19" y="13"/>
                  </a:cubicBezTo>
                  <a:cubicBezTo>
                    <a:pt x="24" y="14"/>
                    <a:pt x="110" y="14"/>
                    <a:pt x="113" y="1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2" name="Freeform 120"/>
            <p:cNvSpPr>
              <a:spLocks/>
            </p:cNvSpPr>
            <p:nvPr/>
          </p:nvSpPr>
          <p:spPr bwMode="invGray">
            <a:xfrm>
              <a:off x="755650" y="2859087"/>
              <a:ext cx="68263" cy="4762"/>
            </a:xfrm>
            <a:custGeom>
              <a:avLst/>
              <a:gdLst>
                <a:gd name="T0" fmla="*/ 0 w 36"/>
                <a:gd name="T1" fmla="*/ 1 h 2"/>
                <a:gd name="T2" fmla="*/ 0 w 36"/>
                <a:gd name="T3" fmla="*/ 1 h 2"/>
                <a:gd name="T4" fmla="*/ 36 w 36"/>
                <a:gd name="T5" fmla="*/ 1 h 2"/>
                <a:gd name="T6" fmla="*/ 0 w 36"/>
                <a:gd name="T7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2">
                  <a:moveTo>
                    <a:pt x="0" y="1"/>
                  </a:moveTo>
                  <a:lnTo>
                    <a:pt x="0" y="1"/>
                  </a:lnTo>
                  <a:cubicBezTo>
                    <a:pt x="19" y="2"/>
                    <a:pt x="24" y="1"/>
                    <a:pt x="36" y="1"/>
                  </a:cubicBezTo>
                  <a:cubicBezTo>
                    <a:pt x="33" y="0"/>
                    <a:pt x="15" y="1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3" name="Freeform 121"/>
            <p:cNvSpPr>
              <a:spLocks/>
            </p:cNvSpPr>
            <p:nvPr/>
          </p:nvSpPr>
          <p:spPr bwMode="invGray">
            <a:xfrm>
              <a:off x="-133350" y="2798763"/>
              <a:ext cx="111125" cy="4762"/>
            </a:xfrm>
            <a:custGeom>
              <a:avLst/>
              <a:gdLst>
                <a:gd name="T0" fmla="*/ 37 w 58"/>
                <a:gd name="T1" fmla="*/ 0 h 2"/>
                <a:gd name="T2" fmla="*/ 37 w 58"/>
                <a:gd name="T3" fmla="*/ 0 h 2"/>
                <a:gd name="T4" fmla="*/ 7 w 58"/>
                <a:gd name="T5" fmla="*/ 2 h 2"/>
                <a:gd name="T6" fmla="*/ 58 w 58"/>
                <a:gd name="T7" fmla="*/ 2 h 2"/>
                <a:gd name="T8" fmla="*/ 37 w 58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8" h="2">
                  <a:moveTo>
                    <a:pt x="37" y="0"/>
                  </a:moveTo>
                  <a:lnTo>
                    <a:pt x="37" y="0"/>
                  </a:lnTo>
                  <a:cubicBezTo>
                    <a:pt x="34" y="1"/>
                    <a:pt x="0" y="1"/>
                    <a:pt x="7" y="2"/>
                  </a:cubicBezTo>
                  <a:lnTo>
                    <a:pt x="58" y="2"/>
                  </a:lnTo>
                  <a:cubicBezTo>
                    <a:pt x="46" y="2"/>
                    <a:pt x="42" y="1"/>
                    <a:pt x="37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4" name="Freeform 122"/>
            <p:cNvSpPr>
              <a:spLocks/>
            </p:cNvSpPr>
            <p:nvPr/>
          </p:nvSpPr>
          <p:spPr bwMode="invGray">
            <a:xfrm>
              <a:off x="-22225" y="2800350"/>
              <a:ext cx="44450" cy="3175"/>
            </a:xfrm>
            <a:custGeom>
              <a:avLst/>
              <a:gdLst>
                <a:gd name="T0" fmla="*/ 23 w 23"/>
                <a:gd name="T1" fmla="*/ 0 h 1"/>
                <a:gd name="T2" fmla="*/ 23 w 23"/>
                <a:gd name="T3" fmla="*/ 0 h 1"/>
                <a:gd name="T4" fmla="*/ 0 w 23"/>
                <a:gd name="T5" fmla="*/ 1 h 1"/>
                <a:gd name="T6" fmla="*/ 23 w 23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1">
                  <a:moveTo>
                    <a:pt x="23" y="0"/>
                  </a:moveTo>
                  <a:lnTo>
                    <a:pt x="23" y="0"/>
                  </a:lnTo>
                  <a:lnTo>
                    <a:pt x="0" y="1"/>
                  </a:lnTo>
                  <a:cubicBezTo>
                    <a:pt x="6" y="1"/>
                    <a:pt x="13" y="1"/>
                    <a:pt x="2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5" name="Freeform 123"/>
            <p:cNvSpPr>
              <a:spLocks/>
            </p:cNvSpPr>
            <p:nvPr/>
          </p:nvSpPr>
          <p:spPr bwMode="invGray">
            <a:xfrm>
              <a:off x="-66675" y="2798763"/>
              <a:ext cx="6350" cy="0"/>
            </a:xfrm>
            <a:custGeom>
              <a:avLst/>
              <a:gdLst>
                <a:gd name="T0" fmla="*/ 0 w 3"/>
                <a:gd name="T1" fmla="*/ 0 w 3"/>
                <a:gd name="T2" fmla="*/ 2 w 3"/>
                <a:gd name="T3" fmla="*/ 0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">
                  <a:moveTo>
                    <a:pt x="0" y="0"/>
                  </a:moveTo>
                  <a:lnTo>
                    <a:pt x="0" y="0"/>
                  </a:lnTo>
                  <a:lnTo>
                    <a:pt x="2" y="0"/>
                  </a:lnTo>
                  <a:cubicBezTo>
                    <a:pt x="3" y="0"/>
                    <a:pt x="3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6" name="Freeform 124"/>
            <p:cNvSpPr>
              <a:spLocks/>
            </p:cNvSpPr>
            <p:nvPr/>
          </p:nvSpPr>
          <p:spPr bwMode="invGray">
            <a:xfrm>
              <a:off x="-1566863" y="2730500"/>
              <a:ext cx="65088" cy="3175"/>
            </a:xfrm>
            <a:custGeom>
              <a:avLst/>
              <a:gdLst>
                <a:gd name="T0" fmla="*/ 33 w 34"/>
                <a:gd name="T1" fmla="*/ 1 h 1"/>
                <a:gd name="T2" fmla="*/ 33 w 34"/>
                <a:gd name="T3" fmla="*/ 1 h 1"/>
                <a:gd name="T4" fmla="*/ 0 w 34"/>
                <a:gd name="T5" fmla="*/ 1 h 1"/>
                <a:gd name="T6" fmla="*/ 33 w 3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" h="1">
                  <a:moveTo>
                    <a:pt x="33" y="1"/>
                  </a:moveTo>
                  <a:lnTo>
                    <a:pt x="33" y="1"/>
                  </a:lnTo>
                  <a:cubicBezTo>
                    <a:pt x="34" y="0"/>
                    <a:pt x="12" y="1"/>
                    <a:pt x="0" y="1"/>
                  </a:cubicBezTo>
                  <a:cubicBezTo>
                    <a:pt x="9" y="1"/>
                    <a:pt x="22" y="1"/>
                    <a:pt x="3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7" name="Freeform 125"/>
            <p:cNvSpPr>
              <a:spLocks/>
            </p:cNvSpPr>
            <p:nvPr/>
          </p:nvSpPr>
          <p:spPr bwMode="invGray">
            <a:xfrm>
              <a:off x="-3175000" y="2740025"/>
              <a:ext cx="38100" cy="0"/>
            </a:xfrm>
            <a:custGeom>
              <a:avLst/>
              <a:gdLst>
                <a:gd name="T0" fmla="*/ 20 w 20"/>
                <a:gd name="T1" fmla="*/ 20 w 20"/>
                <a:gd name="T2" fmla="*/ 0 w 20"/>
                <a:gd name="T3" fmla="*/ 20 w 2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0">
                  <a:moveTo>
                    <a:pt x="20" y="0"/>
                  </a:moveTo>
                  <a:lnTo>
                    <a:pt x="20" y="0"/>
                  </a:lnTo>
                  <a:lnTo>
                    <a:pt x="0" y="0"/>
                  </a:lnTo>
                  <a:cubicBezTo>
                    <a:pt x="7" y="0"/>
                    <a:pt x="11" y="0"/>
                    <a:pt x="2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8" name="Freeform 126"/>
            <p:cNvSpPr>
              <a:spLocks/>
            </p:cNvSpPr>
            <p:nvPr/>
          </p:nvSpPr>
          <p:spPr bwMode="invGray">
            <a:xfrm>
              <a:off x="-3735388" y="2803525"/>
              <a:ext cx="6350" cy="1587"/>
            </a:xfrm>
            <a:custGeom>
              <a:avLst/>
              <a:gdLst>
                <a:gd name="T0" fmla="*/ 4 w 4"/>
                <a:gd name="T1" fmla="*/ 0 h 1"/>
                <a:gd name="T2" fmla="*/ 4 w 4"/>
                <a:gd name="T3" fmla="*/ 0 h 1"/>
                <a:gd name="T4" fmla="*/ 0 w 4"/>
                <a:gd name="T5" fmla="*/ 1 h 1"/>
                <a:gd name="T6" fmla="*/ 4 w 4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">
                  <a:moveTo>
                    <a:pt x="4" y="0"/>
                  </a:moveTo>
                  <a:lnTo>
                    <a:pt x="4" y="0"/>
                  </a:lnTo>
                  <a:cubicBezTo>
                    <a:pt x="3" y="0"/>
                    <a:pt x="2" y="1"/>
                    <a:pt x="0" y="1"/>
                  </a:cubicBezTo>
                  <a:cubicBezTo>
                    <a:pt x="2" y="1"/>
                    <a:pt x="3" y="1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9" name="Freeform 127"/>
            <p:cNvSpPr>
              <a:spLocks/>
            </p:cNvSpPr>
            <p:nvPr/>
          </p:nvSpPr>
          <p:spPr bwMode="invGray">
            <a:xfrm>
              <a:off x="-3924300" y="2803525"/>
              <a:ext cx="188913" cy="3175"/>
            </a:xfrm>
            <a:custGeom>
              <a:avLst/>
              <a:gdLst>
                <a:gd name="T0" fmla="*/ 98 w 98"/>
                <a:gd name="T1" fmla="*/ 1 h 2"/>
                <a:gd name="T2" fmla="*/ 98 w 98"/>
                <a:gd name="T3" fmla="*/ 1 h 2"/>
                <a:gd name="T4" fmla="*/ 26 w 98"/>
                <a:gd name="T5" fmla="*/ 1 h 2"/>
                <a:gd name="T6" fmla="*/ 28 w 98"/>
                <a:gd name="T7" fmla="*/ 1 h 2"/>
                <a:gd name="T8" fmla="*/ 0 w 98"/>
                <a:gd name="T9" fmla="*/ 2 h 2"/>
                <a:gd name="T10" fmla="*/ 98 w 98"/>
                <a:gd name="T11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8" h="2">
                  <a:moveTo>
                    <a:pt x="98" y="1"/>
                  </a:moveTo>
                  <a:lnTo>
                    <a:pt x="98" y="1"/>
                  </a:lnTo>
                  <a:cubicBezTo>
                    <a:pt x="84" y="2"/>
                    <a:pt x="42" y="0"/>
                    <a:pt x="26" y="1"/>
                  </a:cubicBezTo>
                  <a:lnTo>
                    <a:pt x="28" y="1"/>
                  </a:lnTo>
                  <a:lnTo>
                    <a:pt x="0" y="2"/>
                  </a:lnTo>
                  <a:cubicBezTo>
                    <a:pt x="27" y="2"/>
                    <a:pt x="82" y="2"/>
                    <a:pt x="98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2413" y="5105400"/>
            <a:ext cx="9143999" cy="1066800"/>
          </a:xfrm>
        </p:spPr>
        <p:txBody>
          <a:bodyPr/>
          <a:lstStyle>
            <a:lvl1pPr marL="0" indent="0" algn="l">
              <a:spcBef>
                <a:spcPts val="0"/>
              </a:spcBef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6743566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grpSp>
        <p:nvGrpSpPr>
          <p:cNvPr id="7" name="line" descr="Line graphic"/>
          <p:cNvGrpSpPr/>
          <p:nvPr/>
        </p:nvGrpSpPr>
        <p:grpSpPr bwMode="invGray">
          <a:xfrm>
            <a:off x="1522413" y="1514475"/>
            <a:ext cx="10569575" cy="64008"/>
            <a:chOff x="1522413" y="1514475"/>
            <a:chExt cx="10569575" cy="64008"/>
          </a:xfrm>
        </p:grpSpPr>
        <p:sp>
          <p:nvSpPr>
            <p:cNvPr id="8" name="Freeform 7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9" name="Freeform 8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0" name="Freeform 9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1" name="Freeform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2" name="Freeform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3" name="Freeform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4" name="Freeform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5" name="Freeform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" name="Freeform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" name="Freeform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" name="Freeform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" name="Freeform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" name="Freeform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" name="Freeform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" name="Freeform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4" name="Freeform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5" name="Freeform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6" name="Freeform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7" name="Freeform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8" name="Freeform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9" name="Freeform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0" name="Freeform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1" name="Freeform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2" name="Freeform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3" name="Freeform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4" name="Freeform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5" name="Freeform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6" name="Freeform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7" name="Freeform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8" name="Freeform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9" name="Freeform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0" name="Freeform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1" name="Freeform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2" name="Freeform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3" name="Freeform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4" name="Freeform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5" name="Freeform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6" name="Freeform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7" name="Freeform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8" name="Freeform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9" name="Freeform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0" name="Freeform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1" name="Freeform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2" name="Freeform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3" name="Freeform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4" name="Freeform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5" name="Freeform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6" name="Freeform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7" name="Freeform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8" name="Freeform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9" name="Freeform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0" name="Freeform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1" name="Freeform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2" name="Freeform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3" name="Freeform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4" name="Freeform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5" name="Freeform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6" name="Freeform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7" name="Freeform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8" name="Freeform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9" name="Freeform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0" name="Freeform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1" name="Freeform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2" name="Freeform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3" name="Freeform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4" name="Freeform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5" name="Freeform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6" name="Freeform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7" name="Freeform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8" name="Freeform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9" name="Freeform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80" name="Freeform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81" name="Freeform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</p:grp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  <a:lvl6pPr marL="1956816">
              <a:defRPr/>
            </a:lvl6pPr>
            <a:lvl7pPr marL="1956816">
              <a:defRPr/>
            </a:lvl7pPr>
            <a:lvl8pPr marL="1956816">
              <a:defRPr/>
            </a:lvl8pPr>
            <a:lvl9pPr marL="1956816">
              <a:defRPr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/>
              <a:t>9/5/2025</a:t>
            </a:fld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1267935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361612" y="274639"/>
            <a:ext cx="1371600" cy="590174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/>
          </a:p>
        </p:txBody>
      </p:sp>
      <p:grpSp>
        <p:nvGrpSpPr>
          <p:cNvPr id="7" name="line" descr="Line graphic"/>
          <p:cNvGrpSpPr/>
          <p:nvPr/>
        </p:nvGrpSpPr>
        <p:grpSpPr bwMode="invGray">
          <a:xfrm rot="5400000">
            <a:off x="6864412" y="3472598"/>
            <a:ext cx="6492240" cy="64008"/>
            <a:chOff x="1522413" y="1514475"/>
            <a:chExt cx="10569575" cy="64008"/>
          </a:xfrm>
        </p:grpSpPr>
        <p:sp>
          <p:nvSpPr>
            <p:cNvPr id="8" name="Freeform 10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9" name="Freeform 11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0" name="Freeform 12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1" name="Freeform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2" name="Freeform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3" name="Freeform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4" name="Freeform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5" name="Freeform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" name="Freeform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" name="Freeform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" name="Freeform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" name="Freeform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" name="Freeform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" name="Freeform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" name="Freeform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4" name="Freeform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5" name="Freeform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6" name="Freeform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7" name="Freeform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8" name="Freeform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9" name="Freeform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0" name="Freeform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1" name="Freeform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2" name="Freeform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3" name="Freeform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4" name="Freeform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5" name="Freeform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6" name="Freeform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7" name="Freeform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8" name="Freeform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9" name="Freeform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0" name="Freeform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1" name="Freeform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2" name="Freeform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3" name="Freeform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4" name="Freeform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5" name="Freeform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6" name="Freeform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7" name="Freeform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8" name="Freeform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9" name="Freeform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0" name="Freeform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1" name="Freeform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2" name="Freeform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3" name="Freeform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4" name="Freeform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5" name="Freeform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6" name="Freeform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7" name="Freeform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8" name="Freeform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9" name="Freeform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0" name="Freeform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1" name="Freeform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2" name="Freeform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3" name="Freeform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4" name="Freeform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5" name="Freeform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6" name="Freeform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7" name="Freeform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8" name="Freeform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9" name="Freeform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0" name="Freeform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1" name="Freeform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2" name="Freeform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3" name="Freeform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4" name="Freeform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5" name="Freeform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6" name="Freeform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7" name="Freeform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8" name="Freeform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9" name="Freeform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80" name="Freeform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81" name="Freeform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</p:grp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>
          <a:xfrm>
            <a:off x="608012" y="277813"/>
            <a:ext cx="9144001" cy="5898573"/>
          </a:xfrm>
        </p:spPr>
        <p:txBody>
          <a:bodyPr vert="eaVert"/>
          <a:lstStyle>
            <a:lvl5pPr>
              <a:defRPr/>
            </a:lvl5pPr>
            <a:lvl6pPr marL="1261872" indent="0">
              <a:buNone/>
              <a:defRPr/>
            </a:lvl6pPr>
            <a:lvl7pPr>
              <a:defRPr/>
            </a:lvl7pPr>
            <a:lvl8pPr>
              <a:defRPr baseline="0"/>
            </a:lvl8pPr>
            <a:lvl9pPr>
              <a:defRPr baseline="0"/>
            </a:lvl9pPr>
          </a:lstStyle>
          <a:p>
            <a:pPr lvl="0"/>
            <a:r>
              <a:rPr dirty="0"/>
              <a:t>Click to edit Master text styles</a:t>
            </a:r>
          </a:p>
          <a:p>
            <a:pPr lvl="1"/>
            <a:r>
              <a:rPr dirty="0"/>
              <a:t>Second level</a:t>
            </a:r>
          </a:p>
          <a:p>
            <a:pPr lvl="2"/>
            <a:r>
              <a:rPr dirty="0"/>
              <a:t>Third level</a:t>
            </a:r>
          </a:p>
          <a:p>
            <a:pPr lvl="3"/>
            <a:r>
              <a:rPr dirty="0"/>
              <a:t>Fourth level</a:t>
            </a:r>
          </a:p>
          <a:p>
            <a:pPr lvl="4"/>
            <a:r>
              <a:rPr dirty="0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/>
              <a:t>9/5/2025</a:t>
            </a:fld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211791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2414" y="274638"/>
            <a:ext cx="9143998" cy="102076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grpSp>
        <p:nvGrpSpPr>
          <p:cNvPr id="167" name="line" descr="Line graphic"/>
          <p:cNvGrpSpPr/>
          <p:nvPr/>
        </p:nvGrpSpPr>
        <p:grpSpPr bwMode="invGray">
          <a:xfrm>
            <a:off x="1522413" y="1514475"/>
            <a:ext cx="10569575" cy="64008"/>
            <a:chOff x="1522413" y="1514475"/>
            <a:chExt cx="10569575" cy="64008"/>
          </a:xfrm>
        </p:grpSpPr>
        <p:sp>
          <p:nvSpPr>
            <p:cNvPr id="168" name="Freeform 10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9" name="Freeform 11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0" name="Freeform 12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1" name="Freeform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2" name="Freeform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3" name="Freeform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4" name="Freeform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5" name="Freeform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6" name="Freeform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7" name="Freeform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8" name="Freeform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9" name="Freeform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0" name="Freeform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1" name="Freeform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2" name="Freeform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3" name="Freeform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4" name="Freeform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5" name="Freeform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6" name="Freeform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7" name="Freeform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8" name="Freeform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9" name="Freeform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0" name="Freeform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1" name="Freeform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2" name="Freeform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3" name="Freeform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4" name="Freeform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5" name="Freeform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6" name="Freeform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7" name="Freeform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8" name="Freeform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9" name="Freeform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0" name="Freeform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1" name="Freeform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2" name="Freeform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3" name="Freeform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4" name="Freeform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5" name="Freeform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6" name="Freeform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7" name="Freeform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8" name="Freeform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9" name="Freeform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0" name="Freeform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1" name="Freeform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2" name="Freeform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3" name="Freeform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4" name="Freeform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5" name="Freeform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6" name="Freeform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7" name="Freeform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8" name="Freeform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9" name="Freeform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0" name="Freeform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1" name="Freeform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2" name="Freeform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3" name="Freeform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4" name="Freeform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5" name="Freeform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6" name="Freeform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7" name="Freeform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8" name="Freeform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9" name="Freeform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0" name="Freeform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1" name="Freeform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2" name="Freeform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3" name="Freeform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4" name="Freeform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5" name="Freeform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6" name="Freeform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7" name="Freeform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8" name="Freeform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9" name="Freeform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40" name="Freeform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41" name="Freeform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</p:grp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2pPr marL="548640">
              <a:defRPr/>
            </a:lvl2pPr>
            <a:lvl3pPr marL="777240">
              <a:defRPr/>
            </a:lvl3pPr>
            <a:lvl4pPr marL="1005840">
              <a:defRPr/>
            </a:lvl4pPr>
            <a:lvl5pPr marL="1234440">
              <a:defRPr/>
            </a:lvl5pPr>
            <a:lvl6pPr marL="1463040">
              <a:defRPr baseline="0"/>
            </a:lvl6pPr>
            <a:lvl7pPr marL="1691640">
              <a:defRPr baseline="0"/>
            </a:lvl7pPr>
            <a:lvl8pPr marL="1920240">
              <a:defRPr baseline="0"/>
            </a:lvl8pPr>
            <a:lvl9pPr marL="2148840">
              <a:defRPr baseline="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/>
              <a:t>9/5/2025</a:t>
            </a:fld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6144726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2413" y="1905000"/>
            <a:ext cx="9144000" cy="2667000"/>
          </a:xfrm>
        </p:spPr>
        <p:txBody>
          <a:bodyPr anchor="b">
            <a:noAutofit/>
          </a:bodyPr>
          <a:lstStyle>
            <a:lvl1pPr algn="l">
              <a:defRPr sz="4400" b="0" cap="none" baseline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grpSp>
        <p:nvGrpSpPr>
          <p:cNvPr id="255" name="line" descr="Line graphic"/>
          <p:cNvGrpSpPr/>
          <p:nvPr/>
        </p:nvGrpSpPr>
        <p:grpSpPr bwMode="invGray">
          <a:xfrm>
            <a:off x="1584896" y="4724400"/>
            <a:ext cx="8631936" cy="64008"/>
            <a:chOff x="-4110038" y="2703513"/>
            <a:chExt cx="17394239" cy="160336"/>
          </a:xfrm>
          <a:solidFill>
            <a:schemeClr val="accent1"/>
          </a:solidFill>
        </p:grpSpPr>
        <p:sp>
          <p:nvSpPr>
            <p:cNvPr id="256" name="Freeform 5"/>
            <p:cNvSpPr>
              <a:spLocks/>
            </p:cNvSpPr>
            <p:nvPr/>
          </p:nvSpPr>
          <p:spPr bwMode="invGray">
            <a:xfrm>
              <a:off x="12815888" y="2768600"/>
              <a:ext cx="468313" cy="19050"/>
            </a:xfrm>
            <a:custGeom>
              <a:avLst/>
              <a:gdLst>
                <a:gd name="T0" fmla="*/ 21 w 244"/>
                <a:gd name="T1" fmla="*/ 5 h 8"/>
                <a:gd name="T2" fmla="*/ 21 w 244"/>
                <a:gd name="T3" fmla="*/ 5 h 8"/>
                <a:gd name="T4" fmla="*/ 52 w 244"/>
                <a:gd name="T5" fmla="*/ 7 h 8"/>
                <a:gd name="T6" fmla="*/ 100 w 244"/>
                <a:gd name="T7" fmla="*/ 5 h 8"/>
                <a:gd name="T8" fmla="*/ 125 w 244"/>
                <a:gd name="T9" fmla="*/ 7 h 8"/>
                <a:gd name="T10" fmla="*/ 202 w 244"/>
                <a:gd name="T11" fmla="*/ 6 h 8"/>
                <a:gd name="T12" fmla="*/ 156 w 244"/>
                <a:gd name="T13" fmla="*/ 5 h 8"/>
                <a:gd name="T14" fmla="*/ 244 w 244"/>
                <a:gd name="T15" fmla="*/ 3 h 8"/>
                <a:gd name="T16" fmla="*/ 161 w 244"/>
                <a:gd name="T17" fmla="*/ 3 h 8"/>
                <a:gd name="T18" fmla="*/ 165 w 244"/>
                <a:gd name="T19" fmla="*/ 2 h 8"/>
                <a:gd name="T20" fmla="*/ 96 w 244"/>
                <a:gd name="T21" fmla="*/ 2 h 8"/>
                <a:gd name="T22" fmla="*/ 111 w 244"/>
                <a:gd name="T23" fmla="*/ 1 h 8"/>
                <a:gd name="T24" fmla="*/ 0 w 244"/>
                <a:gd name="T25" fmla="*/ 5 h 8"/>
                <a:gd name="T26" fmla="*/ 21 w 244"/>
                <a:gd name="T27" fmla="*/ 5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44" h="8">
                  <a:moveTo>
                    <a:pt x="21" y="5"/>
                  </a:moveTo>
                  <a:lnTo>
                    <a:pt x="21" y="5"/>
                  </a:lnTo>
                  <a:cubicBezTo>
                    <a:pt x="42" y="5"/>
                    <a:pt x="59" y="7"/>
                    <a:pt x="52" y="7"/>
                  </a:cubicBezTo>
                  <a:cubicBezTo>
                    <a:pt x="94" y="6"/>
                    <a:pt x="94" y="8"/>
                    <a:pt x="100" y="5"/>
                  </a:cubicBezTo>
                  <a:cubicBezTo>
                    <a:pt x="127" y="4"/>
                    <a:pt x="155" y="6"/>
                    <a:pt x="125" y="7"/>
                  </a:cubicBezTo>
                  <a:lnTo>
                    <a:pt x="202" y="6"/>
                  </a:lnTo>
                  <a:lnTo>
                    <a:pt x="156" y="5"/>
                  </a:lnTo>
                  <a:cubicBezTo>
                    <a:pt x="168" y="2"/>
                    <a:pt x="230" y="6"/>
                    <a:pt x="244" y="3"/>
                  </a:cubicBezTo>
                  <a:lnTo>
                    <a:pt x="161" y="3"/>
                  </a:lnTo>
                  <a:lnTo>
                    <a:pt x="165" y="2"/>
                  </a:lnTo>
                  <a:cubicBezTo>
                    <a:pt x="146" y="3"/>
                    <a:pt x="109" y="2"/>
                    <a:pt x="96" y="2"/>
                  </a:cubicBezTo>
                  <a:cubicBezTo>
                    <a:pt x="98" y="1"/>
                    <a:pt x="97" y="1"/>
                    <a:pt x="111" y="1"/>
                  </a:cubicBezTo>
                  <a:cubicBezTo>
                    <a:pt x="10" y="0"/>
                    <a:pt x="84" y="5"/>
                    <a:pt x="0" y="5"/>
                  </a:cubicBezTo>
                  <a:cubicBezTo>
                    <a:pt x="5" y="5"/>
                    <a:pt x="12" y="5"/>
                    <a:pt x="21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7" name="Freeform 6"/>
            <p:cNvSpPr>
              <a:spLocks/>
            </p:cNvSpPr>
            <p:nvPr/>
          </p:nvSpPr>
          <p:spPr bwMode="invGray">
            <a:xfrm>
              <a:off x="12380913" y="2755900"/>
              <a:ext cx="461963" cy="26987"/>
            </a:xfrm>
            <a:custGeom>
              <a:avLst/>
              <a:gdLst>
                <a:gd name="T0" fmla="*/ 162 w 241"/>
                <a:gd name="T1" fmla="*/ 4 h 12"/>
                <a:gd name="T2" fmla="*/ 162 w 241"/>
                <a:gd name="T3" fmla="*/ 4 h 12"/>
                <a:gd name="T4" fmla="*/ 127 w 241"/>
                <a:gd name="T5" fmla="*/ 7 h 12"/>
                <a:gd name="T6" fmla="*/ 68 w 241"/>
                <a:gd name="T7" fmla="*/ 6 h 12"/>
                <a:gd name="T8" fmla="*/ 53 w 241"/>
                <a:gd name="T9" fmla="*/ 9 h 12"/>
                <a:gd name="T10" fmla="*/ 79 w 241"/>
                <a:gd name="T11" fmla="*/ 9 h 12"/>
                <a:gd name="T12" fmla="*/ 18 w 241"/>
                <a:gd name="T13" fmla="*/ 11 h 12"/>
                <a:gd name="T14" fmla="*/ 101 w 241"/>
                <a:gd name="T15" fmla="*/ 10 h 12"/>
                <a:gd name="T16" fmla="*/ 195 w 241"/>
                <a:gd name="T17" fmla="*/ 12 h 12"/>
                <a:gd name="T18" fmla="*/ 226 w 241"/>
                <a:gd name="T19" fmla="*/ 11 h 12"/>
                <a:gd name="T20" fmla="*/ 215 w 241"/>
                <a:gd name="T21" fmla="*/ 11 h 12"/>
                <a:gd name="T22" fmla="*/ 213 w 241"/>
                <a:gd name="T23" fmla="*/ 7 h 12"/>
                <a:gd name="T24" fmla="*/ 172 w 241"/>
                <a:gd name="T25" fmla="*/ 7 h 12"/>
                <a:gd name="T26" fmla="*/ 241 w 241"/>
                <a:gd name="T27" fmla="*/ 4 h 12"/>
                <a:gd name="T28" fmla="*/ 123 w 241"/>
                <a:gd name="T29" fmla="*/ 0 h 12"/>
                <a:gd name="T30" fmla="*/ 162 w 241"/>
                <a:gd name="T31" fmla="*/ 4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241" h="12">
                  <a:moveTo>
                    <a:pt x="162" y="4"/>
                  </a:moveTo>
                  <a:lnTo>
                    <a:pt x="162" y="4"/>
                  </a:lnTo>
                  <a:lnTo>
                    <a:pt x="127" y="7"/>
                  </a:lnTo>
                  <a:lnTo>
                    <a:pt x="68" y="6"/>
                  </a:lnTo>
                  <a:cubicBezTo>
                    <a:pt x="67" y="7"/>
                    <a:pt x="24" y="8"/>
                    <a:pt x="53" y="9"/>
                  </a:cubicBezTo>
                  <a:cubicBezTo>
                    <a:pt x="59" y="9"/>
                    <a:pt x="70" y="8"/>
                    <a:pt x="79" y="9"/>
                  </a:cubicBezTo>
                  <a:cubicBezTo>
                    <a:pt x="73" y="11"/>
                    <a:pt x="0" y="9"/>
                    <a:pt x="18" y="11"/>
                  </a:cubicBezTo>
                  <a:cubicBezTo>
                    <a:pt x="65" y="11"/>
                    <a:pt x="72" y="12"/>
                    <a:pt x="101" y="10"/>
                  </a:cubicBezTo>
                  <a:cubicBezTo>
                    <a:pt x="144" y="11"/>
                    <a:pt x="175" y="11"/>
                    <a:pt x="195" y="12"/>
                  </a:cubicBezTo>
                  <a:cubicBezTo>
                    <a:pt x="208" y="12"/>
                    <a:pt x="209" y="11"/>
                    <a:pt x="226" y="11"/>
                  </a:cubicBezTo>
                  <a:lnTo>
                    <a:pt x="215" y="11"/>
                  </a:lnTo>
                  <a:lnTo>
                    <a:pt x="213" y="7"/>
                  </a:lnTo>
                  <a:cubicBezTo>
                    <a:pt x="199" y="8"/>
                    <a:pt x="187" y="7"/>
                    <a:pt x="172" y="7"/>
                  </a:cubicBezTo>
                  <a:lnTo>
                    <a:pt x="241" y="4"/>
                  </a:lnTo>
                  <a:cubicBezTo>
                    <a:pt x="219" y="1"/>
                    <a:pt x="151" y="2"/>
                    <a:pt x="123" y="0"/>
                  </a:cubicBezTo>
                  <a:cubicBezTo>
                    <a:pt x="157" y="4"/>
                    <a:pt x="96" y="2"/>
                    <a:pt x="162" y="4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8" name="Freeform 7"/>
            <p:cNvSpPr>
              <a:spLocks/>
            </p:cNvSpPr>
            <p:nvPr/>
          </p:nvSpPr>
          <p:spPr bwMode="invGray">
            <a:xfrm>
              <a:off x="12814300" y="2779713"/>
              <a:ext cx="1588" cy="0"/>
            </a:xfrm>
            <a:custGeom>
              <a:avLst/>
              <a:gdLst>
                <a:gd name="T0" fmla="*/ 0 w 1"/>
                <a:gd name="T1" fmla="*/ 0 w 1"/>
                <a:gd name="T2" fmla="*/ 1 w 1"/>
                <a:gd name="T3" fmla="*/ 0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9" name="Freeform 8"/>
            <p:cNvSpPr>
              <a:spLocks/>
            </p:cNvSpPr>
            <p:nvPr/>
          </p:nvSpPr>
          <p:spPr bwMode="invGray">
            <a:xfrm>
              <a:off x="2738437" y="2795588"/>
              <a:ext cx="425450" cy="15875"/>
            </a:xfrm>
            <a:custGeom>
              <a:avLst/>
              <a:gdLst>
                <a:gd name="T0" fmla="*/ 77 w 222"/>
                <a:gd name="T1" fmla="*/ 5 h 7"/>
                <a:gd name="T2" fmla="*/ 77 w 222"/>
                <a:gd name="T3" fmla="*/ 5 h 7"/>
                <a:gd name="T4" fmla="*/ 56 w 222"/>
                <a:gd name="T5" fmla="*/ 6 h 7"/>
                <a:gd name="T6" fmla="*/ 222 w 222"/>
                <a:gd name="T7" fmla="*/ 5 h 7"/>
                <a:gd name="T8" fmla="*/ 200 w 222"/>
                <a:gd name="T9" fmla="*/ 3 h 7"/>
                <a:gd name="T10" fmla="*/ 137 w 222"/>
                <a:gd name="T11" fmla="*/ 4 h 7"/>
                <a:gd name="T12" fmla="*/ 149 w 222"/>
                <a:gd name="T13" fmla="*/ 3 h 7"/>
                <a:gd name="T14" fmla="*/ 109 w 222"/>
                <a:gd name="T15" fmla="*/ 0 h 7"/>
                <a:gd name="T16" fmla="*/ 106 w 222"/>
                <a:gd name="T17" fmla="*/ 0 h 7"/>
                <a:gd name="T18" fmla="*/ 0 w 222"/>
                <a:gd name="T19" fmla="*/ 7 h 7"/>
                <a:gd name="T20" fmla="*/ 77 w 222"/>
                <a:gd name="T21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22" h="7">
                  <a:moveTo>
                    <a:pt x="77" y="5"/>
                  </a:moveTo>
                  <a:lnTo>
                    <a:pt x="77" y="5"/>
                  </a:lnTo>
                  <a:cubicBezTo>
                    <a:pt x="62" y="5"/>
                    <a:pt x="58" y="5"/>
                    <a:pt x="56" y="6"/>
                  </a:cubicBezTo>
                  <a:lnTo>
                    <a:pt x="222" y="5"/>
                  </a:lnTo>
                  <a:cubicBezTo>
                    <a:pt x="216" y="5"/>
                    <a:pt x="169" y="4"/>
                    <a:pt x="200" y="3"/>
                  </a:cubicBezTo>
                  <a:cubicBezTo>
                    <a:pt x="186" y="2"/>
                    <a:pt x="143" y="3"/>
                    <a:pt x="137" y="4"/>
                  </a:cubicBezTo>
                  <a:lnTo>
                    <a:pt x="149" y="3"/>
                  </a:lnTo>
                  <a:cubicBezTo>
                    <a:pt x="110" y="5"/>
                    <a:pt x="84" y="1"/>
                    <a:pt x="109" y="0"/>
                  </a:cubicBezTo>
                  <a:lnTo>
                    <a:pt x="106" y="0"/>
                  </a:lnTo>
                  <a:lnTo>
                    <a:pt x="0" y="7"/>
                  </a:lnTo>
                  <a:cubicBezTo>
                    <a:pt x="39" y="7"/>
                    <a:pt x="30" y="5"/>
                    <a:pt x="77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0" name="Freeform 9"/>
            <p:cNvSpPr>
              <a:spLocks/>
            </p:cNvSpPr>
            <p:nvPr/>
          </p:nvSpPr>
          <p:spPr bwMode="invGray">
            <a:xfrm>
              <a:off x="-3646488" y="2800350"/>
              <a:ext cx="46038" cy="3175"/>
            </a:xfrm>
            <a:custGeom>
              <a:avLst/>
              <a:gdLst>
                <a:gd name="T0" fmla="*/ 0 w 24"/>
                <a:gd name="T1" fmla="*/ 1 h 1"/>
                <a:gd name="T2" fmla="*/ 0 w 24"/>
                <a:gd name="T3" fmla="*/ 1 h 1"/>
                <a:gd name="T4" fmla="*/ 21 w 24"/>
                <a:gd name="T5" fmla="*/ 0 h 1"/>
                <a:gd name="T6" fmla="*/ 0 w 2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4" h="1">
                  <a:moveTo>
                    <a:pt x="0" y="1"/>
                  </a:moveTo>
                  <a:lnTo>
                    <a:pt x="0" y="1"/>
                  </a:lnTo>
                  <a:cubicBezTo>
                    <a:pt x="21" y="0"/>
                    <a:pt x="24" y="0"/>
                    <a:pt x="21" y="0"/>
                  </a:cubicBez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1" name="Freeform 10"/>
            <p:cNvSpPr>
              <a:spLocks/>
            </p:cNvSpPr>
            <p:nvPr/>
          </p:nvSpPr>
          <p:spPr bwMode="invGray">
            <a:xfrm>
              <a:off x="2627312" y="2816225"/>
              <a:ext cx="63500" cy="4762"/>
            </a:xfrm>
            <a:custGeom>
              <a:avLst/>
              <a:gdLst>
                <a:gd name="T0" fmla="*/ 33 w 33"/>
                <a:gd name="T1" fmla="*/ 0 h 2"/>
                <a:gd name="T2" fmla="*/ 33 w 33"/>
                <a:gd name="T3" fmla="*/ 0 h 2"/>
                <a:gd name="T4" fmla="*/ 0 w 33"/>
                <a:gd name="T5" fmla="*/ 2 h 2"/>
                <a:gd name="T6" fmla="*/ 33 w 3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2">
                  <a:moveTo>
                    <a:pt x="33" y="0"/>
                  </a:moveTo>
                  <a:lnTo>
                    <a:pt x="33" y="0"/>
                  </a:lnTo>
                  <a:lnTo>
                    <a:pt x="0" y="2"/>
                  </a:lnTo>
                  <a:cubicBezTo>
                    <a:pt x="14" y="1"/>
                    <a:pt x="25" y="1"/>
                    <a:pt x="3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2" name="Freeform 11"/>
            <p:cNvSpPr>
              <a:spLocks/>
            </p:cNvSpPr>
            <p:nvPr/>
          </p:nvSpPr>
          <p:spPr bwMode="invGray">
            <a:xfrm>
              <a:off x="3103562" y="2741613"/>
              <a:ext cx="28575" cy="3175"/>
            </a:xfrm>
            <a:custGeom>
              <a:avLst/>
              <a:gdLst>
                <a:gd name="T0" fmla="*/ 15 w 15"/>
                <a:gd name="T1" fmla="*/ 0 h 1"/>
                <a:gd name="T2" fmla="*/ 15 w 15"/>
                <a:gd name="T3" fmla="*/ 0 h 1"/>
                <a:gd name="T4" fmla="*/ 15 w 15"/>
                <a:gd name="T5" fmla="*/ 0 h 1"/>
                <a:gd name="T6" fmla="*/ 0 w 15"/>
                <a:gd name="T7" fmla="*/ 1 h 1"/>
                <a:gd name="T8" fmla="*/ 0 w 15"/>
                <a:gd name="T9" fmla="*/ 1 h 1"/>
                <a:gd name="T10" fmla="*/ 15 w 15"/>
                <a:gd name="T11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" h="1">
                  <a:moveTo>
                    <a:pt x="15" y="0"/>
                  </a:moveTo>
                  <a:lnTo>
                    <a:pt x="15" y="0"/>
                  </a:lnTo>
                  <a:cubicBezTo>
                    <a:pt x="15" y="0"/>
                    <a:pt x="15" y="0"/>
                    <a:pt x="15" y="0"/>
                  </a:cubicBezTo>
                  <a:lnTo>
                    <a:pt x="0" y="1"/>
                  </a:lnTo>
                  <a:lnTo>
                    <a:pt x="0" y="1"/>
                  </a:lnTo>
                  <a:lnTo>
                    <a:pt x="1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3" name="Freeform 12"/>
            <p:cNvSpPr>
              <a:spLocks/>
            </p:cNvSpPr>
            <p:nvPr/>
          </p:nvSpPr>
          <p:spPr bwMode="invGray">
            <a:xfrm>
              <a:off x="1227137" y="2836863"/>
              <a:ext cx="20638" cy="0"/>
            </a:xfrm>
            <a:custGeom>
              <a:avLst/>
              <a:gdLst>
                <a:gd name="T0" fmla="*/ 11 w 11"/>
                <a:gd name="T1" fmla="*/ 11 w 11"/>
                <a:gd name="T2" fmla="*/ 0 w 11"/>
                <a:gd name="T3" fmla="*/ 11 w 1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1">
                  <a:moveTo>
                    <a:pt x="11" y="0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4" name="Freeform 13"/>
            <p:cNvSpPr>
              <a:spLocks/>
            </p:cNvSpPr>
            <p:nvPr/>
          </p:nvSpPr>
          <p:spPr bwMode="invGray">
            <a:xfrm>
              <a:off x="3660775" y="2713038"/>
              <a:ext cx="331788" cy="20637"/>
            </a:xfrm>
            <a:custGeom>
              <a:avLst/>
              <a:gdLst>
                <a:gd name="T0" fmla="*/ 173 w 173"/>
                <a:gd name="T1" fmla="*/ 0 h 9"/>
                <a:gd name="T2" fmla="*/ 173 w 173"/>
                <a:gd name="T3" fmla="*/ 0 h 9"/>
                <a:gd name="T4" fmla="*/ 99 w 173"/>
                <a:gd name="T5" fmla="*/ 2 h 9"/>
                <a:gd name="T6" fmla="*/ 89 w 173"/>
                <a:gd name="T7" fmla="*/ 1 h 9"/>
                <a:gd name="T8" fmla="*/ 64 w 173"/>
                <a:gd name="T9" fmla="*/ 2 h 9"/>
                <a:gd name="T10" fmla="*/ 79 w 173"/>
                <a:gd name="T11" fmla="*/ 2 h 9"/>
                <a:gd name="T12" fmla="*/ 0 w 173"/>
                <a:gd name="T13" fmla="*/ 8 h 9"/>
                <a:gd name="T14" fmla="*/ 78 w 173"/>
                <a:gd name="T15" fmla="*/ 7 h 9"/>
                <a:gd name="T16" fmla="*/ 98 w 173"/>
                <a:gd name="T17" fmla="*/ 6 h 9"/>
                <a:gd name="T18" fmla="*/ 159 w 173"/>
                <a:gd name="T19" fmla="*/ 2 h 9"/>
                <a:gd name="T20" fmla="*/ 173 w 173"/>
                <a:gd name="T21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73" h="9">
                  <a:moveTo>
                    <a:pt x="173" y="0"/>
                  </a:moveTo>
                  <a:lnTo>
                    <a:pt x="173" y="0"/>
                  </a:lnTo>
                  <a:lnTo>
                    <a:pt x="99" y="2"/>
                  </a:lnTo>
                  <a:cubicBezTo>
                    <a:pt x="109" y="2"/>
                    <a:pt x="74" y="2"/>
                    <a:pt x="89" y="1"/>
                  </a:cubicBezTo>
                  <a:cubicBezTo>
                    <a:pt x="84" y="1"/>
                    <a:pt x="57" y="1"/>
                    <a:pt x="64" y="2"/>
                  </a:cubicBezTo>
                  <a:lnTo>
                    <a:pt x="79" y="2"/>
                  </a:lnTo>
                  <a:cubicBezTo>
                    <a:pt x="41" y="5"/>
                    <a:pt x="64" y="6"/>
                    <a:pt x="0" y="8"/>
                  </a:cubicBezTo>
                  <a:cubicBezTo>
                    <a:pt x="40" y="9"/>
                    <a:pt x="57" y="8"/>
                    <a:pt x="78" y="7"/>
                  </a:cubicBezTo>
                  <a:lnTo>
                    <a:pt x="98" y="6"/>
                  </a:lnTo>
                  <a:lnTo>
                    <a:pt x="159" y="2"/>
                  </a:lnTo>
                  <a:lnTo>
                    <a:pt x="17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5" name="Freeform 14"/>
            <p:cNvSpPr>
              <a:spLocks/>
            </p:cNvSpPr>
            <p:nvPr/>
          </p:nvSpPr>
          <p:spPr bwMode="invGray">
            <a:xfrm>
              <a:off x="-1674813" y="2768600"/>
              <a:ext cx="1588" cy="0"/>
            </a:xfrm>
            <a:custGeom>
              <a:avLst/>
              <a:gdLst>
                <a:gd name="T0" fmla="*/ 0 w 1"/>
                <a:gd name="T1" fmla="*/ 0 w 1"/>
                <a:gd name="T2" fmla="*/ 1 w 1"/>
                <a:gd name="T3" fmla="*/ 0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6" name="Freeform 15"/>
            <p:cNvSpPr>
              <a:spLocks/>
            </p:cNvSpPr>
            <p:nvPr/>
          </p:nvSpPr>
          <p:spPr bwMode="invGray">
            <a:xfrm>
              <a:off x="-1673225" y="2767013"/>
              <a:ext cx="36513" cy="1587"/>
            </a:xfrm>
            <a:custGeom>
              <a:avLst/>
              <a:gdLst>
                <a:gd name="T0" fmla="*/ 3 w 19"/>
                <a:gd name="T1" fmla="*/ 0 h 1"/>
                <a:gd name="T2" fmla="*/ 3 w 19"/>
                <a:gd name="T3" fmla="*/ 0 h 1"/>
                <a:gd name="T4" fmla="*/ 0 w 19"/>
                <a:gd name="T5" fmla="*/ 1 h 1"/>
                <a:gd name="T6" fmla="*/ 3 w 1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1">
                  <a:moveTo>
                    <a:pt x="3" y="0"/>
                  </a:moveTo>
                  <a:lnTo>
                    <a:pt x="3" y="0"/>
                  </a:lnTo>
                  <a:lnTo>
                    <a:pt x="0" y="1"/>
                  </a:lnTo>
                  <a:cubicBezTo>
                    <a:pt x="4" y="0"/>
                    <a:pt x="19" y="0"/>
                    <a:pt x="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7" name="Freeform 16"/>
            <p:cNvSpPr>
              <a:spLocks/>
            </p:cNvSpPr>
            <p:nvPr/>
          </p:nvSpPr>
          <p:spPr bwMode="invGray">
            <a:xfrm>
              <a:off x="2690812" y="2811463"/>
              <a:ext cx="47625" cy="4762"/>
            </a:xfrm>
            <a:custGeom>
              <a:avLst/>
              <a:gdLst>
                <a:gd name="T0" fmla="*/ 13 w 25"/>
                <a:gd name="T1" fmla="*/ 0 h 2"/>
                <a:gd name="T2" fmla="*/ 13 w 25"/>
                <a:gd name="T3" fmla="*/ 0 h 2"/>
                <a:gd name="T4" fmla="*/ 0 w 25"/>
                <a:gd name="T5" fmla="*/ 2 h 2"/>
                <a:gd name="T6" fmla="*/ 25 w 25"/>
                <a:gd name="T7" fmla="*/ 0 h 2"/>
                <a:gd name="T8" fmla="*/ 13 w 25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2">
                  <a:moveTo>
                    <a:pt x="13" y="0"/>
                  </a:moveTo>
                  <a:lnTo>
                    <a:pt x="13" y="0"/>
                  </a:lnTo>
                  <a:cubicBezTo>
                    <a:pt x="12" y="0"/>
                    <a:pt x="7" y="1"/>
                    <a:pt x="0" y="2"/>
                  </a:cubicBezTo>
                  <a:lnTo>
                    <a:pt x="25" y="0"/>
                  </a:lnTo>
                  <a:lnTo>
                    <a:pt x="1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8" name="Freeform 17"/>
            <p:cNvSpPr>
              <a:spLocks/>
            </p:cNvSpPr>
            <p:nvPr/>
          </p:nvSpPr>
          <p:spPr bwMode="invGray">
            <a:xfrm>
              <a:off x="2822575" y="2794000"/>
              <a:ext cx="163513" cy="4762"/>
            </a:xfrm>
            <a:custGeom>
              <a:avLst/>
              <a:gdLst>
                <a:gd name="T0" fmla="*/ 0 w 85"/>
                <a:gd name="T1" fmla="*/ 2 h 2"/>
                <a:gd name="T2" fmla="*/ 0 w 85"/>
                <a:gd name="T3" fmla="*/ 2 h 2"/>
                <a:gd name="T4" fmla="*/ 62 w 85"/>
                <a:gd name="T5" fmla="*/ 1 h 2"/>
                <a:gd name="T6" fmla="*/ 85 w 85"/>
                <a:gd name="T7" fmla="*/ 0 h 2"/>
                <a:gd name="T8" fmla="*/ 0 w 85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5" h="2">
                  <a:moveTo>
                    <a:pt x="0" y="2"/>
                  </a:moveTo>
                  <a:lnTo>
                    <a:pt x="0" y="2"/>
                  </a:lnTo>
                  <a:lnTo>
                    <a:pt x="62" y="1"/>
                  </a:lnTo>
                  <a:lnTo>
                    <a:pt x="85" y="0"/>
                  </a:lnTo>
                  <a:lnTo>
                    <a:pt x="0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9" name="Freeform 18"/>
            <p:cNvSpPr>
              <a:spLocks/>
            </p:cNvSpPr>
            <p:nvPr/>
          </p:nvSpPr>
          <p:spPr bwMode="invGray">
            <a:xfrm>
              <a:off x="715962" y="2809875"/>
              <a:ext cx="1911350" cy="50800"/>
            </a:xfrm>
            <a:custGeom>
              <a:avLst/>
              <a:gdLst>
                <a:gd name="T0" fmla="*/ 375 w 996"/>
                <a:gd name="T1" fmla="*/ 13 h 23"/>
                <a:gd name="T2" fmla="*/ 375 w 996"/>
                <a:gd name="T3" fmla="*/ 13 h 23"/>
                <a:gd name="T4" fmla="*/ 348 w 996"/>
                <a:gd name="T5" fmla="*/ 9 h 23"/>
                <a:gd name="T6" fmla="*/ 277 w 996"/>
                <a:gd name="T7" fmla="*/ 12 h 23"/>
                <a:gd name="T8" fmla="*/ 366 w 996"/>
                <a:gd name="T9" fmla="*/ 16 h 23"/>
                <a:gd name="T10" fmla="*/ 257 w 996"/>
                <a:gd name="T11" fmla="*/ 19 h 23"/>
                <a:gd name="T12" fmla="*/ 301 w 996"/>
                <a:gd name="T13" fmla="*/ 14 h 23"/>
                <a:gd name="T14" fmla="*/ 249 w 996"/>
                <a:gd name="T15" fmla="*/ 16 h 23"/>
                <a:gd name="T16" fmla="*/ 76 w 996"/>
                <a:gd name="T17" fmla="*/ 16 h 23"/>
                <a:gd name="T18" fmla="*/ 5 w 996"/>
                <a:gd name="T19" fmla="*/ 20 h 23"/>
                <a:gd name="T20" fmla="*/ 93 w 996"/>
                <a:gd name="T21" fmla="*/ 23 h 23"/>
                <a:gd name="T22" fmla="*/ 84 w 996"/>
                <a:gd name="T23" fmla="*/ 22 h 23"/>
                <a:gd name="T24" fmla="*/ 125 w 996"/>
                <a:gd name="T25" fmla="*/ 23 h 23"/>
                <a:gd name="T26" fmla="*/ 151 w 996"/>
                <a:gd name="T27" fmla="*/ 20 h 23"/>
                <a:gd name="T28" fmla="*/ 191 w 996"/>
                <a:gd name="T29" fmla="*/ 20 h 23"/>
                <a:gd name="T30" fmla="*/ 168 w 996"/>
                <a:gd name="T31" fmla="*/ 21 h 23"/>
                <a:gd name="T32" fmla="*/ 264 w 996"/>
                <a:gd name="T33" fmla="*/ 20 h 23"/>
                <a:gd name="T34" fmla="*/ 252 w 996"/>
                <a:gd name="T35" fmla="*/ 22 h 23"/>
                <a:gd name="T36" fmla="*/ 371 w 996"/>
                <a:gd name="T37" fmla="*/ 18 h 23"/>
                <a:gd name="T38" fmla="*/ 341 w 996"/>
                <a:gd name="T39" fmla="*/ 21 h 23"/>
                <a:gd name="T40" fmla="*/ 539 w 996"/>
                <a:gd name="T41" fmla="*/ 20 h 23"/>
                <a:gd name="T42" fmla="*/ 527 w 996"/>
                <a:gd name="T43" fmla="*/ 19 h 23"/>
                <a:gd name="T44" fmla="*/ 575 w 996"/>
                <a:gd name="T45" fmla="*/ 21 h 23"/>
                <a:gd name="T46" fmla="*/ 766 w 996"/>
                <a:gd name="T47" fmla="*/ 20 h 23"/>
                <a:gd name="T48" fmla="*/ 996 w 996"/>
                <a:gd name="T49" fmla="*/ 5 h 23"/>
                <a:gd name="T50" fmla="*/ 969 w 996"/>
                <a:gd name="T51" fmla="*/ 6 h 23"/>
                <a:gd name="T52" fmla="*/ 973 w 996"/>
                <a:gd name="T53" fmla="*/ 1 h 23"/>
                <a:gd name="T54" fmla="*/ 897 w 996"/>
                <a:gd name="T55" fmla="*/ 5 h 23"/>
                <a:gd name="T56" fmla="*/ 872 w 996"/>
                <a:gd name="T57" fmla="*/ 0 h 23"/>
                <a:gd name="T58" fmla="*/ 535 w 996"/>
                <a:gd name="T59" fmla="*/ 14 h 23"/>
                <a:gd name="T60" fmla="*/ 389 w 996"/>
                <a:gd name="T61" fmla="*/ 13 h 23"/>
                <a:gd name="T62" fmla="*/ 476 w 996"/>
                <a:gd name="T63" fmla="*/ 9 h 23"/>
                <a:gd name="T64" fmla="*/ 387 w 996"/>
                <a:gd name="T65" fmla="*/ 9 h 23"/>
                <a:gd name="T66" fmla="*/ 375 w 996"/>
                <a:gd name="T67" fmla="*/ 13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996" h="23">
                  <a:moveTo>
                    <a:pt x="375" y="13"/>
                  </a:moveTo>
                  <a:lnTo>
                    <a:pt x="375" y="13"/>
                  </a:lnTo>
                  <a:cubicBezTo>
                    <a:pt x="247" y="14"/>
                    <a:pt x="407" y="10"/>
                    <a:pt x="348" y="9"/>
                  </a:cubicBezTo>
                  <a:cubicBezTo>
                    <a:pt x="312" y="10"/>
                    <a:pt x="299" y="11"/>
                    <a:pt x="277" y="12"/>
                  </a:cubicBezTo>
                  <a:cubicBezTo>
                    <a:pt x="379" y="10"/>
                    <a:pt x="263" y="17"/>
                    <a:pt x="366" y="16"/>
                  </a:cubicBezTo>
                  <a:cubicBezTo>
                    <a:pt x="352" y="19"/>
                    <a:pt x="292" y="19"/>
                    <a:pt x="257" y="19"/>
                  </a:cubicBezTo>
                  <a:cubicBezTo>
                    <a:pt x="218" y="16"/>
                    <a:pt x="292" y="17"/>
                    <a:pt x="301" y="14"/>
                  </a:cubicBezTo>
                  <a:cubicBezTo>
                    <a:pt x="259" y="14"/>
                    <a:pt x="267" y="15"/>
                    <a:pt x="249" y="16"/>
                  </a:cubicBezTo>
                  <a:cubicBezTo>
                    <a:pt x="184" y="16"/>
                    <a:pt x="115" y="20"/>
                    <a:pt x="76" y="16"/>
                  </a:cubicBezTo>
                  <a:cubicBezTo>
                    <a:pt x="29" y="17"/>
                    <a:pt x="32" y="18"/>
                    <a:pt x="5" y="20"/>
                  </a:cubicBezTo>
                  <a:cubicBezTo>
                    <a:pt x="0" y="23"/>
                    <a:pt x="75" y="21"/>
                    <a:pt x="93" y="23"/>
                  </a:cubicBezTo>
                  <a:cubicBezTo>
                    <a:pt x="89" y="23"/>
                    <a:pt x="82" y="23"/>
                    <a:pt x="84" y="22"/>
                  </a:cubicBezTo>
                  <a:lnTo>
                    <a:pt x="125" y="23"/>
                  </a:lnTo>
                  <a:cubicBezTo>
                    <a:pt x="86" y="22"/>
                    <a:pt x="130" y="20"/>
                    <a:pt x="151" y="20"/>
                  </a:cubicBezTo>
                  <a:cubicBezTo>
                    <a:pt x="165" y="20"/>
                    <a:pt x="195" y="19"/>
                    <a:pt x="191" y="20"/>
                  </a:cubicBezTo>
                  <a:lnTo>
                    <a:pt x="168" y="21"/>
                  </a:lnTo>
                  <a:cubicBezTo>
                    <a:pt x="198" y="22"/>
                    <a:pt x="233" y="19"/>
                    <a:pt x="264" y="20"/>
                  </a:cubicBezTo>
                  <a:cubicBezTo>
                    <a:pt x="265" y="21"/>
                    <a:pt x="254" y="21"/>
                    <a:pt x="252" y="22"/>
                  </a:cubicBezTo>
                  <a:cubicBezTo>
                    <a:pt x="286" y="20"/>
                    <a:pt x="320" y="20"/>
                    <a:pt x="371" y="18"/>
                  </a:cubicBezTo>
                  <a:lnTo>
                    <a:pt x="341" y="21"/>
                  </a:lnTo>
                  <a:cubicBezTo>
                    <a:pt x="382" y="18"/>
                    <a:pt x="475" y="19"/>
                    <a:pt x="539" y="20"/>
                  </a:cubicBezTo>
                  <a:cubicBezTo>
                    <a:pt x="532" y="20"/>
                    <a:pt x="519" y="19"/>
                    <a:pt x="527" y="19"/>
                  </a:cubicBezTo>
                  <a:cubicBezTo>
                    <a:pt x="564" y="18"/>
                    <a:pt x="593" y="20"/>
                    <a:pt x="575" y="21"/>
                  </a:cubicBezTo>
                  <a:cubicBezTo>
                    <a:pt x="612" y="19"/>
                    <a:pt x="716" y="23"/>
                    <a:pt x="766" y="20"/>
                  </a:cubicBezTo>
                  <a:lnTo>
                    <a:pt x="996" y="5"/>
                  </a:lnTo>
                  <a:cubicBezTo>
                    <a:pt x="988" y="5"/>
                    <a:pt x="978" y="6"/>
                    <a:pt x="969" y="6"/>
                  </a:cubicBezTo>
                  <a:cubicBezTo>
                    <a:pt x="948" y="3"/>
                    <a:pt x="937" y="4"/>
                    <a:pt x="973" y="1"/>
                  </a:cubicBezTo>
                  <a:cubicBezTo>
                    <a:pt x="937" y="3"/>
                    <a:pt x="951" y="5"/>
                    <a:pt x="897" y="5"/>
                  </a:cubicBezTo>
                  <a:cubicBezTo>
                    <a:pt x="918" y="3"/>
                    <a:pt x="924" y="0"/>
                    <a:pt x="872" y="0"/>
                  </a:cubicBezTo>
                  <a:cubicBezTo>
                    <a:pt x="742" y="3"/>
                    <a:pt x="656" y="10"/>
                    <a:pt x="535" y="14"/>
                  </a:cubicBezTo>
                  <a:cubicBezTo>
                    <a:pt x="530" y="12"/>
                    <a:pt x="435" y="13"/>
                    <a:pt x="389" y="13"/>
                  </a:cubicBezTo>
                  <a:cubicBezTo>
                    <a:pt x="406" y="11"/>
                    <a:pt x="441" y="10"/>
                    <a:pt x="476" y="9"/>
                  </a:cubicBezTo>
                  <a:lnTo>
                    <a:pt x="387" y="9"/>
                  </a:lnTo>
                  <a:lnTo>
                    <a:pt x="375" y="1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0" name="Freeform 19"/>
            <p:cNvSpPr>
              <a:spLocks/>
            </p:cNvSpPr>
            <p:nvPr/>
          </p:nvSpPr>
          <p:spPr bwMode="invGray">
            <a:xfrm>
              <a:off x="1995487" y="2822575"/>
              <a:ext cx="20638" cy="0"/>
            </a:xfrm>
            <a:custGeom>
              <a:avLst/>
              <a:gdLst>
                <a:gd name="T0" fmla="*/ 10 w 10"/>
                <a:gd name="T1" fmla="*/ 10 w 10"/>
                <a:gd name="T2" fmla="*/ 0 w 10"/>
                <a:gd name="T3" fmla="*/ 10 w 1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0">
                  <a:moveTo>
                    <a:pt x="10" y="0"/>
                  </a:moveTo>
                  <a:lnTo>
                    <a:pt x="10" y="0"/>
                  </a:lnTo>
                  <a:lnTo>
                    <a:pt x="0" y="0"/>
                  </a:lnTo>
                  <a:cubicBezTo>
                    <a:pt x="1" y="0"/>
                    <a:pt x="4" y="0"/>
                    <a:pt x="1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1" name="Freeform 20"/>
            <p:cNvSpPr>
              <a:spLocks/>
            </p:cNvSpPr>
            <p:nvPr/>
          </p:nvSpPr>
          <p:spPr bwMode="invGray">
            <a:xfrm>
              <a:off x="1630362" y="2830513"/>
              <a:ext cx="22225" cy="0"/>
            </a:xfrm>
            <a:custGeom>
              <a:avLst/>
              <a:gdLst>
                <a:gd name="T0" fmla="*/ 11 w 12"/>
                <a:gd name="T1" fmla="*/ 11 w 12"/>
                <a:gd name="T2" fmla="*/ 12 w 12"/>
                <a:gd name="T3" fmla="*/ 0 w 12"/>
                <a:gd name="T4" fmla="*/ 11 w 1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12">
                  <a:moveTo>
                    <a:pt x="11" y="0"/>
                  </a:moveTo>
                  <a:lnTo>
                    <a:pt x="11" y="0"/>
                  </a:lnTo>
                  <a:cubicBezTo>
                    <a:pt x="12" y="0"/>
                    <a:pt x="11" y="0"/>
                    <a:pt x="12" y="0"/>
                  </a:cubicBezTo>
                  <a:lnTo>
                    <a:pt x="0" y="0"/>
                  </a:lnTo>
                  <a:lnTo>
                    <a:pt x="1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2" name="Freeform 21"/>
            <p:cNvSpPr>
              <a:spLocks/>
            </p:cNvSpPr>
            <p:nvPr/>
          </p:nvSpPr>
          <p:spPr bwMode="invGray">
            <a:xfrm>
              <a:off x="2651125" y="2798763"/>
              <a:ext cx="46038" cy="1587"/>
            </a:xfrm>
            <a:custGeom>
              <a:avLst/>
              <a:gdLst>
                <a:gd name="T0" fmla="*/ 3 w 24"/>
                <a:gd name="T1" fmla="*/ 1 h 1"/>
                <a:gd name="T2" fmla="*/ 3 w 24"/>
                <a:gd name="T3" fmla="*/ 1 h 1"/>
                <a:gd name="T4" fmla="*/ 24 w 24"/>
                <a:gd name="T5" fmla="*/ 0 h 1"/>
                <a:gd name="T6" fmla="*/ 8 w 24"/>
                <a:gd name="T7" fmla="*/ 1 h 1"/>
                <a:gd name="T8" fmla="*/ 3 w 2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1">
                  <a:moveTo>
                    <a:pt x="3" y="1"/>
                  </a:moveTo>
                  <a:lnTo>
                    <a:pt x="3" y="1"/>
                  </a:lnTo>
                  <a:lnTo>
                    <a:pt x="24" y="0"/>
                  </a:lnTo>
                  <a:lnTo>
                    <a:pt x="8" y="1"/>
                  </a:lnTo>
                  <a:cubicBezTo>
                    <a:pt x="2" y="1"/>
                    <a:pt x="0" y="1"/>
                    <a:pt x="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3" name="Freeform 22"/>
            <p:cNvSpPr>
              <a:spLocks/>
            </p:cNvSpPr>
            <p:nvPr/>
          </p:nvSpPr>
          <p:spPr bwMode="invGray">
            <a:xfrm>
              <a:off x="2698750" y="2809875"/>
              <a:ext cx="19050" cy="1587"/>
            </a:xfrm>
            <a:custGeom>
              <a:avLst/>
              <a:gdLst>
                <a:gd name="T0" fmla="*/ 4 w 10"/>
                <a:gd name="T1" fmla="*/ 0 h 1"/>
                <a:gd name="T2" fmla="*/ 4 w 10"/>
                <a:gd name="T3" fmla="*/ 0 h 1"/>
                <a:gd name="T4" fmla="*/ 0 w 10"/>
                <a:gd name="T5" fmla="*/ 1 h 1"/>
                <a:gd name="T6" fmla="*/ 9 w 10"/>
                <a:gd name="T7" fmla="*/ 1 h 1"/>
                <a:gd name="T8" fmla="*/ 4 w 10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" h="1">
                  <a:moveTo>
                    <a:pt x="4" y="0"/>
                  </a:moveTo>
                  <a:lnTo>
                    <a:pt x="4" y="0"/>
                  </a:lnTo>
                  <a:lnTo>
                    <a:pt x="0" y="1"/>
                  </a:lnTo>
                  <a:lnTo>
                    <a:pt x="9" y="1"/>
                  </a:lnTo>
                  <a:cubicBezTo>
                    <a:pt x="10" y="0"/>
                    <a:pt x="9" y="0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4" name="Freeform 23"/>
            <p:cNvSpPr>
              <a:spLocks/>
            </p:cNvSpPr>
            <p:nvPr/>
          </p:nvSpPr>
          <p:spPr bwMode="invGray">
            <a:xfrm>
              <a:off x="469900" y="2800350"/>
              <a:ext cx="23813" cy="3175"/>
            </a:xfrm>
            <a:custGeom>
              <a:avLst/>
              <a:gdLst>
                <a:gd name="T0" fmla="*/ 13 w 13"/>
                <a:gd name="T1" fmla="*/ 0 h 1"/>
                <a:gd name="T2" fmla="*/ 13 w 13"/>
                <a:gd name="T3" fmla="*/ 0 h 1"/>
                <a:gd name="T4" fmla="*/ 0 w 13"/>
                <a:gd name="T5" fmla="*/ 1 h 1"/>
                <a:gd name="T6" fmla="*/ 13 w 13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">
                  <a:moveTo>
                    <a:pt x="13" y="0"/>
                  </a:moveTo>
                  <a:lnTo>
                    <a:pt x="13" y="0"/>
                  </a:lnTo>
                  <a:lnTo>
                    <a:pt x="0" y="1"/>
                  </a:lnTo>
                  <a:cubicBezTo>
                    <a:pt x="8" y="1"/>
                    <a:pt x="11" y="1"/>
                    <a:pt x="1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5" name="Freeform 24"/>
            <p:cNvSpPr>
              <a:spLocks/>
            </p:cNvSpPr>
            <p:nvPr/>
          </p:nvSpPr>
          <p:spPr bwMode="invGray">
            <a:xfrm>
              <a:off x="998537" y="2811463"/>
              <a:ext cx="1076325" cy="20637"/>
            </a:xfrm>
            <a:custGeom>
              <a:avLst/>
              <a:gdLst>
                <a:gd name="T0" fmla="*/ 85 w 561"/>
                <a:gd name="T1" fmla="*/ 9 h 9"/>
                <a:gd name="T2" fmla="*/ 85 w 561"/>
                <a:gd name="T3" fmla="*/ 9 h 9"/>
                <a:gd name="T4" fmla="*/ 154 w 561"/>
                <a:gd name="T5" fmla="*/ 6 h 9"/>
                <a:gd name="T6" fmla="*/ 135 w 561"/>
                <a:gd name="T7" fmla="*/ 6 h 9"/>
                <a:gd name="T8" fmla="*/ 314 w 561"/>
                <a:gd name="T9" fmla="*/ 5 h 9"/>
                <a:gd name="T10" fmla="*/ 341 w 561"/>
                <a:gd name="T11" fmla="*/ 8 h 9"/>
                <a:gd name="T12" fmla="*/ 433 w 561"/>
                <a:gd name="T13" fmla="*/ 5 h 9"/>
                <a:gd name="T14" fmla="*/ 520 w 561"/>
                <a:gd name="T15" fmla="*/ 5 h 9"/>
                <a:gd name="T16" fmla="*/ 490 w 561"/>
                <a:gd name="T17" fmla="*/ 3 h 9"/>
                <a:gd name="T18" fmla="*/ 498 w 561"/>
                <a:gd name="T19" fmla="*/ 2 h 9"/>
                <a:gd name="T20" fmla="*/ 395 w 561"/>
                <a:gd name="T21" fmla="*/ 3 h 9"/>
                <a:gd name="T22" fmla="*/ 411 w 561"/>
                <a:gd name="T23" fmla="*/ 1 h 9"/>
                <a:gd name="T24" fmla="*/ 261 w 561"/>
                <a:gd name="T25" fmla="*/ 4 h 9"/>
                <a:gd name="T26" fmla="*/ 210 w 561"/>
                <a:gd name="T27" fmla="*/ 3 h 9"/>
                <a:gd name="T28" fmla="*/ 1 w 561"/>
                <a:gd name="T29" fmla="*/ 7 h 9"/>
                <a:gd name="T30" fmla="*/ 85 w 561"/>
                <a:gd name="T31" fmla="*/ 6 h 9"/>
                <a:gd name="T32" fmla="*/ 85 w 561"/>
                <a:gd name="T33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561" h="9">
                  <a:moveTo>
                    <a:pt x="85" y="9"/>
                  </a:moveTo>
                  <a:lnTo>
                    <a:pt x="85" y="9"/>
                  </a:lnTo>
                  <a:cubicBezTo>
                    <a:pt x="130" y="9"/>
                    <a:pt x="90" y="6"/>
                    <a:pt x="154" y="6"/>
                  </a:cubicBezTo>
                  <a:lnTo>
                    <a:pt x="135" y="6"/>
                  </a:lnTo>
                  <a:cubicBezTo>
                    <a:pt x="180" y="5"/>
                    <a:pt x="260" y="5"/>
                    <a:pt x="314" y="5"/>
                  </a:cubicBezTo>
                  <a:cubicBezTo>
                    <a:pt x="308" y="6"/>
                    <a:pt x="347" y="6"/>
                    <a:pt x="341" y="8"/>
                  </a:cubicBezTo>
                  <a:cubicBezTo>
                    <a:pt x="377" y="8"/>
                    <a:pt x="414" y="7"/>
                    <a:pt x="433" y="5"/>
                  </a:cubicBezTo>
                  <a:cubicBezTo>
                    <a:pt x="456" y="6"/>
                    <a:pt x="491" y="4"/>
                    <a:pt x="520" y="5"/>
                  </a:cubicBezTo>
                  <a:cubicBezTo>
                    <a:pt x="507" y="4"/>
                    <a:pt x="561" y="1"/>
                    <a:pt x="490" y="3"/>
                  </a:cubicBezTo>
                  <a:cubicBezTo>
                    <a:pt x="496" y="3"/>
                    <a:pt x="492" y="2"/>
                    <a:pt x="498" y="2"/>
                  </a:cubicBezTo>
                  <a:cubicBezTo>
                    <a:pt x="452" y="1"/>
                    <a:pt x="434" y="3"/>
                    <a:pt x="395" y="3"/>
                  </a:cubicBezTo>
                  <a:cubicBezTo>
                    <a:pt x="372" y="2"/>
                    <a:pt x="433" y="2"/>
                    <a:pt x="411" y="1"/>
                  </a:cubicBezTo>
                  <a:cubicBezTo>
                    <a:pt x="362" y="2"/>
                    <a:pt x="258" y="0"/>
                    <a:pt x="261" y="4"/>
                  </a:cubicBezTo>
                  <a:cubicBezTo>
                    <a:pt x="225" y="5"/>
                    <a:pt x="220" y="4"/>
                    <a:pt x="210" y="3"/>
                  </a:cubicBezTo>
                  <a:cubicBezTo>
                    <a:pt x="153" y="7"/>
                    <a:pt x="0" y="1"/>
                    <a:pt x="1" y="7"/>
                  </a:cubicBezTo>
                  <a:cubicBezTo>
                    <a:pt x="21" y="7"/>
                    <a:pt x="55" y="7"/>
                    <a:pt x="85" y="6"/>
                  </a:cubicBezTo>
                  <a:lnTo>
                    <a:pt x="85" y="9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6" name="Freeform 25"/>
            <p:cNvSpPr>
              <a:spLocks/>
            </p:cNvSpPr>
            <p:nvPr/>
          </p:nvSpPr>
          <p:spPr bwMode="invGray">
            <a:xfrm>
              <a:off x="2495550" y="2803525"/>
              <a:ext cx="17463" cy="0"/>
            </a:xfrm>
            <a:custGeom>
              <a:avLst/>
              <a:gdLst>
                <a:gd name="T0" fmla="*/ 9 w 9"/>
                <a:gd name="T1" fmla="*/ 9 w 9"/>
                <a:gd name="T2" fmla="*/ 0 w 9"/>
                <a:gd name="T3" fmla="*/ 9 w 9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9">
                  <a:moveTo>
                    <a:pt x="9" y="0"/>
                  </a:moveTo>
                  <a:lnTo>
                    <a:pt x="9" y="0"/>
                  </a:lnTo>
                  <a:lnTo>
                    <a:pt x="0" y="0"/>
                  </a:lnTo>
                  <a:lnTo>
                    <a:pt x="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7" name="Freeform 26"/>
            <p:cNvSpPr>
              <a:spLocks noEditPoints="1"/>
            </p:cNvSpPr>
            <p:nvPr/>
          </p:nvSpPr>
          <p:spPr bwMode="invGray">
            <a:xfrm>
              <a:off x="2538412" y="2816225"/>
              <a:ext cx="1057275" cy="31750"/>
            </a:xfrm>
            <a:custGeom>
              <a:avLst/>
              <a:gdLst>
                <a:gd name="T0" fmla="*/ 495 w 551"/>
                <a:gd name="T1" fmla="*/ 10 h 14"/>
                <a:gd name="T2" fmla="*/ 495 w 551"/>
                <a:gd name="T3" fmla="*/ 10 h 14"/>
                <a:gd name="T4" fmla="*/ 461 w 551"/>
                <a:gd name="T5" fmla="*/ 9 h 14"/>
                <a:gd name="T6" fmla="*/ 495 w 551"/>
                <a:gd name="T7" fmla="*/ 10 h 14"/>
                <a:gd name="T8" fmla="*/ 551 w 551"/>
                <a:gd name="T9" fmla="*/ 9 h 14"/>
                <a:gd name="T10" fmla="*/ 551 w 551"/>
                <a:gd name="T11" fmla="*/ 9 h 14"/>
                <a:gd name="T12" fmla="*/ 532 w 551"/>
                <a:gd name="T13" fmla="*/ 13 h 14"/>
                <a:gd name="T14" fmla="*/ 294 w 551"/>
                <a:gd name="T15" fmla="*/ 13 h 14"/>
                <a:gd name="T16" fmla="*/ 304 w 551"/>
                <a:gd name="T17" fmla="*/ 12 h 14"/>
                <a:gd name="T18" fmla="*/ 93 w 551"/>
                <a:gd name="T19" fmla="*/ 14 h 14"/>
                <a:gd name="T20" fmla="*/ 38 w 551"/>
                <a:gd name="T21" fmla="*/ 12 h 14"/>
                <a:gd name="T22" fmla="*/ 4 w 551"/>
                <a:gd name="T23" fmla="*/ 12 h 14"/>
                <a:gd name="T24" fmla="*/ 31 w 551"/>
                <a:gd name="T25" fmla="*/ 11 h 14"/>
                <a:gd name="T26" fmla="*/ 16 w 551"/>
                <a:gd name="T27" fmla="*/ 11 h 14"/>
                <a:gd name="T28" fmla="*/ 73 w 551"/>
                <a:gd name="T29" fmla="*/ 6 h 14"/>
                <a:gd name="T30" fmla="*/ 39 w 551"/>
                <a:gd name="T31" fmla="*/ 10 h 14"/>
                <a:gd name="T32" fmla="*/ 62 w 551"/>
                <a:gd name="T33" fmla="*/ 8 h 14"/>
                <a:gd name="T34" fmla="*/ 90 w 551"/>
                <a:gd name="T35" fmla="*/ 10 h 14"/>
                <a:gd name="T36" fmla="*/ 157 w 551"/>
                <a:gd name="T37" fmla="*/ 9 h 14"/>
                <a:gd name="T38" fmla="*/ 193 w 551"/>
                <a:gd name="T39" fmla="*/ 11 h 14"/>
                <a:gd name="T40" fmla="*/ 215 w 551"/>
                <a:gd name="T41" fmla="*/ 8 h 14"/>
                <a:gd name="T42" fmla="*/ 280 w 551"/>
                <a:gd name="T43" fmla="*/ 8 h 14"/>
                <a:gd name="T44" fmla="*/ 373 w 551"/>
                <a:gd name="T45" fmla="*/ 0 h 14"/>
                <a:gd name="T46" fmla="*/ 452 w 551"/>
                <a:gd name="T47" fmla="*/ 6 h 14"/>
                <a:gd name="T48" fmla="*/ 329 w 551"/>
                <a:gd name="T49" fmla="*/ 7 h 14"/>
                <a:gd name="T50" fmla="*/ 282 w 551"/>
                <a:gd name="T51" fmla="*/ 11 h 14"/>
                <a:gd name="T52" fmla="*/ 389 w 551"/>
                <a:gd name="T53" fmla="*/ 9 h 14"/>
                <a:gd name="T54" fmla="*/ 377 w 551"/>
                <a:gd name="T55" fmla="*/ 10 h 14"/>
                <a:gd name="T56" fmla="*/ 494 w 551"/>
                <a:gd name="T57" fmla="*/ 8 h 14"/>
                <a:gd name="T58" fmla="*/ 510 w 551"/>
                <a:gd name="T59" fmla="*/ 9 h 14"/>
                <a:gd name="T60" fmla="*/ 551 w 551"/>
                <a:gd name="T61" fmla="*/ 9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551" h="14">
                  <a:moveTo>
                    <a:pt x="495" y="10"/>
                  </a:moveTo>
                  <a:lnTo>
                    <a:pt x="495" y="10"/>
                  </a:lnTo>
                  <a:lnTo>
                    <a:pt x="461" y="9"/>
                  </a:lnTo>
                  <a:cubicBezTo>
                    <a:pt x="469" y="10"/>
                    <a:pt x="482" y="10"/>
                    <a:pt x="495" y="10"/>
                  </a:cubicBezTo>
                  <a:close/>
                  <a:moveTo>
                    <a:pt x="551" y="9"/>
                  </a:moveTo>
                  <a:lnTo>
                    <a:pt x="551" y="9"/>
                  </a:lnTo>
                  <a:lnTo>
                    <a:pt x="532" y="13"/>
                  </a:lnTo>
                  <a:cubicBezTo>
                    <a:pt x="425" y="14"/>
                    <a:pt x="387" y="13"/>
                    <a:pt x="294" y="13"/>
                  </a:cubicBezTo>
                  <a:cubicBezTo>
                    <a:pt x="287" y="12"/>
                    <a:pt x="298" y="12"/>
                    <a:pt x="304" y="12"/>
                  </a:cubicBezTo>
                  <a:cubicBezTo>
                    <a:pt x="238" y="13"/>
                    <a:pt x="140" y="12"/>
                    <a:pt x="93" y="14"/>
                  </a:cubicBezTo>
                  <a:cubicBezTo>
                    <a:pt x="72" y="14"/>
                    <a:pt x="17" y="13"/>
                    <a:pt x="38" y="12"/>
                  </a:cubicBezTo>
                  <a:cubicBezTo>
                    <a:pt x="28" y="12"/>
                    <a:pt x="16" y="12"/>
                    <a:pt x="4" y="12"/>
                  </a:cubicBezTo>
                  <a:cubicBezTo>
                    <a:pt x="1" y="11"/>
                    <a:pt x="30" y="12"/>
                    <a:pt x="31" y="11"/>
                  </a:cubicBezTo>
                  <a:cubicBezTo>
                    <a:pt x="22" y="11"/>
                    <a:pt x="18" y="10"/>
                    <a:pt x="16" y="11"/>
                  </a:cubicBezTo>
                  <a:cubicBezTo>
                    <a:pt x="32" y="10"/>
                    <a:pt x="0" y="6"/>
                    <a:pt x="73" y="6"/>
                  </a:cubicBezTo>
                  <a:cubicBezTo>
                    <a:pt x="101" y="9"/>
                    <a:pt x="22" y="7"/>
                    <a:pt x="39" y="10"/>
                  </a:cubicBezTo>
                  <a:cubicBezTo>
                    <a:pt x="63" y="10"/>
                    <a:pt x="60" y="9"/>
                    <a:pt x="62" y="8"/>
                  </a:cubicBezTo>
                  <a:cubicBezTo>
                    <a:pt x="93" y="8"/>
                    <a:pt x="92" y="9"/>
                    <a:pt x="90" y="10"/>
                  </a:cubicBezTo>
                  <a:cubicBezTo>
                    <a:pt x="102" y="9"/>
                    <a:pt x="141" y="10"/>
                    <a:pt x="157" y="9"/>
                  </a:cubicBezTo>
                  <a:cubicBezTo>
                    <a:pt x="216" y="8"/>
                    <a:pt x="154" y="11"/>
                    <a:pt x="193" y="11"/>
                  </a:cubicBezTo>
                  <a:lnTo>
                    <a:pt x="215" y="8"/>
                  </a:lnTo>
                  <a:lnTo>
                    <a:pt x="280" y="8"/>
                  </a:lnTo>
                  <a:cubicBezTo>
                    <a:pt x="373" y="7"/>
                    <a:pt x="266" y="2"/>
                    <a:pt x="373" y="0"/>
                  </a:cubicBezTo>
                  <a:cubicBezTo>
                    <a:pt x="359" y="2"/>
                    <a:pt x="402" y="5"/>
                    <a:pt x="452" y="6"/>
                  </a:cubicBezTo>
                  <a:cubicBezTo>
                    <a:pt x="422" y="6"/>
                    <a:pt x="367" y="8"/>
                    <a:pt x="329" y="7"/>
                  </a:cubicBezTo>
                  <a:cubicBezTo>
                    <a:pt x="383" y="10"/>
                    <a:pt x="254" y="8"/>
                    <a:pt x="282" y="11"/>
                  </a:cubicBezTo>
                  <a:cubicBezTo>
                    <a:pt x="309" y="9"/>
                    <a:pt x="354" y="9"/>
                    <a:pt x="389" y="9"/>
                  </a:cubicBezTo>
                  <a:lnTo>
                    <a:pt x="377" y="10"/>
                  </a:lnTo>
                  <a:cubicBezTo>
                    <a:pt x="414" y="10"/>
                    <a:pt x="442" y="7"/>
                    <a:pt x="494" y="8"/>
                  </a:cubicBezTo>
                  <a:cubicBezTo>
                    <a:pt x="519" y="8"/>
                    <a:pt x="514" y="9"/>
                    <a:pt x="510" y="9"/>
                  </a:cubicBezTo>
                  <a:cubicBezTo>
                    <a:pt x="531" y="9"/>
                    <a:pt x="551" y="8"/>
                    <a:pt x="551" y="9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8" name="Freeform 27"/>
            <p:cNvSpPr>
              <a:spLocks/>
            </p:cNvSpPr>
            <p:nvPr/>
          </p:nvSpPr>
          <p:spPr bwMode="invGray">
            <a:xfrm>
              <a:off x="11777663" y="2757488"/>
              <a:ext cx="19050" cy="3175"/>
            </a:xfrm>
            <a:custGeom>
              <a:avLst/>
              <a:gdLst>
                <a:gd name="T0" fmla="*/ 0 w 10"/>
                <a:gd name="T1" fmla="*/ 0 h 1"/>
                <a:gd name="T2" fmla="*/ 0 w 10"/>
                <a:gd name="T3" fmla="*/ 0 h 1"/>
                <a:gd name="T4" fmla="*/ 10 w 10"/>
                <a:gd name="T5" fmla="*/ 1 h 1"/>
                <a:gd name="T6" fmla="*/ 0 w 10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1">
                  <a:moveTo>
                    <a:pt x="0" y="0"/>
                  </a:moveTo>
                  <a:lnTo>
                    <a:pt x="0" y="0"/>
                  </a:lnTo>
                  <a:lnTo>
                    <a:pt x="10" y="1"/>
                  </a:lnTo>
                  <a:cubicBezTo>
                    <a:pt x="8" y="1"/>
                    <a:pt x="4" y="1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9" name="Freeform 28"/>
            <p:cNvSpPr>
              <a:spLocks/>
            </p:cNvSpPr>
            <p:nvPr/>
          </p:nvSpPr>
          <p:spPr bwMode="invGray">
            <a:xfrm>
              <a:off x="5983288" y="2741613"/>
              <a:ext cx="38100" cy="0"/>
            </a:xfrm>
            <a:custGeom>
              <a:avLst/>
              <a:gdLst>
                <a:gd name="T0" fmla="*/ 0 w 20"/>
                <a:gd name="T1" fmla="*/ 0 w 20"/>
                <a:gd name="T2" fmla="*/ 20 w 20"/>
                <a:gd name="T3" fmla="*/ 0 w 2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0">
                  <a:moveTo>
                    <a:pt x="0" y="0"/>
                  </a:moveTo>
                  <a:lnTo>
                    <a:pt x="0" y="0"/>
                  </a:lnTo>
                  <a:lnTo>
                    <a:pt x="20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0" name="Freeform 29"/>
            <p:cNvSpPr>
              <a:spLocks/>
            </p:cNvSpPr>
            <p:nvPr/>
          </p:nvSpPr>
          <p:spPr bwMode="invGray">
            <a:xfrm>
              <a:off x="6832600" y="2713038"/>
              <a:ext cx="53975" cy="1587"/>
            </a:xfrm>
            <a:custGeom>
              <a:avLst/>
              <a:gdLst>
                <a:gd name="T0" fmla="*/ 0 w 28"/>
                <a:gd name="T1" fmla="*/ 1 h 1"/>
                <a:gd name="T2" fmla="*/ 0 w 28"/>
                <a:gd name="T3" fmla="*/ 1 h 1"/>
                <a:gd name="T4" fmla="*/ 28 w 28"/>
                <a:gd name="T5" fmla="*/ 0 h 1"/>
                <a:gd name="T6" fmla="*/ 0 w 2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8" h="1">
                  <a:moveTo>
                    <a:pt x="0" y="1"/>
                  </a:moveTo>
                  <a:lnTo>
                    <a:pt x="0" y="1"/>
                  </a:lnTo>
                  <a:lnTo>
                    <a:pt x="28" y="0"/>
                  </a:lnTo>
                  <a:cubicBezTo>
                    <a:pt x="17" y="0"/>
                    <a:pt x="8" y="1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1" name="Freeform 30"/>
            <p:cNvSpPr>
              <a:spLocks/>
            </p:cNvSpPr>
            <p:nvPr/>
          </p:nvSpPr>
          <p:spPr bwMode="invGray">
            <a:xfrm>
              <a:off x="11317288" y="2755900"/>
              <a:ext cx="9525" cy="0"/>
            </a:xfrm>
            <a:custGeom>
              <a:avLst/>
              <a:gdLst>
                <a:gd name="T0" fmla="*/ 5 w 5"/>
                <a:gd name="T1" fmla="*/ 5 w 5"/>
                <a:gd name="T2" fmla="*/ 4 w 5"/>
                <a:gd name="T3" fmla="*/ 0 w 5"/>
                <a:gd name="T4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4" y="0"/>
                  </a:lnTo>
                  <a:lnTo>
                    <a:pt x="0" y="0"/>
                  </a:lnTo>
                  <a:lnTo>
                    <a:pt x="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2" name="Freeform 31"/>
            <p:cNvSpPr>
              <a:spLocks/>
            </p:cNvSpPr>
            <p:nvPr/>
          </p:nvSpPr>
          <p:spPr bwMode="invGray">
            <a:xfrm>
              <a:off x="8534400" y="2735263"/>
              <a:ext cx="30163" cy="0"/>
            </a:xfrm>
            <a:custGeom>
              <a:avLst/>
              <a:gdLst>
                <a:gd name="T0" fmla="*/ 0 w 16"/>
                <a:gd name="T1" fmla="*/ 0 w 16"/>
                <a:gd name="T2" fmla="*/ 16 w 16"/>
                <a:gd name="T3" fmla="*/ 0 w 1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6">
                  <a:moveTo>
                    <a:pt x="0" y="0"/>
                  </a:moveTo>
                  <a:lnTo>
                    <a:pt x="0" y="0"/>
                  </a:lnTo>
                  <a:cubicBezTo>
                    <a:pt x="4" y="0"/>
                    <a:pt x="9" y="0"/>
                    <a:pt x="16" y="0"/>
                  </a:cubicBezTo>
                  <a:cubicBezTo>
                    <a:pt x="15" y="0"/>
                    <a:pt x="9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3" name="Freeform 32"/>
            <p:cNvSpPr>
              <a:spLocks/>
            </p:cNvSpPr>
            <p:nvPr/>
          </p:nvSpPr>
          <p:spPr bwMode="invGray">
            <a:xfrm>
              <a:off x="6821488" y="2714625"/>
              <a:ext cx="9525" cy="0"/>
            </a:xfrm>
            <a:custGeom>
              <a:avLst/>
              <a:gdLst>
                <a:gd name="T0" fmla="*/ 0 w 5"/>
                <a:gd name="T1" fmla="*/ 0 w 5"/>
                <a:gd name="T2" fmla="*/ 2 w 5"/>
                <a:gd name="T3" fmla="*/ 5 w 5"/>
                <a:gd name="T4" fmla="*/ 0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0" y="0"/>
                  </a:moveTo>
                  <a:lnTo>
                    <a:pt x="0" y="0"/>
                  </a:lnTo>
                  <a:lnTo>
                    <a:pt x="2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4" name="Freeform 33"/>
            <p:cNvSpPr>
              <a:spLocks/>
            </p:cNvSpPr>
            <p:nvPr/>
          </p:nvSpPr>
          <p:spPr bwMode="invGray">
            <a:xfrm>
              <a:off x="5583238" y="2719388"/>
              <a:ext cx="25400" cy="0"/>
            </a:xfrm>
            <a:custGeom>
              <a:avLst/>
              <a:gdLst>
                <a:gd name="T0" fmla="*/ 13 w 13"/>
                <a:gd name="T1" fmla="*/ 13 w 13"/>
                <a:gd name="T2" fmla="*/ 0 w 13"/>
                <a:gd name="T3" fmla="*/ 13 w 1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3">
                  <a:moveTo>
                    <a:pt x="13" y="0"/>
                  </a:moveTo>
                  <a:lnTo>
                    <a:pt x="13" y="0"/>
                  </a:lnTo>
                  <a:lnTo>
                    <a:pt x="0" y="0"/>
                  </a:lnTo>
                  <a:lnTo>
                    <a:pt x="1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5" name="Freeform 34"/>
            <p:cNvSpPr>
              <a:spLocks/>
            </p:cNvSpPr>
            <p:nvPr/>
          </p:nvSpPr>
          <p:spPr bwMode="invGray">
            <a:xfrm>
              <a:off x="5638800" y="2740025"/>
              <a:ext cx="23813" cy="1587"/>
            </a:xfrm>
            <a:custGeom>
              <a:avLst/>
              <a:gdLst>
                <a:gd name="T0" fmla="*/ 12 w 12"/>
                <a:gd name="T1" fmla="*/ 0 h 1"/>
                <a:gd name="T2" fmla="*/ 12 w 12"/>
                <a:gd name="T3" fmla="*/ 0 h 1"/>
                <a:gd name="T4" fmla="*/ 0 w 12"/>
                <a:gd name="T5" fmla="*/ 1 h 1"/>
                <a:gd name="T6" fmla="*/ 12 w 12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1">
                  <a:moveTo>
                    <a:pt x="12" y="0"/>
                  </a:moveTo>
                  <a:lnTo>
                    <a:pt x="12" y="0"/>
                  </a:lnTo>
                  <a:lnTo>
                    <a:pt x="0" y="1"/>
                  </a:lnTo>
                  <a:lnTo>
                    <a:pt x="1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6" name="Freeform 35"/>
            <p:cNvSpPr>
              <a:spLocks/>
            </p:cNvSpPr>
            <p:nvPr/>
          </p:nvSpPr>
          <p:spPr bwMode="invGray">
            <a:xfrm>
              <a:off x="4303712" y="2728913"/>
              <a:ext cx="50800" cy="0"/>
            </a:xfrm>
            <a:custGeom>
              <a:avLst/>
              <a:gdLst>
                <a:gd name="T0" fmla="*/ 26 w 26"/>
                <a:gd name="T1" fmla="*/ 26 w 26"/>
                <a:gd name="T2" fmla="*/ 0 w 26"/>
                <a:gd name="T3" fmla="*/ 26 w 2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6">
                  <a:moveTo>
                    <a:pt x="26" y="0"/>
                  </a:moveTo>
                  <a:lnTo>
                    <a:pt x="26" y="0"/>
                  </a:lnTo>
                  <a:lnTo>
                    <a:pt x="0" y="0"/>
                  </a:lnTo>
                  <a:cubicBezTo>
                    <a:pt x="13" y="0"/>
                    <a:pt x="20" y="0"/>
                    <a:pt x="2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7" name="Freeform 36"/>
            <p:cNvSpPr>
              <a:spLocks/>
            </p:cNvSpPr>
            <p:nvPr/>
          </p:nvSpPr>
          <p:spPr bwMode="invGray">
            <a:xfrm>
              <a:off x="5519738" y="2735263"/>
              <a:ext cx="9525" cy="3175"/>
            </a:xfrm>
            <a:custGeom>
              <a:avLst/>
              <a:gdLst>
                <a:gd name="T0" fmla="*/ 4 w 5"/>
                <a:gd name="T1" fmla="*/ 0 h 1"/>
                <a:gd name="T2" fmla="*/ 4 w 5"/>
                <a:gd name="T3" fmla="*/ 0 h 1"/>
                <a:gd name="T4" fmla="*/ 0 w 5"/>
                <a:gd name="T5" fmla="*/ 1 h 1"/>
                <a:gd name="T6" fmla="*/ 4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4" y="0"/>
                  </a:moveTo>
                  <a:lnTo>
                    <a:pt x="4" y="0"/>
                  </a:lnTo>
                  <a:lnTo>
                    <a:pt x="0" y="1"/>
                  </a:lnTo>
                  <a:cubicBezTo>
                    <a:pt x="3" y="1"/>
                    <a:pt x="5" y="1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8" name="Freeform 37"/>
            <p:cNvSpPr>
              <a:spLocks/>
            </p:cNvSpPr>
            <p:nvPr/>
          </p:nvSpPr>
          <p:spPr bwMode="invGray">
            <a:xfrm>
              <a:off x="12096750" y="2784475"/>
              <a:ext cx="6350" cy="0"/>
            </a:xfrm>
            <a:custGeom>
              <a:avLst/>
              <a:gdLst>
                <a:gd name="T0" fmla="*/ 3 w 3"/>
                <a:gd name="T1" fmla="*/ 3 w 3"/>
                <a:gd name="T2" fmla="*/ 1 w 3"/>
                <a:gd name="T3" fmla="*/ 0 w 3"/>
                <a:gd name="T4" fmla="*/ 3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3">
                  <a:moveTo>
                    <a:pt x="3" y="0"/>
                  </a:moveTo>
                  <a:lnTo>
                    <a:pt x="3" y="0"/>
                  </a:lnTo>
                  <a:lnTo>
                    <a:pt x="1" y="0"/>
                  </a:lnTo>
                  <a:lnTo>
                    <a:pt x="0" y="0"/>
                  </a:lnTo>
                  <a:lnTo>
                    <a:pt x="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9" name="Freeform 38"/>
            <p:cNvSpPr>
              <a:spLocks/>
            </p:cNvSpPr>
            <p:nvPr/>
          </p:nvSpPr>
          <p:spPr bwMode="invGray">
            <a:xfrm>
              <a:off x="12225338" y="2773363"/>
              <a:ext cx="46038" cy="0"/>
            </a:xfrm>
            <a:custGeom>
              <a:avLst/>
              <a:gdLst>
                <a:gd name="T0" fmla="*/ 0 w 24"/>
                <a:gd name="T1" fmla="*/ 0 w 24"/>
                <a:gd name="T2" fmla="*/ 24 w 24"/>
                <a:gd name="T3" fmla="*/ 0 w 2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4">
                  <a:moveTo>
                    <a:pt x="0" y="0"/>
                  </a:moveTo>
                  <a:lnTo>
                    <a:pt x="0" y="0"/>
                  </a:lnTo>
                  <a:lnTo>
                    <a:pt x="24" y="0"/>
                  </a:lnTo>
                  <a:cubicBezTo>
                    <a:pt x="15" y="0"/>
                    <a:pt x="6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0" name="Freeform 39"/>
            <p:cNvSpPr>
              <a:spLocks/>
            </p:cNvSpPr>
            <p:nvPr/>
          </p:nvSpPr>
          <p:spPr bwMode="invGray">
            <a:xfrm>
              <a:off x="9274175" y="2746375"/>
              <a:ext cx="55563" cy="4762"/>
            </a:xfrm>
            <a:custGeom>
              <a:avLst/>
              <a:gdLst>
                <a:gd name="T0" fmla="*/ 0 w 29"/>
                <a:gd name="T1" fmla="*/ 1 h 2"/>
                <a:gd name="T2" fmla="*/ 0 w 29"/>
                <a:gd name="T3" fmla="*/ 1 h 2"/>
                <a:gd name="T4" fmla="*/ 15 w 29"/>
                <a:gd name="T5" fmla="*/ 2 h 2"/>
                <a:gd name="T6" fmla="*/ 0 w 29"/>
                <a:gd name="T7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2">
                  <a:moveTo>
                    <a:pt x="0" y="1"/>
                  </a:moveTo>
                  <a:lnTo>
                    <a:pt x="0" y="1"/>
                  </a:lnTo>
                  <a:cubicBezTo>
                    <a:pt x="7" y="1"/>
                    <a:pt x="23" y="2"/>
                    <a:pt x="15" y="2"/>
                  </a:cubicBezTo>
                  <a:cubicBezTo>
                    <a:pt x="29" y="2"/>
                    <a:pt x="28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1" name="Freeform 40"/>
            <p:cNvSpPr>
              <a:spLocks/>
            </p:cNvSpPr>
            <p:nvPr/>
          </p:nvSpPr>
          <p:spPr bwMode="invGray">
            <a:xfrm>
              <a:off x="11847513" y="2827338"/>
              <a:ext cx="34925" cy="3175"/>
            </a:xfrm>
            <a:custGeom>
              <a:avLst/>
              <a:gdLst>
                <a:gd name="T0" fmla="*/ 3 w 18"/>
                <a:gd name="T1" fmla="*/ 1 h 1"/>
                <a:gd name="T2" fmla="*/ 3 w 18"/>
                <a:gd name="T3" fmla="*/ 1 h 1"/>
                <a:gd name="T4" fmla="*/ 18 w 18"/>
                <a:gd name="T5" fmla="*/ 0 h 1"/>
                <a:gd name="T6" fmla="*/ 3 w 1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8" h="1">
                  <a:moveTo>
                    <a:pt x="3" y="1"/>
                  </a:moveTo>
                  <a:lnTo>
                    <a:pt x="3" y="1"/>
                  </a:lnTo>
                  <a:cubicBezTo>
                    <a:pt x="7" y="1"/>
                    <a:pt x="13" y="0"/>
                    <a:pt x="18" y="0"/>
                  </a:cubicBezTo>
                  <a:cubicBezTo>
                    <a:pt x="8" y="0"/>
                    <a:pt x="0" y="1"/>
                    <a:pt x="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2" name="Freeform 41"/>
            <p:cNvSpPr>
              <a:spLocks/>
            </p:cNvSpPr>
            <p:nvPr/>
          </p:nvSpPr>
          <p:spPr bwMode="invGray">
            <a:xfrm>
              <a:off x="11882438" y="2825750"/>
              <a:ext cx="25400" cy="1587"/>
            </a:xfrm>
            <a:custGeom>
              <a:avLst/>
              <a:gdLst>
                <a:gd name="T0" fmla="*/ 0 w 14"/>
                <a:gd name="T1" fmla="*/ 1 h 1"/>
                <a:gd name="T2" fmla="*/ 0 w 14"/>
                <a:gd name="T3" fmla="*/ 1 h 1"/>
                <a:gd name="T4" fmla="*/ 14 w 14"/>
                <a:gd name="T5" fmla="*/ 0 h 1"/>
                <a:gd name="T6" fmla="*/ 0 w 1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" h="1">
                  <a:moveTo>
                    <a:pt x="0" y="1"/>
                  </a:moveTo>
                  <a:lnTo>
                    <a:pt x="0" y="1"/>
                  </a:lnTo>
                  <a:lnTo>
                    <a:pt x="14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3" name="Freeform 42"/>
            <p:cNvSpPr>
              <a:spLocks/>
            </p:cNvSpPr>
            <p:nvPr/>
          </p:nvSpPr>
          <p:spPr bwMode="invGray">
            <a:xfrm>
              <a:off x="8915400" y="2809875"/>
              <a:ext cx="15875" cy="1587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0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cubicBezTo>
                    <a:pt x="6" y="0"/>
                    <a:pt x="3" y="0"/>
                    <a:pt x="0" y="0"/>
                  </a:cubicBezTo>
                  <a:cubicBezTo>
                    <a:pt x="1" y="0"/>
                    <a:pt x="4" y="1"/>
                    <a:pt x="8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4" name="Freeform 43"/>
            <p:cNvSpPr>
              <a:spLocks/>
            </p:cNvSpPr>
            <p:nvPr/>
          </p:nvSpPr>
          <p:spPr bwMode="invGray">
            <a:xfrm>
              <a:off x="12109450" y="2752725"/>
              <a:ext cx="454025" cy="23812"/>
            </a:xfrm>
            <a:custGeom>
              <a:avLst/>
              <a:gdLst>
                <a:gd name="T0" fmla="*/ 102 w 236"/>
                <a:gd name="T1" fmla="*/ 10 h 10"/>
                <a:gd name="T2" fmla="*/ 102 w 236"/>
                <a:gd name="T3" fmla="*/ 10 h 10"/>
                <a:gd name="T4" fmla="*/ 123 w 236"/>
                <a:gd name="T5" fmla="*/ 7 h 10"/>
                <a:gd name="T6" fmla="*/ 200 w 236"/>
                <a:gd name="T7" fmla="*/ 6 h 10"/>
                <a:gd name="T8" fmla="*/ 203 w 236"/>
                <a:gd name="T9" fmla="*/ 3 h 10"/>
                <a:gd name="T10" fmla="*/ 160 w 236"/>
                <a:gd name="T11" fmla="*/ 4 h 10"/>
                <a:gd name="T12" fmla="*/ 202 w 236"/>
                <a:gd name="T13" fmla="*/ 3 h 10"/>
                <a:gd name="T14" fmla="*/ 198 w 236"/>
                <a:gd name="T15" fmla="*/ 0 h 10"/>
                <a:gd name="T16" fmla="*/ 0 w 236"/>
                <a:gd name="T17" fmla="*/ 4 h 10"/>
                <a:gd name="T18" fmla="*/ 137 w 236"/>
                <a:gd name="T19" fmla="*/ 4 h 10"/>
                <a:gd name="T20" fmla="*/ 121 w 236"/>
                <a:gd name="T21" fmla="*/ 6 h 10"/>
                <a:gd name="T22" fmla="*/ 8 w 236"/>
                <a:gd name="T23" fmla="*/ 5 h 10"/>
                <a:gd name="T24" fmla="*/ 104 w 236"/>
                <a:gd name="T25" fmla="*/ 7 h 10"/>
                <a:gd name="T26" fmla="*/ 84 w 236"/>
                <a:gd name="T27" fmla="*/ 9 h 10"/>
                <a:gd name="T28" fmla="*/ 102 w 236"/>
                <a:gd name="T2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36" h="10">
                  <a:moveTo>
                    <a:pt x="102" y="10"/>
                  </a:moveTo>
                  <a:lnTo>
                    <a:pt x="102" y="10"/>
                  </a:lnTo>
                  <a:cubicBezTo>
                    <a:pt x="107" y="9"/>
                    <a:pt x="208" y="8"/>
                    <a:pt x="123" y="7"/>
                  </a:cubicBezTo>
                  <a:cubicBezTo>
                    <a:pt x="126" y="4"/>
                    <a:pt x="177" y="6"/>
                    <a:pt x="200" y="6"/>
                  </a:cubicBezTo>
                  <a:cubicBezTo>
                    <a:pt x="184" y="5"/>
                    <a:pt x="208" y="4"/>
                    <a:pt x="203" y="3"/>
                  </a:cubicBezTo>
                  <a:cubicBezTo>
                    <a:pt x="192" y="4"/>
                    <a:pt x="179" y="4"/>
                    <a:pt x="160" y="4"/>
                  </a:cubicBezTo>
                  <a:cubicBezTo>
                    <a:pt x="152" y="3"/>
                    <a:pt x="180" y="2"/>
                    <a:pt x="202" y="3"/>
                  </a:cubicBezTo>
                  <a:cubicBezTo>
                    <a:pt x="175" y="1"/>
                    <a:pt x="236" y="1"/>
                    <a:pt x="198" y="0"/>
                  </a:cubicBezTo>
                  <a:cubicBezTo>
                    <a:pt x="116" y="0"/>
                    <a:pt x="57" y="0"/>
                    <a:pt x="0" y="4"/>
                  </a:cubicBezTo>
                  <a:cubicBezTo>
                    <a:pt x="46" y="3"/>
                    <a:pt x="99" y="3"/>
                    <a:pt x="137" y="4"/>
                  </a:cubicBezTo>
                  <a:lnTo>
                    <a:pt x="121" y="6"/>
                  </a:lnTo>
                  <a:cubicBezTo>
                    <a:pt x="78" y="4"/>
                    <a:pt x="51" y="5"/>
                    <a:pt x="8" y="5"/>
                  </a:cubicBezTo>
                  <a:lnTo>
                    <a:pt x="104" y="7"/>
                  </a:lnTo>
                  <a:cubicBezTo>
                    <a:pt x="149" y="9"/>
                    <a:pt x="119" y="9"/>
                    <a:pt x="84" y="9"/>
                  </a:cubicBezTo>
                  <a:cubicBezTo>
                    <a:pt x="92" y="9"/>
                    <a:pt x="100" y="9"/>
                    <a:pt x="102" y="1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5" name="Freeform 44"/>
            <p:cNvSpPr>
              <a:spLocks/>
            </p:cNvSpPr>
            <p:nvPr/>
          </p:nvSpPr>
          <p:spPr bwMode="invGray">
            <a:xfrm>
              <a:off x="12182475" y="2816225"/>
              <a:ext cx="9525" cy="0"/>
            </a:xfrm>
            <a:custGeom>
              <a:avLst/>
              <a:gdLst>
                <a:gd name="T0" fmla="*/ 0 w 5"/>
                <a:gd name="T1" fmla="*/ 0 w 5"/>
                <a:gd name="T2" fmla="*/ 1 w 5"/>
                <a:gd name="T3" fmla="*/ 5 w 5"/>
                <a:gd name="T4" fmla="*/ 0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6" name="Freeform 45"/>
            <p:cNvSpPr>
              <a:spLocks/>
            </p:cNvSpPr>
            <p:nvPr/>
          </p:nvSpPr>
          <p:spPr bwMode="invGray">
            <a:xfrm>
              <a:off x="4348162" y="2827338"/>
              <a:ext cx="17463" cy="3175"/>
            </a:xfrm>
            <a:custGeom>
              <a:avLst/>
              <a:gdLst>
                <a:gd name="T0" fmla="*/ 8 w 9"/>
                <a:gd name="T1" fmla="*/ 0 h 1"/>
                <a:gd name="T2" fmla="*/ 8 w 9"/>
                <a:gd name="T3" fmla="*/ 0 h 1"/>
                <a:gd name="T4" fmla="*/ 0 w 9"/>
                <a:gd name="T5" fmla="*/ 1 h 1"/>
                <a:gd name="T6" fmla="*/ 8 w 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1">
                  <a:moveTo>
                    <a:pt x="8" y="0"/>
                  </a:moveTo>
                  <a:lnTo>
                    <a:pt x="8" y="0"/>
                  </a:lnTo>
                  <a:lnTo>
                    <a:pt x="0" y="1"/>
                  </a:lnTo>
                  <a:cubicBezTo>
                    <a:pt x="7" y="0"/>
                    <a:pt x="9" y="0"/>
                    <a:pt x="8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7" name="Freeform 46"/>
            <p:cNvSpPr>
              <a:spLocks/>
            </p:cNvSpPr>
            <p:nvPr/>
          </p:nvSpPr>
          <p:spPr bwMode="invGray">
            <a:xfrm>
              <a:off x="12071350" y="2790825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8" name="Freeform 47"/>
            <p:cNvSpPr>
              <a:spLocks/>
            </p:cNvSpPr>
            <p:nvPr/>
          </p:nvSpPr>
          <p:spPr bwMode="invGray">
            <a:xfrm>
              <a:off x="4754563" y="2827338"/>
              <a:ext cx="4763" cy="0"/>
            </a:xfrm>
            <a:custGeom>
              <a:avLst/>
              <a:gdLst>
                <a:gd name="T0" fmla="*/ 2 w 2"/>
                <a:gd name="T1" fmla="*/ 2 w 2"/>
                <a:gd name="T2" fmla="*/ 0 w 2"/>
                <a:gd name="T3" fmla="*/ 2 w 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">
                  <a:moveTo>
                    <a:pt x="2" y="0"/>
                  </a:moveTo>
                  <a:lnTo>
                    <a:pt x="2" y="0"/>
                  </a:lnTo>
                  <a:lnTo>
                    <a:pt x="0" y="0"/>
                  </a:lnTo>
                  <a:cubicBezTo>
                    <a:pt x="1" y="0"/>
                    <a:pt x="1" y="0"/>
                    <a:pt x="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9" name="Freeform 48"/>
            <p:cNvSpPr>
              <a:spLocks/>
            </p:cNvSpPr>
            <p:nvPr/>
          </p:nvSpPr>
          <p:spPr bwMode="invGray">
            <a:xfrm>
              <a:off x="4852988" y="2719388"/>
              <a:ext cx="9525" cy="3175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4 w 5"/>
                <a:gd name="T5" fmla="*/ 0 h 1"/>
                <a:gd name="T6" fmla="*/ 5 w 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cubicBezTo>
                    <a:pt x="5" y="1"/>
                    <a:pt x="5" y="1"/>
                    <a:pt x="4" y="0"/>
                  </a:cubicBezTo>
                  <a:cubicBezTo>
                    <a:pt x="0" y="1"/>
                    <a:pt x="2" y="1"/>
                    <a:pt x="5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0" name="Freeform 49"/>
            <p:cNvSpPr>
              <a:spLocks/>
            </p:cNvSpPr>
            <p:nvPr/>
          </p:nvSpPr>
          <p:spPr bwMode="invGray">
            <a:xfrm>
              <a:off x="4759325" y="2827338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lnTo>
                    <a:pt x="0" y="0"/>
                  </a:ln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1" name="Freeform 50"/>
            <p:cNvSpPr>
              <a:spLocks/>
            </p:cNvSpPr>
            <p:nvPr/>
          </p:nvSpPr>
          <p:spPr bwMode="invGray">
            <a:xfrm>
              <a:off x="6654800" y="2805113"/>
              <a:ext cx="19050" cy="1587"/>
            </a:xfrm>
            <a:custGeom>
              <a:avLst/>
              <a:gdLst>
                <a:gd name="T0" fmla="*/ 10 w 10"/>
                <a:gd name="T1" fmla="*/ 1 h 1"/>
                <a:gd name="T2" fmla="*/ 10 w 10"/>
                <a:gd name="T3" fmla="*/ 1 h 1"/>
                <a:gd name="T4" fmla="*/ 2 w 10"/>
                <a:gd name="T5" fmla="*/ 0 h 1"/>
                <a:gd name="T6" fmla="*/ 10 w 1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1">
                  <a:moveTo>
                    <a:pt x="10" y="1"/>
                  </a:moveTo>
                  <a:lnTo>
                    <a:pt x="10" y="1"/>
                  </a:lnTo>
                  <a:lnTo>
                    <a:pt x="2" y="0"/>
                  </a:lnTo>
                  <a:cubicBezTo>
                    <a:pt x="0" y="0"/>
                    <a:pt x="2" y="0"/>
                    <a:pt x="1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2" name="Freeform 51"/>
            <p:cNvSpPr>
              <a:spLocks/>
            </p:cNvSpPr>
            <p:nvPr/>
          </p:nvSpPr>
          <p:spPr bwMode="invGray">
            <a:xfrm>
              <a:off x="6289675" y="2798763"/>
              <a:ext cx="6350" cy="0"/>
            </a:xfrm>
            <a:custGeom>
              <a:avLst/>
              <a:gdLst>
                <a:gd name="T0" fmla="*/ 3 w 3"/>
                <a:gd name="T1" fmla="*/ 3 w 3"/>
                <a:gd name="T2" fmla="*/ 0 w 3"/>
                <a:gd name="T3" fmla="*/ 3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">
                  <a:moveTo>
                    <a:pt x="3" y="0"/>
                  </a:moveTo>
                  <a:lnTo>
                    <a:pt x="3" y="0"/>
                  </a:lnTo>
                  <a:lnTo>
                    <a:pt x="0" y="0"/>
                  </a:lnTo>
                  <a:lnTo>
                    <a:pt x="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3" name="Freeform 52"/>
            <p:cNvSpPr>
              <a:spLocks/>
            </p:cNvSpPr>
            <p:nvPr/>
          </p:nvSpPr>
          <p:spPr bwMode="invGray">
            <a:xfrm>
              <a:off x="9140825" y="2725738"/>
              <a:ext cx="44450" cy="0"/>
            </a:xfrm>
            <a:custGeom>
              <a:avLst/>
              <a:gdLst>
                <a:gd name="T0" fmla="*/ 23 w 23"/>
                <a:gd name="T1" fmla="*/ 23 w 23"/>
                <a:gd name="T2" fmla="*/ 0 w 23"/>
                <a:gd name="T3" fmla="*/ 23 w 2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3">
                  <a:moveTo>
                    <a:pt x="23" y="0"/>
                  </a:moveTo>
                  <a:lnTo>
                    <a:pt x="23" y="0"/>
                  </a:lnTo>
                  <a:lnTo>
                    <a:pt x="0" y="0"/>
                  </a:lnTo>
                  <a:lnTo>
                    <a:pt x="2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4" name="Freeform 53"/>
            <p:cNvSpPr>
              <a:spLocks/>
            </p:cNvSpPr>
            <p:nvPr/>
          </p:nvSpPr>
          <p:spPr bwMode="invGray">
            <a:xfrm>
              <a:off x="4737100" y="2827338"/>
              <a:ext cx="17463" cy="3175"/>
            </a:xfrm>
            <a:custGeom>
              <a:avLst/>
              <a:gdLst>
                <a:gd name="T0" fmla="*/ 9 w 9"/>
                <a:gd name="T1" fmla="*/ 0 h 1"/>
                <a:gd name="T2" fmla="*/ 9 w 9"/>
                <a:gd name="T3" fmla="*/ 0 h 1"/>
                <a:gd name="T4" fmla="*/ 0 w 9"/>
                <a:gd name="T5" fmla="*/ 1 h 1"/>
                <a:gd name="T6" fmla="*/ 9 w 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1">
                  <a:moveTo>
                    <a:pt x="9" y="0"/>
                  </a:moveTo>
                  <a:lnTo>
                    <a:pt x="9" y="0"/>
                  </a:lnTo>
                  <a:lnTo>
                    <a:pt x="0" y="1"/>
                  </a:lnTo>
                  <a:cubicBezTo>
                    <a:pt x="5" y="0"/>
                    <a:pt x="8" y="0"/>
                    <a:pt x="9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5" name="Freeform 54"/>
            <p:cNvSpPr>
              <a:spLocks/>
            </p:cNvSpPr>
            <p:nvPr/>
          </p:nvSpPr>
          <p:spPr bwMode="invGray">
            <a:xfrm>
              <a:off x="7239000" y="2779713"/>
              <a:ext cx="11113" cy="3175"/>
            </a:xfrm>
            <a:custGeom>
              <a:avLst/>
              <a:gdLst>
                <a:gd name="T0" fmla="*/ 6 w 6"/>
                <a:gd name="T1" fmla="*/ 0 h 1"/>
                <a:gd name="T2" fmla="*/ 6 w 6"/>
                <a:gd name="T3" fmla="*/ 0 h 1"/>
                <a:gd name="T4" fmla="*/ 0 w 6"/>
                <a:gd name="T5" fmla="*/ 1 h 1"/>
                <a:gd name="T6" fmla="*/ 4 w 6"/>
                <a:gd name="T7" fmla="*/ 1 h 1"/>
                <a:gd name="T8" fmla="*/ 6 w 6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1">
                  <a:moveTo>
                    <a:pt x="6" y="0"/>
                  </a:moveTo>
                  <a:lnTo>
                    <a:pt x="6" y="0"/>
                  </a:lnTo>
                  <a:lnTo>
                    <a:pt x="0" y="1"/>
                  </a:lnTo>
                  <a:lnTo>
                    <a:pt x="4" y="1"/>
                  </a:lnTo>
                  <a:lnTo>
                    <a:pt x="6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6" name="Freeform 55"/>
            <p:cNvSpPr>
              <a:spLocks/>
            </p:cNvSpPr>
            <p:nvPr/>
          </p:nvSpPr>
          <p:spPr bwMode="invGray">
            <a:xfrm>
              <a:off x="7181850" y="2773363"/>
              <a:ext cx="468313" cy="15875"/>
            </a:xfrm>
            <a:custGeom>
              <a:avLst/>
              <a:gdLst>
                <a:gd name="T0" fmla="*/ 139 w 244"/>
                <a:gd name="T1" fmla="*/ 5 h 7"/>
                <a:gd name="T2" fmla="*/ 139 w 244"/>
                <a:gd name="T3" fmla="*/ 5 h 7"/>
                <a:gd name="T4" fmla="*/ 132 w 244"/>
                <a:gd name="T5" fmla="*/ 6 h 7"/>
                <a:gd name="T6" fmla="*/ 244 w 244"/>
                <a:gd name="T7" fmla="*/ 4 h 7"/>
                <a:gd name="T8" fmla="*/ 178 w 244"/>
                <a:gd name="T9" fmla="*/ 1 h 7"/>
                <a:gd name="T10" fmla="*/ 101 w 244"/>
                <a:gd name="T11" fmla="*/ 0 h 7"/>
                <a:gd name="T12" fmla="*/ 77 w 244"/>
                <a:gd name="T13" fmla="*/ 3 h 7"/>
                <a:gd name="T14" fmla="*/ 60 w 244"/>
                <a:gd name="T15" fmla="*/ 1 h 7"/>
                <a:gd name="T16" fmla="*/ 0 w 244"/>
                <a:gd name="T17" fmla="*/ 1 h 7"/>
                <a:gd name="T18" fmla="*/ 52 w 244"/>
                <a:gd name="T19" fmla="*/ 1 h 7"/>
                <a:gd name="T20" fmla="*/ 36 w 244"/>
                <a:gd name="T21" fmla="*/ 3 h 7"/>
                <a:gd name="T22" fmla="*/ 41 w 244"/>
                <a:gd name="T23" fmla="*/ 3 h 7"/>
                <a:gd name="T24" fmla="*/ 139 w 244"/>
                <a:gd name="T25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4" h="7">
                  <a:moveTo>
                    <a:pt x="139" y="5"/>
                  </a:moveTo>
                  <a:lnTo>
                    <a:pt x="139" y="5"/>
                  </a:lnTo>
                  <a:cubicBezTo>
                    <a:pt x="135" y="5"/>
                    <a:pt x="134" y="6"/>
                    <a:pt x="132" y="6"/>
                  </a:cubicBezTo>
                  <a:cubicBezTo>
                    <a:pt x="169" y="5"/>
                    <a:pt x="236" y="6"/>
                    <a:pt x="244" y="4"/>
                  </a:cubicBezTo>
                  <a:cubicBezTo>
                    <a:pt x="232" y="4"/>
                    <a:pt x="167" y="2"/>
                    <a:pt x="178" y="1"/>
                  </a:cubicBezTo>
                  <a:cubicBezTo>
                    <a:pt x="152" y="2"/>
                    <a:pt x="115" y="0"/>
                    <a:pt x="101" y="0"/>
                  </a:cubicBezTo>
                  <a:cubicBezTo>
                    <a:pt x="143" y="2"/>
                    <a:pt x="105" y="2"/>
                    <a:pt x="77" y="3"/>
                  </a:cubicBezTo>
                  <a:cubicBezTo>
                    <a:pt x="51" y="2"/>
                    <a:pt x="82" y="1"/>
                    <a:pt x="60" y="1"/>
                  </a:cubicBezTo>
                  <a:lnTo>
                    <a:pt x="0" y="1"/>
                  </a:lnTo>
                  <a:lnTo>
                    <a:pt x="52" y="1"/>
                  </a:lnTo>
                  <a:lnTo>
                    <a:pt x="36" y="3"/>
                  </a:lnTo>
                  <a:lnTo>
                    <a:pt x="41" y="3"/>
                  </a:lnTo>
                  <a:cubicBezTo>
                    <a:pt x="129" y="2"/>
                    <a:pt x="49" y="7"/>
                    <a:pt x="139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7" name="Freeform 56"/>
            <p:cNvSpPr>
              <a:spLocks/>
            </p:cNvSpPr>
            <p:nvPr/>
          </p:nvSpPr>
          <p:spPr bwMode="invGray">
            <a:xfrm>
              <a:off x="7407275" y="2787650"/>
              <a:ext cx="26988" cy="0"/>
            </a:xfrm>
            <a:custGeom>
              <a:avLst/>
              <a:gdLst>
                <a:gd name="T0" fmla="*/ 14 w 14"/>
                <a:gd name="T1" fmla="*/ 14 w 14"/>
                <a:gd name="T2" fmla="*/ 0 w 14"/>
                <a:gd name="T3" fmla="*/ 14 w 1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4">
                  <a:moveTo>
                    <a:pt x="14" y="0"/>
                  </a:moveTo>
                  <a:lnTo>
                    <a:pt x="14" y="0"/>
                  </a:lnTo>
                  <a:lnTo>
                    <a:pt x="0" y="0"/>
                  </a:lnTo>
                  <a:cubicBezTo>
                    <a:pt x="8" y="0"/>
                    <a:pt x="11" y="0"/>
                    <a:pt x="1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8" name="Freeform 57"/>
            <p:cNvSpPr>
              <a:spLocks/>
            </p:cNvSpPr>
            <p:nvPr/>
          </p:nvSpPr>
          <p:spPr bwMode="invGray">
            <a:xfrm>
              <a:off x="8123238" y="2794000"/>
              <a:ext cx="31750" cy="1587"/>
            </a:xfrm>
            <a:custGeom>
              <a:avLst/>
              <a:gdLst>
                <a:gd name="T0" fmla="*/ 0 w 16"/>
                <a:gd name="T1" fmla="*/ 1 h 1"/>
                <a:gd name="T2" fmla="*/ 0 w 16"/>
                <a:gd name="T3" fmla="*/ 1 h 1"/>
                <a:gd name="T4" fmla="*/ 16 w 16"/>
                <a:gd name="T5" fmla="*/ 0 h 1"/>
                <a:gd name="T6" fmla="*/ 0 w 1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" h="1">
                  <a:moveTo>
                    <a:pt x="0" y="1"/>
                  </a:moveTo>
                  <a:lnTo>
                    <a:pt x="0" y="1"/>
                  </a:lnTo>
                  <a:lnTo>
                    <a:pt x="16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9" name="Freeform 58"/>
            <p:cNvSpPr>
              <a:spLocks/>
            </p:cNvSpPr>
            <p:nvPr/>
          </p:nvSpPr>
          <p:spPr bwMode="invGray">
            <a:xfrm>
              <a:off x="3070225" y="2794000"/>
              <a:ext cx="101600" cy="4762"/>
            </a:xfrm>
            <a:custGeom>
              <a:avLst/>
              <a:gdLst>
                <a:gd name="T0" fmla="*/ 0 w 53"/>
                <a:gd name="T1" fmla="*/ 0 h 2"/>
                <a:gd name="T2" fmla="*/ 0 w 53"/>
                <a:gd name="T3" fmla="*/ 0 h 2"/>
                <a:gd name="T4" fmla="*/ 52 w 53"/>
                <a:gd name="T5" fmla="*/ 0 h 2"/>
                <a:gd name="T6" fmla="*/ 6 w 53"/>
                <a:gd name="T7" fmla="*/ 0 h 2"/>
                <a:gd name="T8" fmla="*/ 0 w 53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3" h="2">
                  <a:moveTo>
                    <a:pt x="0" y="0"/>
                  </a:moveTo>
                  <a:lnTo>
                    <a:pt x="0" y="0"/>
                  </a:lnTo>
                  <a:cubicBezTo>
                    <a:pt x="2" y="1"/>
                    <a:pt x="53" y="2"/>
                    <a:pt x="52" y="0"/>
                  </a:cubicBezTo>
                  <a:lnTo>
                    <a:pt x="6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0" name="Freeform 59"/>
            <p:cNvSpPr>
              <a:spLocks/>
            </p:cNvSpPr>
            <p:nvPr/>
          </p:nvSpPr>
          <p:spPr bwMode="invGray">
            <a:xfrm>
              <a:off x="9963150" y="2778125"/>
              <a:ext cx="41275" cy="0"/>
            </a:xfrm>
            <a:custGeom>
              <a:avLst/>
              <a:gdLst>
                <a:gd name="T0" fmla="*/ 21 w 21"/>
                <a:gd name="T1" fmla="*/ 21 w 21"/>
                <a:gd name="T2" fmla="*/ 3 w 21"/>
                <a:gd name="T3" fmla="*/ 0 w 21"/>
                <a:gd name="T4" fmla="*/ 21 w 2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21">
                  <a:moveTo>
                    <a:pt x="21" y="0"/>
                  </a:moveTo>
                  <a:lnTo>
                    <a:pt x="21" y="0"/>
                  </a:lnTo>
                  <a:lnTo>
                    <a:pt x="3" y="0"/>
                  </a:lnTo>
                  <a:lnTo>
                    <a:pt x="0" y="0"/>
                  </a:lnTo>
                  <a:cubicBezTo>
                    <a:pt x="4" y="0"/>
                    <a:pt x="15" y="0"/>
                    <a:pt x="2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1" name="Freeform 60"/>
            <p:cNvSpPr>
              <a:spLocks/>
            </p:cNvSpPr>
            <p:nvPr/>
          </p:nvSpPr>
          <p:spPr bwMode="invGray">
            <a:xfrm>
              <a:off x="7523163" y="2773363"/>
              <a:ext cx="30163" cy="3175"/>
            </a:xfrm>
            <a:custGeom>
              <a:avLst/>
              <a:gdLst>
                <a:gd name="T0" fmla="*/ 16 w 16"/>
                <a:gd name="T1" fmla="*/ 0 h 1"/>
                <a:gd name="T2" fmla="*/ 16 w 16"/>
                <a:gd name="T3" fmla="*/ 0 h 1"/>
                <a:gd name="T4" fmla="*/ 0 w 16"/>
                <a:gd name="T5" fmla="*/ 1 h 1"/>
                <a:gd name="T6" fmla="*/ 16 w 16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" h="1">
                  <a:moveTo>
                    <a:pt x="16" y="0"/>
                  </a:moveTo>
                  <a:lnTo>
                    <a:pt x="16" y="0"/>
                  </a:lnTo>
                  <a:cubicBezTo>
                    <a:pt x="6" y="0"/>
                    <a:pt x="2" y="1"/>
                    <a:pt x="0" y="1"/>
                  </a:cubicBezTo>
                  <a:cubicBezTo>
                    <a:pt x="6" y="1"/>
                    <a:pt x="12" y="1"/>
                    <a:pt x="1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2" name="Freeform 61"/>
            <p:cNvSpPr>
              <a:spLocks/>
            </p:cNvSpPr>
            <p:nvPr/>
          </p:nvSpPr>
          <p:spPr bwMode="invGray">
            <a:xfrm>
              <a:off x="10009188" y="2787650"/>
              <a:ext cx="115888" cy="3175"/>
            </a:xfrm>
            <a:custGeom>
              <a:avLst/>
              <a:gdLst>
                <a:gd name="T0" fmla="*/ 0 w 60"/>
                <a:gd name="T1" fmla="*/ 0 h 2"/>
                <a:gd name="T2" fmla="*/ 0 w 60"/>
                <a:gd name="T3" fmla="*/ 0 h 2"/>
                <a:gd name="T4" fmla="*/ 19 w 60"/>
                <a:gd name="T5" fmla="*/ 2 h 2"/>
                <a:gd name="T6" fmla="*/ 60 w 60"/>
                <a:gd name="T7" fmla="*/ 1 h 2"/>
                <a:gd name="T8" fmla="*/ 0 w 60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0" h="2">
                  <a:moveTo>
                    <a:pt x="0" y="0"/>
                  </a:moveTo>
                  <a:lnTo>
                    <a:pt x="0" y="0"/>
                  </a:lnTo>
                  <a:cubicBezTo>
                    <a:pt x="7" y="0"/>
                    <a:pt x="18" y="1"/>
                    <a:pt x="19" y="2"/>
                  </a:cubicBezTo>
                  <a:cubicBezTo>
                    <a:pt x="34" y="2"/>
                    <a:pt x="45" y="1"/>
                    <a:pt x="60" y="1"/>
                  </a:cubicBezTo>
                  <a:cubicBezTo>
                    <a:pt x="43" y="1"/>
                    <a:pt x="23" y="1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3" name="Freeform 62"/>
            <p:cNvSpPr>
              <a:spLocks/>
            </p:cNvSpPr>
            <p:nvPr/>
          </p:nvSpPr>
          <p:spPr bwMode="invGray">
            <a:xfrm>
              <a:off x="10125075" y="2789238"/>
              <a:ext cx="1588" cy="0"/>
            </a:xfrm>
            <a:custGeom>
              <a:avLst/>
              <a:gdLst>
                <a:gd name="T0" fmla="*/ 1 w 1"/>
                <a:gd name="T1" fmla="*/ 1 w 1"/>
                <a:gd name="T2" fmla="*/ 0 w 1"/>
                <a:gd name="T3" fmla="*/ 1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lnTo>
                    <a:pt x="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4" name="Freeform 63"/>
            <p:cNvSpPr>
              <a:spLocks noEditPoints="1"/>
            </p:cNvSpPr>
            <p:nvPr/>
          </p:nvSpPr>
          <p:spPr bwMode="invGray">
            <a:xfrm>
              <a:off x="-4110038" y="2703513"/>
              <a:ext cx="16486188" cy="134937"/>
            </a:xfrm>
            <a:custGeom>
              <a:avLst/>
              <a:gdLst>
                <a:gd name="T0" fmla="*/ 5206 w 8594"/>
                <a:gd name="T1" fmla="*/ 34 h 60"/>
                <a:gd name="T2" fmla="*/ 4851 w 8594"/>
                <a:gd name="T3" fmla="*/ 37 h 60"/>
                <a:gd name="T4" fmla="*/ 5322 w 8594"/>
                <a:gd name="T5" fmla="*/ 35 h 60"/>
                <a:gd name="T6" fmla="*/ 5841 w 8594"/>
                <a:gd name="T7" fmla="*/ 43 h 60"/>
                <a:gd name="T8" fmla="*/ 5952 w 8594"/>
                <a:gd name="T9" fmla="*/ 46 h 60"/>
                <a:gd name="T10" fmla="*/ 6323 w 8594"/>
                <a:gd name="T11" fmla="*/ 40 h 60"/>
                <a:gd name="T12" fmla="*/ 6806 w 8594"/>
                <a:gd name="T13" fmla="*/ 32 h 60"/>
                <a:gd name="T14" fmla="*/ 6211 w 8594"/>
                <a:gd name="T15" fmla="*/ 34 h 60"/>
                <a:gd name="T16" fmla="*/ 5558 w 8594"/>
                <a:gd name="T17" fmla="*/ 29 h 60"/>
                <a:gd name="T18" fmla="*/ 7046 w 8594"/>
                <a:gd name="T19" fmla="*/ 41 h 60"/>
                <a:gd name="T20" fmla="*/ 7472 w 8594"/>
                <a:gd name="T21" fmla="*/ 40 h 60"/>
                <a:gd name="T22" fmla="*/ 7784 w 8594"/>
                <a:gd name="T23" fmla="*/ 39 h 60"/>
                <a:gd name="T24" fmla="*/ 4392 w 8594"/>
                <a:gd name="T25" fmla="*/ 36 h 60"/>
                <a:gd name="T26" fmla="*/ 4053 w 8594"/>
                <a:gd name="T27" fmla="*/ 35 h 60"/>
                <a:gd name="T28" fmla="*/ 4729 w 8594"/>
                <a:gd name="T29" fmla="*/ 29 h 60"/>
                <a:gd name="T30" fmla="*/ 348 w 8594"/>
                <a:gd name="T31" fmla="*/ 40 h 60"/>
                <a:gd name="T32" fmla="*/ 3365 w 8594"/>
                <a:gd name="T33" fmla="*/ 41 h 60"/>
                <a:gd name="T34" fmla="*/ 2626 w 8594"/>
                <a:gd name="T35" fmla="*/ 45 h 60"/>
                <a:gd name="T36" fmla="*/ 1989 w 8594"/>
                <a:gd name="T37" fmla="*/ 45 h 60"/>
                <a:gd name="T38" fmla="*/ 1241 w 8594"/>
                <a:gd name="T39" fmla="*/ 44 h 60"/>
                <a:gd name="T40" fmla="*/ 260 w 8594"/>
                <a:gd name="T41" fmla="*/ 41 h 60"/>
                <a:gd name="T42" fmla="*/ 403 w 8594"/>
                <a:gd name="T43" fmla="*/ 29 h 60"/>
                <a:gd name="T44" fmla="*/ 1235 w 8594"/>
                <a:gd name="T45" fmla="*/ 30 h 60"/>
                <a:gd name="T46" fmla="*/ 1695 w 8594"/>
                <a:gd name="T47" fmla="*/ 28 h 60"/>
                <a:gd name="T48" fmla="*/ 2516 w 8594"/>
                <a:gd name="T49" fmla="*/ 20 h 60"/>
                <a:gd name="T50" fmla="*/ 3096 w 8594"/>
                <a:gd name="T51" fmla="*/ 21 h 60"/>
                <a:gd name="T52" fmla="*/ 3775 w 8594"/>
                <a:gd name="T53" fmla="*/ 17 h 60"/>
                <a:gd name="T54" fmla="*/ 3608 w 8594"/>
                <a:gd name="T55" fmla="*/ 13 h 60"/>
                <a:gd name="T56" fmla="*/ 3472 w 8594"/>
                <a:gd name="T57" fmla="*/ 9 h 60"/>
                <a:gd name="T58" fmla="*/ 4061 w 8594"/>
                <a:gd name="T59" fmla="*/ 4 h 60"/>
                <a:gd name="T60" fmla="*/ 4257 w 8594"/>
                <a:gd name="T61" fmla="*/ 12 h 60"/>
                <a:gd name="T62" fmla="*/ 4645 w 8594"/>
                <a:gd name="T63" fmla="*/ 16 h 60"/>
                <a:gd name="T64" fmla="*/ 4373 w 8594"/>
                <a:gd name="T65" fmla="*/ 10 h 60"/>
                <a:gd name="T66" fmla="*/ 5119 w 8594"/>
                <a:gd name="T67" fmla="*/ 4 h 60"/>
                <a:gd name="T68" fmla="*/ 5193 w 8594"/>
                <a:gd name="T69" fmla="*/ 5 h 60"/>
                <a:gd name="T70" fmla="*/ 5134 w 8594"/>
                <a:gd name="T71" fmla="*/ 16 h 60"/>
                <a:gd name="T72" fmla="*/ 5438 w 8594"/>
                <a:gd name="T73" fmla="*/ 15 h 60"/>
                <a:gd name="T74" fmla="*/ 5834 w 8594"/>
                <a:gd name="T75" fmla="*/ 5 h 60"/>
                <a:gd name="T76" fmla="*/ 5843 w 8594"/>
                <a:gd name="T77" fmla="*/ 16 h 60"/>
                <a:gd name="T78" fmla="*/ 5967 w 8594"/>
                <a:gd name="T79" fmla="*/ 11 h 60"/>
                <a:gd name="T80" fmla="*/ 6226 w 8594"/>
                <a:gd name="T81" fmla="*/ 10 h 60"/>
                <a:gd name="T82" fmla="*/ 6261 w 8594"/>
                <a:gd name="T83" fmla="*/ 13 h 60"/>
                <a:gd name="T84" fmla="*/ 6697 w 8594"/>
                <a:gd name="T85" fmla="*/ 10 h 60"/>
                <a:gd name="T86" fmla="*/ 6837 w 8594"/>
                <a:gd name="T87" fmla="*/ 16 h 60"/>
                <a:gd name="T88" fmla="*/ 7682 w 8594"/>
                <a:gd name="T89" fmla="*/ 14 h 60"/>
                <a:gd name="T90" fmla="*/ 7802 w 8594"/>
                <a:gd name="T91" fmla="*/ 24 h 60"/>
                <a:gd name="T92" fmla="*/ 8182 w 8594"/>
                <a:gd name="T93" fmla="*/ 23 h 60"/>
                <a:gd name="T94" fmla="*/ 8315 w 8594"/>
                <a:gd name="T95" fmla="*/ 27 h 60"/>
                <a:gd name="T96" fmla="*/ 8441 w 8594"/>
                <a:gd name="T97" fmla="*/ 38 h 60"/>
                <a:gd name="T98" fmla="*/ 8077 w 8594"/>
                <a:gd name="T99" fmla="*/ 45 h 60"/>
                <a:gd name="T100" fmla="*/ 8594 w 8594"/>
                <a:gd name="T101" fmla="*/ 47 h 60"/>
                <a:gd name="T102" fmla="*/ 8205 w 8594"/>
                <a:gd name="T103" fmla="*/ 53 h 60"/>
                <a:gd name="T104" fmla="*/ 7779 w 8594"/>
                <a:gd name="T105" fmla="*/ 58 h 60"/>
                <a:gd name="T106" fmla="*/ 7358 w 8594"/>
                <a:gd name="T107" fmla="*/ 54 h 60"/>
                <a:gd name="T108" fmla="*/ 6692 w 8594"/>
                <a:gd name="T109" fmla="*/ 49 h 60"/>
                <a:gd name="T110" fmla="*/ 5792 w 8594"/>
                <a:gd name="T111" fmla="*/ 53 h 60"/>
                <a:gd name="T112" fmla="*/ 5390 w 8594"/>
                <a:gd name="T113" fmla="*/ 47 h 60"/>
                <a:gd name="T114" fmla="*/ 5194 w 8594"/>
                <a:gd name="T115" fmla="*/ 51 h 60"/>
                <a:gd name="T116" fmla="*/ 4559 w 8594"/>
                <a:gd name="T117" fmla="*/ 53 h 60"/>
                <a:gd name="T118" fmla="*/ 4226 w 8594"/>
                <a:gd name="T119" fmla="*/ 58 h 60"/>
                <a:gd name="T120" fmla="*/ 4010 w 8594"/>
                <a:gd name="T121" fmla="*/ 60 h 60"/>
                <a:gd name="T122" fmla="*/ 3858 w 8594"/>
                <a:gd name="T123" fmla="*/ 34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8594" h="60">
                  <a:moveTo>
                    <a:pt x="4248" y="14"/>
                  </a:moveTo>
                  <a:lnTo>
                    <a:pt x="4248" y="14"/>
                  </a:lnTo>
                  <a:lnTo>
                    <a:pt x="4246" y="14"/>
                  </a:lnTo>
                  <a:lnTo>
                    <a:pt x="4248" y="14"/>
                  </a:lnTo>
                  <a:lnTo>
                    <a:pt x="4248" y="14"/>
                  </a:lnTo>
                  <a:close/>
                  <a:moveTo>
                    <a:pt x="5299" y="30"/>
                  </a:moveTo>
                  <a:lnTo>
                    <a:pt x="5299" y="30"/>
                  </a:lnTo>
                  <a:lnTo>
                    <a:pt x="5241" y="31"/>
                  </a:lnTo>
                  <a:lnTo>
                    <a:pt x="5247" y="31"/>
                  </a:lnTo>
                  <a:lnTo>
                    <a:pt x="5190" y="32"/>
                  </a:lnTo>
                  <a:cubicBezTo>
                    <a:pt x="5225" y="33"/>
                    <a:pt x="5248" y="35"/>
                    <a:pt x="5199" y="36"/>
                  </a:cubicBezTo>
                  <a:cubicBezTo>
                    <a:pt x="5203" y="36"/>
                    <a:pt x="5189" y="35"/>
                    <a:pt x="5206" y="34"/>
                  </a:cubicBezTo>
                  <a:cubicBezTo>
                    <a:pt x="5173" y="33"/>
                    <a:pt x="5101" y="32"/>
                    <a:pt x="5120" y="35"/>
                  </a:cubicBezTo>
                  <a:cubicBezTo>
                    <a:pt x="5183" y="32"/>
                    <a:pt x="5134" y="39"/>
                    <a:pt x="5184" y="36"/>
                  </a:cubicBezTo>
                  <a:cubicBezTo>
                    <a:pt x="5157" y="38"/>
                    <a:pt x="5131" y="38"/>
                    <a:pt x="5106" y="38"/>
                  </a:cubicBezTo>
                  <a:cubicBezTo>
                    <a:pt x="5132" y="37"/>
                    <a:pt x="5100" y="35"/>
                    <a:pt x="5061" y="34"/>
                  </a:cubicBezTo>
                  <a:cubicBezTo>
                    <a:pt x="5044" y="35"/>
                    <a:pt x="4997" y="34"/>
                    <a:pt x="4969" y="35"/>
                  </a:cubicBezTo>
                  <a:cubicBezTo>
                    <a:pt x="4979" y="37"/>
                    <a:pt x="4954" y="38"/>
                    <a:pt x="5001" y="38"/>
                  </a:cubicBezTo>
                  <a:cubicBezTo>
                    <a:pt x="4984" y="39"/>
                    <a:pt x="4957" y="39"/>
                    <a:pt x="4928" y="38"/>
                  </a:cubicBezTo>
                  <a:cubicBezTo>
                    <a:pt x="4940" y="38"/>
                    <a:pt x="4960" y="38"/>
                    <a:pt x="4959" y="37"/>
                  </a:cubicBezTo>
                  <a:cubicBezTo>
                    <a:pt x="4940" y="35"/>
                    <a:pt x="4917" y="35"/>
                    <a:pt x="4905" y="35"/>
                  </a:cubicBezTo>
                  <a:lnTo>
                    <a:pt x="4876" y="35"/>
                  </a:lnTo>
                  <a:cubicBezTo>
                    <a:pt x="4879" y="35"/>
                    <a:pt x="4881" y="35"/>
                    <a:pt x="4883" y="36"/>
                  </a:cubicBezTo>
                  <a:lnTo>
                    <a:pt x="4851" y="37"/>
                  </a:lnTo>
                  <a:cubicBezTo>
                    <a:pt x="4894" y="36"/>
                    <a:pt x="4871" y="38"/>
                    <a:pt x="4870" y="39"/>
                  </a:cubicBezTo>
                  <a:cubicBezTo>
                    <a:pt x="4871" y="37"/>
                    <a:pt x="4842" y="39"/>
                    <a:pt x="4827" y="39"/>
                  </a:cubicBezTo>
                  <a:lnTo>
                    <a:pt x="4860" y="41"/>
                  </a:lnTo>
                  <a:cubicBezTo>
                    <a:pt x="4844" y="42"/>
                    <a:pt x="4805" y="40"/>
                    <a:pt x="4813" y="42"/>
                  </a:cubicBezTo>
                  <a:cubicBezTo>
                    <a:pt x="4881" y="43"/>
                    <a:pt x="4907" y="42"/>
                    <a:pt x="4969" y="42"/>
                  </a:cubicBezTo>
                  <a:lnTo>
                    <a:pt x="4944" y="40"/>
                  </a:lnTo>
                  <a:cubicBezTo>
                    <a:pt x="5014" y="39"/>
                    <a:pt x="4987" y="43"/>
                    <a:pt x="5065" y="43"/>
                  </a:cubicBezTo>
                  <a:cubicBezTo>
                    <a:pt x="5098" y="41"/>
                    <a:pt x="5183" y="42"/>
                    <a:pt x="5184" y="39"/>
                  </a:cubicBezTo>
                  <a:cubicBezTo>
                    <a:pt x="5174" y="40"/>
                    <a:pt x="5233" y="42"/>
                    <a:pt x="5260" y="40"/>
                  </a:cubicBezTo>
                  <a:cubicBezTo>
                    <a:pt x="5289" y="38"/>
                    <a:pt x="5379" y="37"/>
                    <a:pt x="5352" y="36"/>
                  </a:cubicBezTo>
                  <a:cubicBezTo>
                    <a:pt x="5328" y="36"/>
                    <a:pt x="5295" y="37"/>
                    <a:pt x="5276" y="36"/>
                  </a:cubicBezTo>
                  <a:lnTo>
                    <a:pt x="5322" y="35"/>
                  </a:lnTo>
                  <a:lnTo>
                    <a:pt x="5292" y="33"/>
                  </a:lnTo>
                  <a:cubicBezTo>
                    <a:pt x="5308" y="34"/>
                    <a:pt x="5306" y="32"/>
                    <a:pt x="5299" y="30"/>
                  </a:cubicBezTo>
                  <a:close/>
                  <a:moveTo>
                    <a:pt x="5493" y="27"/>
                  </a:moveTo>
                  <a:lnTo>
                    <a:pt x="5493" y="27"/>
                  </a:lnTo>
                  <a:cubicBezTo>
                    <a:pt x="5524" y="32"/>
                    <a:pt x="5557" y="36"/>
                    <a:pt x="5700" y="35"/>
                  </a:cubicBezTo>
                  <a:lnTo>
                    <a:pt x="5689" y="35"/>
                  </a:lnTo>
                  <a:cubicBezTo>
                    <a:pt x="5761" y="38"/>
                    <a:pt x="5829" y="32"/>
                    <a:pt x="5916" y="35"/>
                  </a:cubicBezTo>
                  <a:cubicBezTo>
                    <a:pt x="5874" y="36"/>
                    <a:pt x="5876" y="36"/>
                    <a:pt x="5829" y="40"/>
                  </a:cubicBezTo>
                  <a:lnTo>
                    <a:pt x="5875" y="39"/>
                  </a:lnTo>
                  <a:cubicBezTo>
                    <a:pt x="5862" y="41"/>
                    <a:pt x="5907" y="40"/>
                    <a:pt x="5941" y="40"/>
                  </a:cubicBezTo>
                  <a:lnTo>
                    <a:pt x="5911" y="43"/>
                  </a:lnTo>
                  <a:cubicBezTo>
                    <a:pt x="5891" y="42"/>
                    <a:pt x="5839" y="42"/>
                    <a:pt x="5841" y="43"/>
                  </a:cubicBezTo>
                  <a:cubicBezTo>
                    <a:pt x="5852" y="42"/>
                    <a:pt x="5772" y="39"/>
                    <a:pt x="5729" y="40"/>
                  </a:cubicBezTo>
                  <a:cubicBezTo>
                    <a:pt x="5733" y="42"/>
                    <a:pt x="5825" y="41"/>
                    <a:pt x="5784" y="44"/>
                  </a:cubicBezTo>
                  <a:cubicBezTo>
                    <a:pt x="5820" y="43"/>
                    <a:pt x="5825" y="45"/>
                    <a:pt x="5862" y="44"/>
                  </a:cubicBezTo>
                  <a:cubicBezTo>
                    <a:pt x="5826" y="45"/>
                    <a:pt x="5853" y="47"/>
                    <a:pt x="5827" y="48"/>
                  </a:cubicBezTo>
                  <a:lnTo>
                    <a:pt x="5888" y="47"/>
                  </a:lnTo>
                  <a:cubicBezTo>
                    <a:pt x="5890" y="48"/>
                    <a:pt x="5798" y="49"/>
                    <a:pt x="5849" y="51"/>
                  </a:cubicBezTo>
                  <a:cubicBezTo>
                    <a:pt x="5874" y="50"/>
                    <a:pt x="5940" y="52"/>
                    <a:pt x="5941" y="49"/>
                  </a:cubicBezTo>
                  <a:lnTo>
                    <a:pt x="5943" y="50"/>
                  </a:lnTo>
                  <a:cubicBezTo>
                    <a:pt x="5989" y="51"/>
                    <a:pt x="5963" y="47"/>
                    <a:pt x="6020" y="48"/>
                  </a:cubicBezTo>
                  <a:cubicBezTo>
                    <a:pt x="6021" y="47"/>
                    <a:pt x="6010" y="47"/>
                    <a:pt x="5989" y="47"/>
                  </a:cubicBezTo>
                  <a:cubicBezTo>
                    <a:pt x="5972" y="47"/>
                    <a:pt x="5969" y="49"/>
                    <a:pt x="5934" y="49"/>
                  </a:cubicBezTo>
                  <a:cubicBezTo>
                    <a:pt x="5918" y="47"/>
                    <a:pt x="5977" y="49"/>
                    <a:pt x="5952" y="46"/>
                  </a:cubicBezTo>
                  <a:cubicBezTo>
                    <a:pt x="5940" y="45"/>
                    <a:pt x="5858" y="48"/>
                    <a:pt x="5884" y="44"/>
                  </a:cubicBezTo>
                  <a:lnTo>
                    <a:pt x="5931" y="45"/>
                  </a:lnTo>
                  <a:cubicBezTo>
                    <a:pt x="5932" y="43"/>
                    <a:pt x="5965" y="43"/>
                    <a:pt x="5964" y="41"/>
                  </a:cubicBezTo>
                  <a:cubicBezTo>
                    <a:pt x="5993" y="40"/>
                    <a:pt x="6019" y="43"/>
                    <a:pt x="6048" y="41"/>
                  </a:cubicBezTo>
                  <a:cubicBezTo>
                    <a:pt x="6060" y="40"/>
                    <a:pt x="6039" y="37"/>
                    <a:pt x="6087" y="38"/>
                  </a:cubicBezTo>
                  <a:cubicBezTo>
                    <a:pt x="6124" y="41"/>
                    <a:pt x="6234" y="41"/>
                    <a:pt x="6276" y="40"/>
                  </a:cubicBezTo>
                  <a:lnTo>
                    <a:pt x="6312" y="39"/>
                  </a:lnTo>
                  <a:cubicBezTo>
                    <a:pt x="6309" y="38"/>
                    <a:pt x="6243" y="39"/>
                    <a:pt x="6266" y="38"/>
                  </a:cubicBezTo>
                  <a:lnTo>
                    <a:pt x="6322" y="37"/>
                  </a:lnTo>
                  <a:lnTo>
                    <a:pt x="6318" y="38"/>
                  </a:lnTo>
                  <a:cubicBezTo>
                    <a:pt x="6337" y="38"/>
                    <a:pt x="6356" y="37"/>
                    <a:pt x="6373" y="37"/>
                  </a:cubicBezTo>
                  <a:cubicBezTo>
                    <a:pt x="6355" y="38"/>
                    <a:pt x="6315" y="38"/>
                    <a:pt x="6323" y="40"/>
                  </a:cubicBezTo>
                  <a:cubicBezTo>
                    <a:pt x="6349" y="40"/>
                    <a:pt x="6353" y="41"/>
                    <a:pt x="6377" y="41"/>
                  </a:cubicBezTo>
                  <a:cubicBezTo>
                    <a:pt x="6372" y="41"/>
                    <a:pt x="6368" y="41"/>
                    <a:pt x="6368" y="41"/>
                  </a:cubicBezTo>
                  <a:cubicBezTo>
                    <a:pt x="6422" y="42"/>
                    <a:pt x="6420" y="39"/>
                    <a:pt x="6433" y="38"/>
                  </a:cubicBezTo>
                  <a:cubicBezTo>
                    <a:pt x="6487" y="36"/>
                    <a:pt x="6379" y="36"/>
                    <a:pt x="6386" y="33"/>
                  </a:cubicBezTo>
                  <a:lnTo>
                    <a:pt x="6543" y="32"/>
                  </a:lnTo>
                  <a:cubicBezTo>
                    <a:pt x="6529" y="33"/>
                    <a:pt x="6516" y="34"/>
                    <a:pt x="6521" y="35"/>
                  </a:cubicBezTo>
                  <a:cubicBezTo>
                    <a:pt x="6559" y="36"/>
                    <a:pt x="6522" y="36"/>
                    <a:pt x="6576" y="36"/>
                  </a:cubicBezTo>
                  <a:cubicBezTo>
                    <a:pt x="6572" y="33"/>
                    <a:pt x="6644" y="35"/>
                    <a:pt x="6682" y="33"/>
                  </a:cubicBezTo>
                  <a:cubicBezTo>
                    <a:pt x="6700" y="34"/>
                    <a:pt x="6704" y="34"/>
                    <a:pt x="6665" y="34"/>
                  </a:cubicBezTo>
                  <a:cubicBezTo>
                    <a:pt x="6669" y="36"/>
                    <a:pt x="6721" y="36"/>
                    <a:pt x="6740" y="36"/>
                  </a:cubicBezTo>
                  <a:lnTo>
                    <a:pt x="6781" y="35"/>
                  </a:lnTo>
                  <a:cubicBezTo>
                    <a:pt x="6765" y="34"/>
                    <a:pt x="6772" y="32"/>
                    <a:pt x="6806" y="32"/>
                  </a:cubicBezTo>
                  <a:lnTo>
                    <a:pt x="6808" y="31"/>
                  </a:lnTo>
                  <a:cubicBezTo>
                    <a:pt x="6752" y="31"/>
                    <a:pt x="6666" y="28"/>
                    <a:pt x="6631" y="30"/>
                  </a:cubicBezTo>
                  <a:lnTo>
                    <a:pt x="6641" y="29"/>
                  </a:lnTo>
                  <a:cubicBezTo>
                    <a:pt x="6577" y="28"/>
                    <a:pt x="6502" y="33"/>
                    <a:pt x="6472" y="29"/>
                  </a:cubicBezTo>
                  <a:cubicBezTo>
                    <a:pt x="6475" y="28"/>
                    <a:pt x="6459" y="29"/>
                    <a:pt x="6460" y="27"/>
                  </a:cubicBezTo>
                  <a:lnTo>
                    <a:pt x="6413" y="28"/>
                  </a:lnTo>
                  <a:lnTo>
                    <a:pt x="6423" y="27"/>
                  </a:lnTo>
                  <a:lnTo>
                    <a:pt x="6343" y="28"/>
                  </a:lnTo>
                  <a:lnTo>
                    <a:pt x="6345" y="27"/>
                  </a:lnTo>
                  <a:lnTo>
                    <a:pt x="6253" y="32"/>
                  </a:lnTo>
                  <a:cubicBezTo>
                    <a:pt x="6253" y="33"/>
                    <a:pt x="6255" y="33"/>
                    <a:pt x="6242" y="34"/>
                  </a:cubicBezTo>
                  <a:cubicBezTo>
                    <a:pt x="6230" y="34"/>
                    <a:pt x="6220" y="34"/>
                    <a:pt x="6211" y="34"/>
                  </a:cubicBezTo>
                  <a:cubicBezTo>
                    <a:pt x="6211" y="34"/>
                    <a:pt x="6211" y="34"/>
                    <a:pt x="6211" y="34"/>
                  </a:cubicBezTo>
                  <a:lnTo>
                    <a:pt x="6211" y="34"/>
                  </a:lnTo>
                  <a:cubicBezTo>
                    <a:pt x="6191" y="34"/>
                    <a:pt x="6178" y="32"/>
                    <a:pt x="6154" y="32"/>
                  </a:cubicBezTo>
                  <a:lnTo>
                    <a:pt x="6229" y="32"/>
                  </a:lnTo>
                  <a:cubicBezTo>
                    <a:pt x="6235" y="30"/>
                    <a:pt x="6228" y="29"/>
                    <a:pt x="6192" y="27"/>
                  </a:cubicBezTo>
                  <a:cubicBezTo>
                    <a:pt x="6207" y="27"/>
                    <a:pt x="6213" y="26"/>
                    <a:pt x="6195" y="26"/>
                  </a:cubicBezTo>
                  <a:cubicBezTo>
                    <a:pt x="6192" y="26"/>
                    <a:pt x="6146" y="27"/>
                    <a:pt x="6163" y="28"/>
                  </a:cubicBezTo>
                  <a:cubicBezTo>
                    <a:pt x="6092" y="29"/>
                    <a:pt x="5978" y="25"/>
                    <a:pt x="5870" y="28"/>
                  </a:cubicBezTo>
                  <a:cubicBezTo>
                    <a:pt x="5947" y="26"/>
                    <a:pt x="5808" y="25"/>
                    <a:pt x="5894" y="25"/>
                  </a:cubicBezTo>
                  <a:cubicBezTo>
                    <a:pt x="5834" y="22"/>
                    <a:pt x="5842" y="27"/>
                    <a:pt x="5781" y="27"/>
                  </a:cubicBezTo>
                  <a:cubicBezTo>
                    <a:pt x="5776" y="26"/>
                    <a:pt x="5814" y="27"/>
                    <a:pt x="5828" y="25"/>
                  </a:cubicBezTo>
                  <a:cubicBezTo>
                    <a:pt x="5727" y="24"/>
                    <a:pt x="5657" y="29"/>
                    <a:pt x="5558" y="29"/>
                  </a:cubicBezTo>
                  <a:lnTo>
                    <a:pt x="5554" y="27"/>
                  </a:lnTo>
                  <a:lnTo>
                    <a:pt x="5493" y="27"/>
                  </a:lnTo>
                  <a:close/>
                  <a:moveTo>
                    <a:pt x="7145" y="32"/>
                  </a:moveTo>
                  <a:lnTo>
                    <a:pt x="7145" y="32"/>
                  </a:lnTo>
                  <a:cubicBezTo>
                    <a:pt x="7151" y="32"/>
                    <a:pt x="7153" y="31"/>
                    <a:pt x="7153" y="31"/>
                  </a:cubicBezTo>
                  <a:cubicBezTo>
                    <a:pt x="7028" y="36"/>
                    <a:pt x="6926" y="37"/>
                    <a:pt x="6859" y="36"/>
                  </a:cubicBezTo>
                  <a:cubicBezTo>
                    <a:pt x="6872" y="38"/>
                    <a:pt x="6932" y="40"/>
                    <a:pt x="6961" y="41"/>
                  </a:cubicBezTo>
                  <a:lnTo>
                    <a:pt x="6936" y="43"/>
                  </a:lnTo>
                  <a:lnTo>
                    <a:pt x="6920" y="41"/>
                  </a:lnTo>
                  <a:lnTo>
                    <a:pt x="6876" y="43"/>
                  </a:lnTo>
                  <a:cubicBezTo>
                    <a:pt x="6888" y="44"/>
                    <a:pt x="6924" y="44"/>
                    <a:pt x="6947" y="45"/>
                  </a:cubicBezTo>
                  <a:lnTo>
                    <a:pt x="7046" y="41"/>
                  </a:lnTo>
                  <a:lnTo>
                    <a:pt x="6986" y="40"/>
                  </a:lnTo>
                  <a:cubicBezTo>
                    <a:pt x="7002" y="40"/>
                    <a:pt x="7082" y="40"/>
                    <a:pt x="7114" y="40"/>
                  </a:cubicBezTo>
                  <a:cubicBezTo>
                    <a:pt x="7115" y="38"/>
                    <a:pt x="7060" y="37"/>
                    <a:pt x="7053" y="39"/>
                  </a:cubicBezTo>
                  <a:cubicBezTo>
                    <a:pt x="7047" y="37"/>
                    <a:pt x="7110" y="38"/>
                    <a:pt x="7070" y="36"/>
                  </a:cubicBezTo>
                  <a:cubicBezTo>
                    <a:pt x="7117" y="34"/>
                    <a:pt x="7193" y="36"/>
                    <a:pt x="7228" y="37"/>
                  </a:cubicBezTo>
                  <a:lnTo>
                    <a:pt x="7234" y="39"/>
                  </a:lnTo>
                  <a:cubicBezTo>
                    <a:pt x="7272" y="41"/>
                    <a:pt x="7260" y="36"/>
                    <a:pt x="7305" y="38"/>
                  </a:cubicBezTo>
                  <a:cubicBezTo>
                    <a:pt x="7249" y="38"/>
                    <a:pt x="7315" y="41"/>
                    <a:pt x="7270" y="41"/>
                  </a:cubicBezTo>
                  <a:cubicBezTo>
                    <a:pt x="7284" y="42"/>
                    <a:pt x="7270" y="44"/>
                    <a:pt x="7315" y="44"/>
                  </a:cubicBezTo>
                  <a:cubicBezTo>
                    <a:pt x="7352" y="40"/>
                    <a:pt x="7362" y="46"/>
                    <a:pt x="7398" y="43"/>
                  </a:cubicBezTo>
                  <a:cubicBezTo>
                    <a:pt x="7421" y="44"/>
                    <a:pt x="7372" y="45"/>
                    <a:pt x="7418" y="46"/>
                  </a:cubicBezTo>
                  <a:cubicBezTo>
                    <a:pt x="7472" y="44"/>
                    <a:pt x="7469" y="43"/>
                    <a:pt x="7472" y="40"/>
                  </a:cubicBezTo>
                  <a:cubicBezTo>
                    <a:pt x="7422" y="39"/>
                    <a:pt x="7416" y="43"/>
                    <a:pt x="7375" y="42"/>
                  </a:cubicBezTo>
                  <a:lnTo>
                    <a:pt x="7456" y="38"/>
                  </a:lnTo>
                  <a:cubicBezTo>
                    <a:pt x="7441" y="38"/>
                    <a:pt x="7430" y="38"/>
                    <a:pt x="7421" y="38"/>
                  </a:cubicBezTo>
                  <a:cubicBezTo>
                    <a:pt x="7437" y="38"/>
                    <a:pt x="7451" y="37"/>
                    <a:pt x="7463" y="36"/>
                  </a:cubicBezTo>
                  <a:lnTo>
                    <a:pt x="7482" y="35"/>
                  </a:lnTo>
                  <a:cubicBezTo>
                    <a:pt x="7436" y="35"/>
                    <a:pt x="7395" y="35"/>
                    <a:pt x="7388" y="34"/>
                  </a:cubicBezTo>
                  <a:lnTo>
                    <a:pt x="7394" y="32"/>
                  </a:lnTo>
                  <a:cubicBezTo>
                    <a:pt x="7378" y="31"/>
                    <a:pt x="7352" y="32"/>
                    <a:pt x="7339" y="33"/>
                  </a:cubicBezTo>
                  <a:cubicBezTo>
                    <a:pt x="7299" y="33"/>
                    <a:pt x="7258" y="34"/>
                    <a:pt x="7249" y="33"/>
                  </a:cubicBezTo>
                  <a:lnTo>
                    <a:pt x="7264" y="32"/>
                  </a:lnTo>
                  <a:lnTo>
                    <a:pt x="7145" y="32"/>
                  </a:lnTo>
                  <a:close/>
                  <a:moveTo>
                    <a:pt x="7784" y="39"/>
                  </a:moveTo>
                  <a:lnTo>
                    <a:pt x="7784" y="39"/>
                  </a:lnTo>
                  <a:lnTo>
                    <a:pt x="7795" y="40"/>
                  </a:lnTo>
                  <a:lnTo>
                    <a:pt x="7764" y="41"/>
                  </a:lnTo>
                  <a:cubicBezTo>
                    <a:pt x="7709" y="41"/>
                    <a:pt x="7664" y="37"/>
                    <a:pt x="7614" y="40"/>
                  </a:cubicBezTo>
                  <a:cubicBezTo>
                    <a:pt x="7591" y="39"/>
                    <a:pt x="7578" y="37"/>
                    <a:pt x="7566" y="36"/>
                  </a:cubicBezTo>
                  <a:lnTo>
                    <a:pt x="7597" y="36"/>
                  </a:lnTo>
                  <a:cubicBezTo>
                    <a:pt x="7737" y="32"/>
                    <a:pt x="7670" y="41"/>
                    <a:pt x="7784" y="39"/>
                  </a:cubicBezTo>
                  <a:close/>
                  <a:moveTo>
                    <a:pt x="4385" y="43"/>
                  </a:moveTo>
                  <a:lnTo>
                    <a:pt x="4385" y="43"/>
                  </a:lnTo>
                  <a:cubicBezTo>
                    <a:pt x="4401" y="40"/>
                    <a:pt x="4455" y="40"/>
                    <a:pt x="4458" y="38"/>
                  </a:cubicBezTo>
                  <a:cubicBezTo>
                    <a:pt x="4462" y="37"/>
                    <a:pt x="4450" y="37"/>
                    <a:pt x="4437" y="37"/>
                  </a:cubicBezTo>
                  <a:lnTo>
                    <a:pt x="4392" y="36"/>
                  </a:lnTo>
                  <a:cubicBezTo>
                    <a:pt x="4391" y="37"/>
                    <a:pt x="4388" y="37"/>
                    <a:pt x="4383" y="37"/>
                  </a:cubicBezTo>
                  <a:cubicBezTo>
                    <a:pt x="4399" y="38"/>
                    <a:pt x="4409" y="38"/>
                    <a:pt x="4403" y="40"/>
                  </a:cubicBezTo>
                  <a:cubicBezTo>
                    <a:pt x="4362" y="37"/>
                    <a:pt x="4366" y="42"/>
                    <a:pt x="4322" y="42"/>
                  </a:cubicBezTo>
                  <a:cubicBezTo>
                    <a:pt x="4308" y="43"/>
                    <a:pt x="4371" y="43"/>
                    <a:pt x="4385" y="43"/>
                  </a:cubicBezTo>
                  <a:close/>
                  <a:moveTo>
                    <a:pt x="4129" y="37"/>
                  </a:moveTo>
                  <a:lnTo>
                    <a:pt x="4129" y="37"/>
                  </a:lnTo>
                  <a:lnTo>
                    <a:pt x="4138" y="35"/>
                  </a:lnTo>
                  <a:lnTo>
                    <a:pt x="4112" y="35"/>
                  </a:lnTo>
                  <a:cubicBezTo>
                    <a:pt x="4115" y="36"/>
                    <a:pt x="4118" y="37"/>
                    <a:pt x="4129" y="37"/>
                  </a:cubicBezTo>
                  <a:close/>
                  <a:moveTo>
                    <a:pt x="4049" y="35"/>
                  </a:moveTo>
                  <a:lnTo>
                    <a:pt x="4049" y="35"/>
                  </a:lnTo>
                  <a:lnTo>
                    <a:pt x="4053" y="35"/>
                  </a:lnTo>
                  <a:lnTo>
                    <a:pt x="4025" y="34"/>
                  </a:lnTo>
                  <a:cubicBezTo>
                    <a:pt x="4029" y="35"/>
                    <a:pt x="4036" y="35"/>
                    <a:pt x="4049" y="35"/>
                  </a:cubicBezTo>
                  <a:close/>
                  <a:moveTo>
                    <a:pt x="4812" y="35"/>
                  </a:moveTo>
                  <a:lnTo>
                    <a:pt x="4812" y="35"/>
                  </a:lnTo>
                  <a:cubicBezTo>
                    <a:pt x="4808" y="35"/>
                    <a:pt x="4804" y="35"/>
                    <a:pt x="4802" y="35"/>
                  </a:cubicBezTo>
                  <a:lnTo>
                    <a:pt x="4812" y="35"/>
                  </a:lnTo>
                  <a:close/>
                  <a:moveTo>
                    <a:pt x="4778" y="37"/>
                  </a:moveTo>
                  <a:lnTo>
                    <a:pt x="4778" y="37"/>
                  </a:lnTo>
                  <a:cubicBezTo>
                    <a:pt x="4817" y="38"/>
                    <a:pt x="4808" y="37"/>
                    <a:pt x="4814" y="36"/>
                  </a:cubicBezTo>
                  <a:lnTo>
                    <a:pt x="4773" y="36"/>
                  </a:lnTo>
                  <a:cubicBezTo>
                    <a:pt x="4778" y="36"/>
                    <a:pt x="4781" y="37"/>
                    <a:pt x="4778" y="37"/>
                  </a:cubicBezTo>
                  <a:close/>
                  <a:moveTo>
                    <a:pt x="4729" y="29"/>
                  </a:moveTo>
                  <a:lnTo>
                    <a:pt x="4729" y="29"/>
                  </a:lnTo>
                  <a:lnTo>
                    <a:pt x="4523" y="28"/>
                  </a:lnTo>
                  <a:cubicBezTo>
                    <a:pt x="4643" y="33"/>
                    <a:pt x="4728" y="36"/>
                    <a:pt x="4527" y="37"/>
                  </a:cubicBezTo>
                  <a:lnTo>
                    <a:pt x="4514" y="37"/>
                  </a:lnTo>
                  <a:cubicBezTo>
                    <a:pt x="4540" y="38"/>
                    <a:pt x="4586" y="38"/>
                    <a:pt x="4628" y="37"/>
                  </a:cubicBezTo>
                  <a:cubicBezTo>
                    <a:pt x="4662" y="35"/>
                    <a:pt x="4773" y="29"/>
                    <a:pt x="4772" y="28"/>
                  </a:cubicBezTo>
                  <a:cubicBezTo>
                    <a:pt x="4760" y="27"/>
                    <a:pt x="4742" y="28"/>
                    <a:pt x="4720" y="28"/>
                  </a:cubicBezTo>
                  <a:lnTo>
                    <a:pt x="4729" y="29"/>
                  </a:lnTo>
                  <a:close/>
                  <a:moveTo>
                    <a:pt x="348" y="40"/>
                  </a:moveTo>
                  <a:lnTo>
                    <a:pt x="348" y="40"/>
                  </a:lnTo>
                  <a:cubicBezTo>
                    <a:pt x="352" y="40"/>
                    <a:pt x="354" y="40"/>
                    <a:pt x="356" y="40"/>
                  </a:cubicBezTo>
                  <a:cubicBezTo>
                    <a:pt x="354" y="40"/>
                    <a:pt x="356" y="40"/>
                    <a:pt x="348" y="40"/>
                  </a:cubicBezTo>
                  <a:close/>
                  <a:moveTo>
                    <a:pt x="3713" y="39"/>
                  </a:moveTo>
                  <a:lnTo>
                    <a:pt x="3713" y="39"/>
                  </a:lnTo>
                  <a:lnTo>
                    <a:pt x="3699" y="40"/>
                  </a:lnTo>
                  <a:lnTo>
                    <a:pt x="3706" y="39"/>
                  </a:lnTo>
                  <a:lnTo>
                    <a:pt x="3671" y="39"/>
                  </a:lnTo>
                  <a:lnTo>
                    <a:pt x="3656" y="39"/>
                  </a:lnTo>
                  <a:cubicBezTo>
                    <a:pt x="3658" y="39"/>
                    <a:pt x="3660" y="39"/>
                    <a:pt x="3661" y="39"/>
                  </a:cubicBezTo>
                  <a:lnTo>
                    <a:pt x="3650" y="38"/>
                  </a:lnTo>
                  <a:cubicBezTo>
                    <a:pt x="3622" y="40"/>
                    <a:pt x="3552" y="42"/>
                    <a:pt x="3532" y="43"/>
                  </a:cubicBezTo>
                  <a:cubicBezTo>
                    <a:pt x="3505" y="44"/>
                    <a:pt x="3473" y="44"/>
                    <a:pt x="3452" y="44"/>
                  </a:cubicBezTo>
                  <a:cubicBezTo>
                    <a:pt x="3471" y="44"/>
                    <a:pt x="3496" y="44"/>
                    <a:pt x="3489" y="43"/>
                  </a:cubicBezTo>
                  <a:cubicBezTo>
                    <a:pt x="3450" y="42"/>
                    <a:pt x="3431" y="39"/>
                    <a:pt x="3365" y="41"/>
                  </a:cubicBezTo>
                  <a:lnTo>
                    <a:pt x="3404" y="41"/>
                  </a:lnTo>
                  <a:lnTo>
                    <a:pt x="3316" y="45"/>
                  </a:lnTo>
                  <a:cubicBezTo>
                    <a:pt x="3286" y="44"/>
                    <a:pt x="3360" y="43"/>
                    <a:pt x="3372" y="42"/>
                  </a:cubicBezTo>
                  <a:cubicBezTo>
                    <a:pt x="3304" y="44"/>
                    <a:pt x="3247" y="39"/>
                    <a:pt x="3216" y="42"/>
                  </a:cubicBezTo>
                  <a:cubicBezTo>
                    <a:pt x="3211" y="40"/>
                    <a:pt x="3204" y="37"/>
                    <a:pt x="3159" y="37"/>
                  </a:cubicBezTo>
                  <a:cubicBezTo>
                    <a:pt x="3191" y="40"/>
                    <a:pt x="3132" y="39"/>
                    <a:pt x="3159" y="41"/>
                  </a:cubicBezTo>
                  <a:cubicBezTo>
                    <a:pt x="3143" y="42"/>
                    <a:pt x="3109" y="41"/>
                    <a:pt x="3106" y="42"/>
                  </a:cubicBezTo>
                  <a:lnTo>
                    <a:pt x="3110" y="41"/>
                  </a:lnTo>
                  <a:cubicBezTo>
                    <a:pt x="3034" y="38"/>
                    <a:pt x="3009" y="43"/>
                    <a:pt x="2976" y="45"/>
                  </a:cubicBezTo>
                  <a:cubicBezTo>
                    <a:pt x="2885" y="46"/>
                    <a:pt x="2843" y="45"/>
                    <a:pt x="2768" y="45"/>
                  </a:cubicBezTo>
                  <a:cubicBezTo>
                    <a:pt x="2765" y="44"/>
                    <a:pt x="2745" y="40"/>
                    <a:pt x="2715" y="40"/>
                  </a:cubicBezTo>
                  <a:cubicBezTo>
                    <a:pt x="2701" y="42"/>
                    <a:pt x="2633" y="43"/>
                    <a:pt x="2626" y="45"/>
                  </a:cubicBezTo>
                  <a:cubicBezTo>
                    <a:pt x="2680" y="46"/>
                    <a:pt x="2670" y="43"/>
                    <a:pt x="2702" y="43"/>
                  </a:cubicBezTo>
                  <a:cubicBezTo>
                    <a:pt x="2729" y="45"/>
                    <a:pt x="2705" y="45"/>
                    <a:pt x="2741" y="46"/>
                  </a:cubicBezTo>
                  <a:cubicBezTo>
                    <a:pt x="2712" y="46"/>
                    <a:pt x="2608" y="48"/>
                    <a:pt x="2576" y="46"/>
                  </a:cubicBezTo>
                  <a:lnTo>
                    <a:pt x="2587" y="45"/>
                  </a:lnTo>
                  <a:cubicBezTo>
                    <a:pt x="2536" y="44"/>
                    <a:pt x="2526" y="39"/>
                    <a:pt x="2441" y="42"/>
                  </a:cubicBezTo>
                  <a:lnTo>
                    <a:pt x="2400" y="43"/>
                  </a:lnTo>
                  <a:cubicBezTo>
                    <a:pt x="2402" y="43"/>
                    <a:pt x="2402" y="43"/>
                    <a:pt x="2403" y="43"/>
                  </a:cubicBezTo>
                  <a:cubicBezTo>
                    <a:pt x="2336" y="43"/>
                    <a:pt x="2354" y="40"/>
                    <a:pt x="2280" y="42"/>
                  </a:cubicBezTo>
                  <a:cubicBezTo>
                    <a:pt x="2286" y="42"/>
                    <a:pt x="2283" y="42"/>
                    <a:pt x="2288" y="42"/>
                  </a:cubicBezTo>
                  <a:cubicBezTo>
                    <a:pt x="2246" y="40"/>
                    <a:pt x="2204" y="43"/>
                    <a:pt x="2172" y="44"/>
                  </a:cubicBezTo>
                  <a:cubicBezTo>
                    <a:pt x="2153" y="42"/>
                    <a:pt x="2177" y="42"/>
                    <a:pt x="2189" y="40"/>
                  </a:cubicBezTo>
                  <a:cubicBezTo>
                    <a:pt x="2115" y="40"/>
                    <a:pt x="2035" y="43"/>
                    <a:pt x="1989" y="45"/>
                  </a:cubicBezTo>
                  <a:lnTo>
                    <a:pt x="1941" y="44"/>
                  </a:lnTo>
                  <a:cubicBezTo>
                    <a:pt x="1969" y="43"/>
                    <a:pt x="2004" y="41"/>
                    <a:pt x="1995" y="40"/>
                  </a:cubicBezTo>
                  <a:cubicBezTo>
                    <a:pt x="1969" y="41"/>
                    <a:pt x="1974" y="42"/>
                    <a:pt x="1937" y="41"/>
                  </a:cubicBezTo>
                  <a:cubicBezTo>
                    <a:pt x="1943" y="40"/>
                    <a:pt x="1959" y="39"/>
                    <a:pt x="1976" y="37"/>
                  </a:cubicBezTo>
                  <a:cubicBezTo>
                    <a:pt x="1900" y="35"/>
                    <a:pt x="1959" y="42"/>
                    <a:pt x="1905" y="38"/>
                  </a:cubicBezTo>
                  <a:cubicBezTo>
                    <a:pt x="1881" y="38"/>
                    <a:pt x="1867" y="40"/>
                    <a:pt x="1865" y="41"/>
                  </a:cubicBezTo>
                  <a:lnTo>
                    <a:pt x="1821" y="39"/>
                  </a:lnTo>
                  <a:cubicBezTo>
                    <a:pt x="1816" y="41"/>
                    <a:pt x="1762" y="41"/>
                    <a:pt x="1727" y="42"/>
                  </a:cubicBezTo>
                  <a:cubicBezTo>
                    <a:pt x="1722" y="42"/>
                    <a:pt x="1755" y="44"/>
                    <a:pt x="1769" y="43"/>
                  </a:cubicBezTo>
                  <a:cubicBezTo>
                    <a:pt x="1766" y="44"/>
                    <a:pt x="1728" y="45"/>
                    <a:pt x="1704" y="45"/>
                  </a:cubicBezTo>
                  <a:cubicBezTo>
                    <a:pt x="1695" y="41"/>
                    <a:pt x="1546" y="46"/>
                    <a:pt x="1574" y="41"/>
                  </a:cubicBezTo>
                  <a:cubicBezTo>
                    <a:pt x="1466" y="42"/>
                    <a:pt x="1313" y="43"/>
                    <a:pt x="1241" y="44"/>
                  </a:cubicBezTo>
                  <a:cubicBezTo>
                    <a:pt x="1218" y="43"/>
                    <a:pt x="1170" y="43"/>
                    <a:pt x="1198" y="41"/>
                  </a:cubicBezTo>
                  <a:cubicBezTo>
                    <a:pt x="1111" y="41"/>
                    <a:pt x="1066" y="45"/>
                    <a:pt x="979" y="44"/>
                  </a:cubicBezTo>
                  <a:cubicBezTo>
                    <a:pt x="972" y="44"/>
                    <a:pt x="1018" y="44"/>
                    <a:pt x="1015" y="43"/>
                  </a:cubicBezTo>
                  <a:cubicBezTo>
                    <a:pt x="958" y="44"/>
                    <a:pt x="912" y="41"/>
                    <a:pt x="824" y="42"/>
                  </a:cubicBezTo>
                  <a:cubicBezTo>
                    <a:pt x="839" y="42"/>
                    <a:pt x="843" y="41"/>
                    <a:pt x="845" y="41"/>
                  </a:cubicBezTo>
                  <a:cubicBezTo>
                    <a:pt x="847" y="41"/>
                    <a:pt x="809" y="42"/>
                    <a:pt x="786" y="43"/>
                  </a:cubicBezTo>
                  <a:cubicBezTo>
                    <a:pt x="773" y="42"/>
                    <a:pt x="803" y="42"/>
                    <a:pt x="796" y="42"/>
                  </a:cubicBezTo>
                  <a:cubicBezTo>
                    <a:pt x="626" y="40"/>
                    <a:pt x="496" y="45"/>
                    <a:pt x="327" y="44"/>
                  </a:cubicBezTo>
                  <a:cubicBezTo>
                    <a:pt x="376" y="44"/>
                    <a:pt x="394" y="42"/>
                    <a:pt x="394" y="41"/>
                  </a:cubicBezTo>
                  <a:lnTo>
                    <a:pt x="347" y="41"/>
                  </a:lnTo>
                  <a:cubicBezTo>
                    <a:pt x="329" y="42"/>
                    <a:pt x="293" y="42"/>
                    <a:pt x="263" y="43"/>
                  </a:cubicBezTo>
                  <a:cubicBezTo>
                    <a:pt x="260" y="42"/>
                    <a:pt x="245" y="42"/>
                    <a:pt x="260" y="41"/>
                  </a:cubicBezTo>
                  <a:cubicBezTo>
                    <a:pt x="167" y="38"/>
                    <a:pt x="114" y="45"/>
                    <a:pt x="0" y="44"/>
                  </a:cubicBezTo>
                  <a:lnTo>
                    <a:pt x="138" y="39"/>
                  </a:lnTo>
                  <a:lnTo>
                    <a:pt x="104" y="37"/>
                  </a:lnTo>
                  <a:lnTo>
                    <a:pt x="165" y="35"/>
                  </a:lnTo>
                  <a:cubicBezTo>
                    <a:pt x="129" y="33"/>
                    <a:pt x="97" y="36"/>
                    <a:pt x="92" y="34"/>
                  </a:cubicBezTo>
                  <a:cubicBezTo>
                    <a:pt x="100" y="34"/>
                    <a:pt x="119" y="34"/>
                    <a:pt x="119" y="33"/>
                  </a:cubicBezTo>
                  <a:cubicBezTo>
                    <a:pt x="84" y="32"/>
                    <a:pt x="82" y="34"/>
                    <a:pt x="55" y="34"/>
                  </a:cubicBezTo>
                  <a:cubicBezTo>
                    <a:pt x="125" y="30"/>
                    <a:pt x="260" y="31"/>
                    <a:pt x="333" y="30"/>
                  </a:cubicBezTo>
                  <a:cubicBezTo>
                    <a:pt x="345" y="30"/>
                    <a:pt x="324" y="31"/>
                    <a:pt x="322" y="31"/>
                  </a:cubicBezTo>
                  <a:cubicBezTo>
                    <a:pt x="351" y="31"/>
                    <a:pt x="369" y="32"/>
                    <a:pt x="407" y="32"/>
                  </a:cubicBezTo>
                  <a:cubicBezTo>
                    <a:pt x="430" y="30"/>
                    <a:pt x="389" y="30"/>
                    <a:pt x="371" y="30"/>
                  </a:cubicBezTo>
                  <a:cubicBezTo>
                    <a:pt x="373" y="29"/>
                    <a:pt x="382" y="29"/>
                    <a:pt x="403" y="29"/>
                  </a:cubicBezTo>
                  <a:cubicBezTo>
                    <a:pt x="408" y="31"/>
                    <a:pt x="516" y="30"/>
                    <a:pt x="543" y="32"/>
                  </a:cubicBezTo>
                  <a:cubicBezTo>
                    <a:pt x="653" y="32"/>
                    <a:pt x="525" y="27"/>
                    <a:pt x="633" y="28"/>
                  </a:cubicBezTo>
                  <a:lnTo>
                    <a:pt x="665" y="30"/>
                  </a:lnTo>
                  <a:cubicBezTo>
                    <a:pt x="727" y="29"/>
                    <a:pt x="808" y="27"/>
                    <a:pt x="878" y="28"/>
                  </a:cubicBezTo>
                  <a:lnTo>
                    <a:pt x="864" y="28"/>
                  </a:lnTo>
                  <a:cubicBezTo>
                    <a:pt x="854" y="29"/>
                    <a:pt x="870" y="29"/>
                    <a:pt x="877" y="30"/>
                  </a:cubicBezTo>
                  <a:cubicBezTo>
                    <a:pt x="931" y="31"/>
                    <a:pt x="979" y="28"/>
                    <a:pt x="1011" y="30"/>
                  </a:cubicBezTo>
                  <a:cubicBezTo>
                    <a:pt x="1072" y="28"/>
                    <a:pt x="1173" y="26"/>
                    <a:pt x="1243" y="25"/>
                  </a:cubicBezTo>
                  <a:cubicBezTo>
                    <a:pt x="1262" y="28"/>
                    <a:pt x="1152" y="28"/>
                    <a:pt x="1123" y="30"/>
                  </a:cubicBezTo>
                  <a:lnTo>
                    <a:pt x="1187" y="30"/>
                  </a:lnTo>
                  <a:cubicBezTo>
                    <a:pt x="1147" y="30"/>
                    <a:pt x="1132" y="31"/>
                    <a:pt x="1108" y="32"/>
                  </a:cubicBezTo>
                  <a:cubicBezTo>
                    <a:pt x="1164" y="33"/>
                    <a:pt x="1182" y="30"/>
                    <a:pt x="1235" y="30"/>
                  </a:cubicBezTo>
                  <a:cubicBezTo>
                    <a:pt x="1231" y="30"/>
                    <a:pt x="1238" y="31"/>
                    <a:pt x="1262" y="31"/>
                  </a:cubicBezTo>
                  <a:lnTo>
                    <a:pt x="1269" y="29"/>
                  </a:lnTo>
                  <a:cubicBezTo>
                    <a:pt x="1269" y="29"/>
                    <a:pt x="1272" y="29"/>
                    <a:pt x="1280" y="29"/>
                  </a:cubicBezTo>
                  <a:lnTo>
                    <a:pt x="1373" y="28"/>
                  </a:lnTo>
                  <a:cubicBezTo>
                    <a:pt x="1353" y="27"/>
                    <a:pt x="1352" y="26"/>
                    <a:pt x="1328" y="26"/>
                  </a:cubicBezTo>
                  <a:cubicBezTo>
                    <a:pt x="1337" y="27"/>
                    <a:pt x="1316" y="27"/>
                    <a:pt x="1292" y="27"/>
                  </a:cubicBezTo>
                  <a:cubicBezTo>
                    <a:pt x="1313" y="26"/>
                    <a:pt x="1269" y="26"/>
                    <a:pt x="1269" y="25"/>
                  </a:cubicBezTo>
                  <a:cubicBezTo>
                    <a:pt x="1318" y="25"/>
                    <a:pt x="1377" y="25"/>
                    <a:pt x="1409" y="24"/>
                  </a:cubicBezTo>
                  <a:lnTo>
                    <a:pt x="1419" y="26"/>
                  </a:lnTo>
                  <a:lnTo>
                    <a:pt x="1546" y="26"/>
                  </a:lnTo>
                  <a:lnTo>
                    <a:pt x="1536" y="27"/>
                  </a:lnTo>
                  <a:cubicBezTo>
                    <a:pt x="1591" y="27"/>
                    <a:pt x="1646" y="26"/>
                    <a:pt x="1695" y="28"/>
                  </a:cubicBezTo>
                  <a:cubicBezTo>
                    <a:pt x="1745" y="26"/>
                    <a:pt x="1807" y="24"/>
                    <a:pt x="1848" y="22"/>
                  </a:cubicBezTo>
                  <a:cubicBezTo>
                    <a:pt x="1869" y="20"/>
                    <a:pt x="1993" y="25"/>
                    <a:pt x="2049" y="21"/>
                  </a:cubicBezTo>
                  <a:cubicBezTo>
                    <a:pt x="2052" y="22"/>
                    <a:pt x="2010" y="23"/>
                    <a:pt x="1991" y="24"/>
                  </a:cubicBezTo>
                  <a:cubicBezTo>
                    <a:pt x="2028" y="24"/>
                    <a:pt x="2058" y="22"/>
                    <a:pt x="2070" y="24"/>
                  </a:cubicBezTo>
                  <a:cubicBezTo>
                    <a:pt x="1986" y="23"/>
                    <a:pt x="2074" y="26"/>
                    <a:pt x="2037" y="27"/>
                  </a:cubicBezTo>
                  <a:cubicBezTo>
                    <a:pt x="2076" y="27"/>
                    <a:pt x="2117" y="26"/>
                    <a:pt x="2136" y="25"/>
                  </a:cubicBezTo>
                  <a:cubicBezTo>
                    <a:pt x="2073" y="25"/>
                    <a:pt x="2158" y="22"/>
                    <a:pt x="2094" y="23"/>
                  </a:cubicBezTo>
                  <a:cubicBezTo>
                    <a:pt x="2144" y="21"/>
                    <a:pt x="2211" y="20"/>
                    <a:pt x="2270" y="21"/>
                  </a:cubicBezTo>
                  <a:cubicBezTo>
                    <a:pt x="2270" y="22"/>
                    <a:pt x="2277" y="22"/>
                    <a:pt x="2299" y="23"/>
                  </a:cubicBezTo>
                  <a:lnTo>
                    <a:pt x="2317" y="21"/>
                  </a:lnTo>
                  <a:cubicBezTo>
                    <a:pt x="2344" y="21"/>
                    <a:pt x="2263" y="23"/>
                    <a:pt x="2319" y="23"/>
                  </a:cubicBezTo>
                  <a:cubicBezTo>
                    <a:pt x="2376" y="21"/>
                    <a:pt x="2491" y="25"/>
                    <a:pt x="2516" y="20"/>
                  </a:cubicBezTo>
                  <a:cubicBezTo>
                    <a:pt x="2560" y="22"/>
                    <a:pt x="2433" y="22"/>
                    <a:pt x="2499" y="24"/>
                  </a:cubicBezTo>
                  <a:cubicBezTo>
                    <a:pt x="2461" y="26"/>
                    <a:pt x="2408" y="24"/>
                    <a:pt x="2396" y="26"/>
                  </a:cubicBezTo>
                  <a:cubicBezTo>
                    <a:pt x="2433" y="26"/>
                    <a:pt x="2409" y="28"/>
                    <a:pt x="2433" y="28"/>
                  </a:cubicBezTo>
                  <a:lnTo>
                    <a:pt x="2475" y="27"/>
                  </a:lnTo>
                  <a:lnTo>
                    <a:pt x="2466" y="27"/>
                  </a:lnTo>
                  <a:cubicBezTo>
                    <a:pt x="2536" y="24"/>
                    <a:pt x="2647" y="25"/>
                    <a:pt x="2737" y="25"/>
                  </a:cubicBezTo>
                  <a:cubicBezTo>
                    <a:pt x="2812" y="22"/>
                    <a:pt x="2865" y="19"/>
                    <a:pt x="2956" y="19"/>
                  </a:cubicBezTo>
                  <a:cubicBezTo>
                    <a:pt x="2929" y="20"/>
                    <a:pt x="3031" y="20"/>
                    <a:pt x="2974" y="23"/>
                  </a:cubicBezTo>
                  <a:cubicBezTo>
                    <a:pt x="3016" y="24"/>
                    <a:pt x="3058" y="22"/>
                    <a:pt x="3058" y="21"/>
                  </a:cubicBezTo>
                  <a:cubicBezTo>
                    <a:pt x="3021" y="21"/>
                    <a:pt x="3045" y="21"/>
                    <a:pt x="3014" y="21"/>
                  </a:cubicBezTo>
                  <a:cubicBezTo>
                    <a:pt x="3035" y="19"/>
                    <a:pt x="3084" y="19"/>
                    <a:pt x="3104" y="20"/>
                  </a:cubicBezTo>
                  <a:cubicBezTo>
                    <a:pt x="3094" y="20"/>
                    <a:pt x="3098" y="20"/>
                    <a:pt x="3096" y="21"/>
                  </a:cubicBezTo>
                  <a:cubicBezTo>
                    <a:pt x="3140" y="21"/>
                    <a:pt x="3117" y="19"/>
                    <a:pt x="3149" y="19"/>
                  </a:cubicBezTo>
                  <a:cubicBezTo>
                    <a:pt x="3159" y="20"/>
                    <a:pt x="3220" y="19"/>
                    <a:pt x="3249" y="20"/>
                  </a:cubicBezTo>
                  <a:lnTo>
                    <a:pt x="3291" y="17"/>
                  </a:lnTo>
                  <a:cubicBezTo>
                    <a:pt x="3268" y="19"/>
                    <a:pt x="3332" y="18"/>
                    <a:pt x="3338" y="19"/>
                  </a:cubicBezTo>
                  <a:cubicBezTo>
                    <a:pt x="3369" y="18"/>
                    <a:pt x="3394" y="16"/>
                    <a:pt x="3440" y="16"/>
                  </a:cubicBezTo>
                  <a:cubicBezTo>
                    <a:pt x="3421" y="17"/>
                    <a:pt x="3483" y="17"/>
                    <a:pt x="3483" y="19"/>
                  </a:cubicBezTo>
                  <a:cubicBezTo>
                    <a:pt x="3562" y="21"/>
                    <a:pt x="3614" y="14"/>
                    <a:pt x="3689" y="17"/>
                  </a:cubicBezTo>
                  <a:cubicBezTo>
                    <a:pt x="3687" y="17"/>
                    <a:pt x="3672" y="18"/>
                    <a:pt x="3694" y="19"/>
                  </a:cubicBezTo>
                  <a:cubicBezTo>
                    <a:pt x="3711" y="18"/>
                    <a:pt x="3741" y="18"/>
                    <a:pt x="3760" y="18"/>
                  </a:cubicBezTo>
                  <a:lnTo>
                    <a:pt x="3759" y="18"/>
                  </a:lnTo>
                  <a:lnTo>
                    <a:pt x="3760" y="18"/>
                  </a:lnTo>
                  <a:cubicBezTo>
                    <a:pt x="3769" y="18"/>
                    <a:pt x="3775" y="18"/>
                    <a:pt x="3775" y="17"/>
                  </a:cubicBezTo>
                  <a:cubicBezTo>
                    <a:pt x="3807" y="15"/>
                    <a:pt x="3823" y="14"/>
                    <a:pt x="3885" y="12"/>
                  </a:cubicBezTo>
                  <a:cubicBezTo>
                    <a:pt x="3881" y="10"/>
                    <a:pt x="3828" y="11"/>
                    <a:pt x="3805" y="12"/>
                  </a:cubicBezTo>
                  <a:lnTo>
                    <a:pt x="3786" y="14"/>
                  </a:lnTo>
                  <a:cubicBezTo>
                    <a:pt x="3767" y="11"/>
                    <a:pt x="3730" y="14"/>
                    <a:pt x="3715" y="13"/>
                  </a:cubicBezTo>
                  <a:cubicBezTo>
                    <a:pt x="3753" y="10"/>
                    <a:pt x="3860" y="11"/>
                    <a:pt x="3924" y="8"/>
                  </a:cubicBezTo>
                  <a:cubicBezTo>
                    <a:pt x="3885" y="6"/>
                    <a:pt x="3800" y="5"/>
                    <a:pt x="3725" y="6"/>
                  </a:cubicBezTo>
                  <a:lnTo>
                    <a:pt x="3758" y="7"/>
                  </a:lnTo>
                  <a:lnTo>
                    <a:pt x="3719" y="7"/>
                  </a:lnTo>
                  <a:lnTo>
                    <a:pt x="3757" y="9"/>
                  </a:lnTo>
                  <a:lnTo>
                    <a:pt x="3654" y="9"/>
                  </a:lnTo>
                  <a:cubicBezTo>
                    <a:pt x="3693" y="9"/>
                    <a:pt x="3709" y="12"/>
                    <a:pt x="3687" y="11"/>
                  </a:cubicBezTo>
                  <a:cubicBezTo>
                    <a:pt x="3643" y="10"/>
                    <a:pt x="3641" y="13"/>
                    <a:pt x="3608" y="13"/>
                  </a:cubicBezTo>
                  <a:cubicBezTo>
                    <a:pt x="3626" y="13"/>
                    <a:pt x="3650" y="13"/>
                    <a:pt x="3635" y="14"/>
                  </a:cubicBezTo>
                  <a:cubicBezTo>
                    <a:pt x="3569" y="12"/>
                    <a:pt x="3551" y="13"/>
                    <a:pt x="3492" y="11"/>
                  </a:cubicBezTo>
                  <a:cubicBezTo>
                    <a:pt x="3499" y="14"/>
                    <a:pt x="3417" y="11"/>
                    <a:pt x="3408" y="14"/>
                  </a:cubicBezTo>
                  <a:lnTo>
                    <a:pt x="3436" y="14"/>
                  </a:lnTo>
                  <a:lnTo>
                    <a:pt x="3377" y="16"/>
                  </a:lnTo>
                  <a:cubicBezTo>
                    <a:pt x="3323" y="14"/>
                    <a:pt x="3425" y="14"/>
                    <a:pt x="3343" y="12"/>
                  </a:cubicBezTo>
                  <a:cubicBezTo>
                    <a:pt x="3266" y="12"/>
                    <a:pt x="3268" y="15"/>
                    <a:pt x="3208" y="15"/>
                  </a:cubicBezTo>
                  <a:cubicBezTo>
                    <a:pt x="3228" y="14"/>
                    <a:pt x="3276" y="12"/>
                    <a:pt x="3324" y="12"/>
                  </a:cubicBezTo>
                  <a:lnTo>
                    <a:pt x="3295" y="11"/>
                  </a:lnTo>
                  <a:cubicBezTo>
                    <a:pt x="3310" y="10"/>
                    <a:pt x="3377" y="10"/>
                    <a:pt x="3410" y="10"/>
                  </a:cubicBezTo>
                  <a:cubicBezTo>
                    <a:pt x="3355" y="12"/>
                    <a:pt x="3436" y="11"/>
                    <a:pt x="3461" y="12"/>
                  </a:cubicBezTo>
                  <a:cubicBezTo>
                    <a:pt x="3466" y="10"/>
                    <a:pt x="3431" y="11"/>
                    <a:pt x="3472" y="9"/>
                  </a:cubicBezTo>
                  <a:cubicBezTo>
                    <a:pt x="3433" y="9"/>
                    <a:pt x="3427" y="9"/>
                    <a:pt x="3378" y="9"/>
                  </a:cubicBezTo>
                  <a:cubicBezTo>
                    <a:pt x="3485" y="9"/>
                    <a:pt x="3474" y="3"/>
                    <a:pt x="3568" y="4"/>
                  </a:cubicBezTo>
                  <a:cubicBezTo>
                    <a:pt x="3525" y="4"/>
                    <a:pt x="3584" y="6"/>
                    <a:pt x="3589" y="7"/>
                  </a:cubicBezTo>
                  <a:lnTo>
                    <a:pt x="3667" y="6"/>
                  </a:lnTo>
                  <a:lnTo>
                    <a:pt x="3652" y="4"/>
                  </a:lnTo>
                  <a:cubicBezTo>
                    <a:pt x="3707" y="3"/>
                    <a:pt x="3726" y="8"/>
                    <a:pt x="3789" y="5"/>
                  </a:cubicBezTo>
                  <a:cubicBezTo>
                    <a:pt x="3797" y="4"/>
                    <a:pt x="3733" y="4"/>
                    <a:pt x="3745" y="4"/>
                  </a:cubicBezTo>
                  <a:cubicBezTo>
                    <a:pt x="3831" y="3"/>
                    <a:pt x="3862" y="6"/>
                    <a:pt x="3939" y="8"/>
                  </a:cubicBezTo>
                  <a:cubicBezTo>
                    <a:pt x="3944" y="7"/>
                    <a:pt x="3943" y="6"/>
                    <a:pt x="3970" y="4"/>
                  </a:cubicBezTo>
                  <a:cubicBezTo>
                    <a:pt x="3961" y="6"/>
                    <a:pt x="3981" y="7"/>
                    <a:pt x="3951" y="8"/>
                  </a:cubicBezTo>
                  <a:cubicBezTo>
                    <a:pt x="3976" y="8"/>
                    <a:pt x="4007" y="7"/>
                    <a:pt x="4029" y="7"/>
                  </a:cubicBezTo>
                  <a:cubicBezTo>
                    <a:pt x="3976" y="6"/>
                    <a:pt x="4051" y="4"/>
                    <a:pt x="4061" y="4"/>
                  </a:cubicBezTo>
                  <a:cubicBezTo>
                    <a:pt x="4089" y="4"/>
                    <a:pt x="4053" y="5"/>
                    <a:pt x="4036" y="5"/>
                  </a:cubicBezTo>
                  <a:cubicBezTo>
                    <a:pt x="4058" y="6"/>
                    <a:pt x="4084" y="8"/>
                    <a:pt x="4097" y="6"/>
                  </a:cubicBezTo>
                  <a:cubicBezTo>
                    <a:pt x="4098" y="7"/>
                    <a:pt x="4035" y="10"/>
                    <a:pt x="3994" y="11"/>
                  </a:cubicBezTo>
                  <a:lnTo>
                    <a:pt x="4021" y="11"/>
                  </a:lnTo>
                  <a:cubicBezTo>
                    <a:pt x="4002" y="12"/>
                    <a:pt x="3999" y="12"/>
                    <a:pt x="3971" y="11"/>
                  </a:cubicBezTo>
                  <a:cubicBezTo>
                    <a:pt x="3998" y="13"/>
                    <a:pt x="3995" y="14"/>
                    <a:pt x="3989" y="15"/>
                  </a:cubicBezTo>
                  <a:cubicBezTo>
                    <a:pt x="3986" y="15"/>
                    <a:pt x="3991" y="15"/>
                    <a:pt x="3988" y="15"/>
                  </a:cubicBezTo>
                  <a:cubicBezTo>
                    <a:pt x="3966" y="14"/>
                    <a:pt x="3949" y="15"/>
                    <a:pt x="3954" y="16"/>
                  </a:cubicBezTo>
                  <a:cubicBezTo>
                    <a:pt x="3934" y="18"/>
                    <a:pt x="3985" y="17"/>
                    <a:pt x="4000" y="18"/>
                  </a:cubicBezTo>
                  <a:lnTo>
                    <a:pt x="4033" y="18"/>
                  </a:lnTo>
                  <a:lnTo>
                    <a:pt x="4149" y="10"/>
                  </a:lnTo>
                  <a:cubicBezTo>
                    <a:pt x="4198" y="9"/>
                    <a:pt x="4220" y="11"/>
                    <a:pt x="4257" y="12"/>
                  </a:cubicBezTo>
                  <a:lnTo>
                    <a:pt x="4267" y="10"/>
                  </a:lnTo>
                  <a:cubicBezTo>
                    <a:pt x="4310" y="10"/>
                    <a:pt x="4351" y="11"/>
                    <a:pt x="4323" y="13"/>
                  </a:cubicBezTo>
                  <a:cubicBezTo>
                    <a:pt x="4322" y="13"/>
                    <a:pt x="4316" y="13"/>
                    <a:pt x="4307" y="13"/>
                  </a:cubicBezTo>
                  <a:cubicBezTo>
                    <a:pt x="4305" y="13"/>
                    <a:pt x="4303" y="13"/>
                    <a:pt x="4301" y="13"/>
                  </a:cubicBezTo>
                  <a:lnTo>
                    <a:pt x="4298" y="14"/>
                  </a:lnTo>
                  <a:lnTo>
                    <a:pt x="4376" y="12"/>
                  </a:lnTo>
                  <a:cubicBezTo>
                    <a:pt x="4298" y="15"/>
                    <a:pt x="4372" y="16"/>
                    <a:pt x="4359" y="19"/>
                  </a:cubicBezTo>
                  <a:lnTo>
                    <a:pt x="4438" y="18"/>
                  </a:lnTo>
                  <a:cubicBezTo>
                    <a:pt x="4390" y="17"/>
                    <a:pt x="4437" y="16"/>
                    <a:pt x="4454" y="16"/>
                  </a:cubicBezTo>
                  <a:cubicBezTo>
                    <a:pt x="4458" y="18"/>
                    <a:pt x="4517" y="16"/>
                    <a:pt x="4545" y="16"/>
                  </a:cubicBezTo>
                  <a:lnTo>
                    <a:pt x="4543" y="16"/>
                  </a:lnTo>
                  <a:cubicBezTo>
                    <a:pt x="4568" y="17"/>
                    <a:pt x="4613" y="17"/>
                    <a:pt x="4645" y="16"/>
                  </a:cubicBezTo>
                  <a:cubicBezTo>
                    <a:pt x="4643" y="16"/>
                    <a:pt x="4684" y="12"/>
                    <a:pt x="4704" y="10"/>
                  </a:cubicBezTo>
                  <a:cubicBezTo>
                    <a:pt x="4649" y="10"/>
                    <a:pt x="4682" y="9"/>
                    <a:pt x="4677" y="8"/>
                  </a:cubicBezTo>
                  <a:cubicBezTo>
                    <a:pt x="4683" y="8"/>
                    <a:pt x="4693" y="8"/>
                    <a:pt x="4694" y="8"/>
                  </a:cubicBezTo>
                  <a:cubicBezTo>
                    <a:pt x="4702" y="7"/>
                    <a:pt x="4684" y="7"/>
                    <a:pt x="4682" y="6"/>
                  </a:cubicBezTo>
                  <a:cubicBezTo>
                    <a:pt x="4624" y="7"/>
                    <a:pt x="4564" y="8"/>
                    <a:pt x="4541" y="10"/>
                  </a:cubicBezTo>
                  <a:cubicBezTo>
                    <a:pt x="4558" y="12"/>
                    <a:pt x="4571" y="9"/>
                    <a:pt x="4591" y="10"/>
                  </a:cubicBezTo>
                  <a:cubicBezTo>
                    <a:pt x="4562" y="12"/>
                    <a:pt x="4525" y="11"/>
                    <a:pt x="4477" y="11"/>
                  </a:cubicBezTo>
                  <a:lnTo>
                    <a:pt x="4461" y="10"/>
                  </a:lnTo>
                  <a:lnTo>
                    <a:pt x="4412" y="11"/>
                  </a:lnTo>
                  <a:cubicBezTo>
                    <a:pt x="4432" y="10"/>
                    <a:pt x="4420" y="8"/>
                    <a:pt x="4471" y="8"/>
                  </a:cubicBezTo>
                  <a:cubicBezTo>
                    <a:pt x="4465" y="6"/>
                    <a:pt x="4421" y="8"/>
                    <a:pt x="4389" y="8"/>
                  </a:cubicBezTo>
                  <a:lnTo>
                    <a:pt x="4373" y="10"/>
                  </a:lnTo>
                  <a:cubicBezTo>
                    <a:pt x="4380" y="9"/>
                    <a:pt x="4313" y="9"/>
                    <a:pt x="4360" y="7"/>
                  </a:cubicBezTo>
                  <a:lnTo>
                    <a:pt x="4438" y="5"/>
                  </a:lnTo>
                  <a:lnTo>
                    <a:pt x="4416" y="4"/>
                  </a:lnTo>
                  <a:lnTo>
                    <a:pt x="4481" y="4"/>
                  </a:lnTo>
                  <a:lnTo>
                    <a:pt x="4466" y="4"/>
                  </a:lnTo>
                  <a:cubicBezTo>
                    <a:pt x="4571" y="4"/>
                    <a:pt x="4497" y="8"/>
                    <a:pt x="4603" y="6"/>
                  </a:cubicBezTo>
                  <a:cubicBezTo>
                    <a:pt x="4636" y="4"/>
                    <a:pt x="4671" y="4"/>
                    <a:pt x="4736" y="4"/>
                  </a:cubicBezTo>
                  <a:cubicBezTo>
                    <a:pt x="4689" y="4"/>
                    <a:pt x="4731" y="5"/>
                    <a:pt x="4714" y="7"/>
                  </a:cubicBezTo>
                  <a:cubicBezTo>
                    <a:pt x="4761" y="8"/>
                    <a:pt x="4777" y="6"/>
                    <a:pt x="4802" y="4"/>
                  </a:cubicBezTo>
                  <a:cubicBezTo>
                    <a:pt x="4814" y="6"/>
                    <a:pt x="4823" y="7"/>
                    <a:pt x="4780" y="7"/>
                  </a:cubicBezTo>
                  <a:cubicBezTo>
                    <a:pt x="4775" y="10"/>
                    <a:pt x="4837" y="6"/>
                    <a:pt x="4840" y="9"/>
                  </a:cubicBezTo>
                  <a:cubicBezTo>
                    <a:pt x="4982" y="9"/>
                    <a:pt x="4954" y="0"/>
                    <a:pt x="5119" y="4"/>
                  </a:cubicBezTo>
                  <a:lnTo>
                    <a:pt x="5113" y="4"/>
                  </a:lnTo>
                  <a:cubicBezTo>
                    <a:pt x="5218" y="4"/>
                    <a:pt x="5279" y="4"/>
                    <a:pt x="5376" y="4"/>
                  </a:cubicBezTo>
                  <a:lnTo>
                    <a:pt x="5452" y="6"/>
                  </a:lnTo>
                  <a:cubicBezTo>
                    <a:pt x="5435" y="6"/>
                    <a:pt x="5389" y="9"/>
                    <a:pt x="5411" y="10"/>
                  </a:cubicBezTo>
                  <a:cubicBezTo>
                    <a:pt x="5373" y="7"/>
                    <a:pt x="5334" y="8"/>
                    <a:pt x="5294" y="7"/>
                  </a:cubicBezTo>
                  <a:cubicBezTo>
                    <a:pt x="5290" y="7"/>
                    <a:pt x="5306" y="8"/>
                    <a:pt x="5313" y="9"/>
                  </a:cubicBezTo>
                  <a:cubicBezTo>
                    <a:pt x="5289" y="9"/>
                    <a:pt x="5277" y="7"/>
                    <a:pt x="5245" y="8"/>
                  </a:cubicBezTo>
                  <a:cubicBezTo>
                    <a:pt x="5246" y="8"/>
                    <a:pt x="5281" y="9"/>
                    <a:pt x="5255" y="9"/>
                  </a:cubicBezTo>
                  <a:lnTo>
                    <a:pt x="5211" y="8"/>
                  </a:lnTo>
                  <a:cubicBezTo>
                    <a:pt x="5153" y="9"/>
                    <a:pt x="5183" y="12"/>
                    <a:pt x="5114" y="11"/>
                  </a:cubicBezTo>
                  <a:cubicBezTo>
                    <a:pt x="5127" y="10"/>
                    <a:pt x="5153" y="7"/>
                    <a:pt x="5180" y="7"/>
                  </a:cubicBezTo>
                  <a:cubicBezTo>
                    <a:pt x="5148" y="6"/>
                    <a:pt x="5221" y="6"/>
                    <a:pt x="5193" y="5"/>
                  </a:cubicBezTo>
                  <a:cubicBezTo>
                    <a:pt x="5148" y="7"/>
                    <a:pt x="5126" y="5"/>
                    <a:pt x="5066" y="7"/>
                  </a:cubicBezTo>
                  <a:cubicBezTo>
                    <a:pt x="5073" y="7"/>
                    <a:pt x="5075" y="6"/>
                    <a:pt x="5090" y="6"/>
                  </a:cubicBezTo>
                  <a:lnTo>
                    <a:pt x="5003" y="5"/>
                  </a:lnTo>
                  <a:cubicBezTo>
                    <a:pt x="5024" y="6"/>
                    <a:pt x="4931" y="7"/>
                    <a:pt x="4939" y="9"/>
                  </a:cubicBezTo>
                  <a:cubicBezTo>
                    <a:pt x="5032" y="10"/>
                    <a:pt x="5005" y="8"/>
                    <a:pt x="5110" y="9"/>
                  </a:cubicBezTo>
                  <a:cubicBezTo>
                    <a:pt x="5080" y="10"/>
                    <a:pt x="5042" y="12"/>
                    <a:pt x="5024" y="14"/>
                  </a:cubicBezTo>
                  <a:cubicBezTo>
                    <a:pt x="5023" y="14"/>
                    <a:pt x="5021" y="14"/>
                    <a:pt x="5018" y="14"/>
                  </a:cubicBezTo>
                  <a:cubicBezTo>
                    <a:pt x="5002" y="16"/>
                    <a:pt x="5018" y="17"/>
                    <a:pt x="5018" y="21"/>
                  </a:cubicBezTo>
                  <a:cubicBezTo>
                    <a:pt x="5066" y="18"/>
                    <a:pt x="5098" y="20"/>
                    <a:pt x="5155" y="19"/>
                  </a:cubicBezTo>
                  <a:cubicBezTo>
                    <a:pt x="5166" y="16"/>
                    <a:pt x="5122" y="16"/>
                    <a:pt x="5094" y="16"/>
                  </a:cubicBezTo>
                  <a:lnTo>
                    <a:pt x="5144" y="15"/>
                  </a:lnTo>
                  <a:lnTo>
                    <a:pt x="5134" y="16"/>
                  </a:lnTo>
                  <a:lnTo>
                    <a:pt x="5261" y="17"/>
                  </a:lnTo>
                  <a:cubicBezTo>
                    <a:pt x="5237" y="17"/>
                    <a:pt x="5229" y="18"/>
                    <a:pt x="5216" y="19"/>
                  </a:cubicBezTo>
                  <a:cubicBezTo>
                    <a:pt x="5233" y="19"/>
                    <a:pt x="5249" y="19"/>
                    <a:pt x="5266" y="20"/>
                  </a:cubicBezTo>
                  <a:cubicBezTo>
                    <a:pt x="5262" y="18"/>
                    <a:pt x="5265" y="17"/>
                    <a:pt x="5281" y="17"/>
                  </a:cubicBezTo>
                  <a:cubicBezTo>
                    <a:pt x="5362" y="17"/>
                    <a:pt x="5408" y="19"/>
                    <a:pt x="5438" y="21"/>
                  </a:cubicBezTo>
                  <a:lnTo>
                    <a:pt x="5447" y="21"/>
                  </a:lnTo>
                  <a:cubicBezTo>
                    <a:pt x="5434" y="19"/>
                    <a:pt x="5505" y="17"/>
                    <a:pt x="5531" y="15"/>
                  </a:cubicBezTo>
                  <a:cubicBezTo>
                    <a:pt x="5530" y="17"/>
                    <a:pt x="5573" y="16"/>
                    <a:pt x="5596" y="17"/>
                  </a:cubicBezTo>
                  <a:cubicBezTo>
                    <a:pt x="5609" y="15"/>
                    <a:pt x="5592" y="12"/>
                    <a:pt x="5564" y="10"/>
                  </a:cubicBezTo>
                  <a:cubicBezTo>
                    <a:pt x="5508" y="12"/>
                    <a:pt x="5533" y="12"/>
                    <a:pt x="5507" y="15"/>
                  </a:cubicBezTo>
                  <a:lnTo>
                    <a:pt x="5418" y="17"/>
                  </a:lnTo>
                  <a:lnTo>
                    <a:pt x="5438" y="15"/>
                  </a:lnTo>
                  <a:cubicBezTo>
                    <a:pt x="5394" y="15"/>
                    <a:pt x="5351" y="17"/>
                    <a:pt x="5354" y="15"/>
                  </a:cubicBezTo>
                  <a:cubicBezTo>
                    <a:pt x="5378" y="13"/>
                    <a:pt x="5416" y="14"/>
                    <a:pt x="5439" y="12"/>
                  </a:cubicBezTo>
                  <a:lnTo>
                    <a:pt x="5410" y="11"/>
                  </a:lnTo>
                  <a:cubicBezTo>
                    <a:pt x="5462" y="9"/>
                    <a:pt x="5437" y="14"/>
                    <a:pt x="5499" y="12"/>
                  </a:cubicBezTo>
                  <a:cubicBezTo>
                    <a:pt x="5476" y="10"/>
                    <a:pt x="5505" y="12"/>
                    <a:pt x="5532" y="10"/>
                  </a:cubicBezTo>
                  <a:cubicBezTo>
                    <a:pt x="5510" y="9"/>
                    <a:pt x="5422" y="11"/>
                    <a:pt x="5440" y="7"/>
                  </a:cubicBezTo>
                  <a:cubicBezTo>
                    <a:pt x="5473" y="6"/>
                    <a:pt x="5550" y="12"/>
                    <a:pt x="5593" y="8"/>
                  </a:cubicBezTo>
                  <a:lnTo>
                    <a:pt x="5590" y="8"/>
                  </a:lnTo>
                  <a:cubicBezTo>
                    <a:pt x="5654" y="9"/>
                    <a:pt x="5676" y="7"/>
                    <a:pt x="5700" y="5"/>
                  </a:cubicBezTo>
                  <a:cubicBezTo>
                    <a:pt x="5727" y="7"/>
                    <a:pt x="5764" y="5"/>
                    <a:pt x="5793" y="5"/>
                  </a:cubicBezTo>
                  <a:lnTo>
                    <a:pt x="5793" y="6"/>
                  </a:lnTo>
                  <a:lnTo>
                    <a:pt x="5834" y="5"/>
                  </a:lnTo>
                  <a:cubicBezTo>
                    <a:pt x="5814" y="7"/>
                    <a:pt x="5786" y="5"/>
                    <a:pt x="5750" y="6"/>
                  </a:cubicBezTo>
                  <a:lnTo>
                    <a:pt x="5755" y="8"/>
                  </a:lnTo>
                  <a:cubicBezTo>
                    <a:pt x="5714" y="5"/>
                    <a:pt x="5686" y="9"/>
                    <a:pt x="5655" y="10"/>
                  </a:cubicBezTo>
                  <a:cubicBezTo>
                    <a:pt x="5701" y="9"/>
                    <a:pt x="5785" y="11"/>
                    <a:pt x="5796" y="7"/>
                  </a:cubicBezTo>
                  <a:lnTo>
                    <a:pt x="5824" y="9"/>
                  </a:lnTo>
                  <a:lnTo>
                    <a:pt x="5838" y="8"/>
                  </a:lnTo>
                  <a:cubicBezTo>
                    <a:pt x="5859" y="10"/>
                    <a:pt x="5838" y="12"/>
                    <a:pt x="5796" y="13"/>
                  </a:cubicBezTo>
                  <a:cubicBezTo>
                    <a:pt x="5789" y="12"/>
                    <a:pt x="5786" y="12"/>
                    <a:pt x="5788" y="11"/>
                  </a:cubicBezTo>
                  <a:cubicBezTo>
                    <a:pt x="5769" y="12"/>
                    <a:pt x="5751" y="14"/>
                    <a:pt x="5705" y="13"/>
                  </a:cubicBezTo>
                  <a:lnTo>
                    <a:pt x="5730" y="12"/>
                  </a:lnTo>
                  <a:cubicBezTo>
                    <a:pt x="5672" y="12"/>
                    <a:pt x="5619" y="13"/>
                    <a:pt x="5600" y="15"/>
                  </a:cubicBezTo>
                  <a:cubicBezTo>
                    <a:pt x="5683" y="16"/>
                    <a:pt x="5765" y="16"/>
                    <a:pt x="5843" y="16"/>
                  </a:cubicBezTo>
                  <a:cubicBezTo>
                    <a:pt x="5866" y="11"/>
                    <a:pt x="5893" y="9"/>
                    <a:pt x="5905" y="5"/>
                  </a:cubicBezTo>
                  <a:cubicBezTo>
                    <a:pt x="5957" y="4"/>
                    <a:pt x="6029" y="4"/>
                    <a:pt x="6074" y="5"/>
                  </a:cubicBezTo>
                  <a:lnTo>
                    <a:pt x="6070" y="6"/>
                  </a:lnTo>
                  <a:cubicBezTo>
                    <a:pt x="6092" y="6"/>
                    <a:pt x="6113" y="6"/>
                    <a:pt x="6130" y="6"/>
                  </a:cubicBezTo>
                  <a:cubicBezTo>
                    <a:pt x="6153" y="7"/>
                    <a:pt x="6114" y="8"/>
                    <a:pt x="6130" y="8"/>
                  </a:cubicBezTo>
                  <a:lnTo>
                    <a:pt x="6205" y="7"/>
                  </a:lnTo>
                  <a:cubicBezTo>
                    <a:pt x="6201" y="9"/>
                    <a:pt x="6137" y="9"/>
                    <a:pt x="6107" y="9"/>
                  </a:cubicBezTo>
                  <a:cubicBezTo>
                    <a:pt x="6113" y="9"/>
                    <a:pt x="6124" y="8"/>
                    <a:pt x="6121" y="8"/>
                  </a:cubicBezTo>
                  <a:cubicBezTo>
                    <a:pt x="6086" y="7"/>
                    <a:pt x="6021" y="11"/>
                    <a:pt x="6006" y="8"/>
                  </a:cubicBezTo>
                  <a:cubicBezTo>
                    <a:pt x="5989" y="8"/>
                    <a:pt x="6040" y="6"/>
                    <a:pt x="5983" y="6"/>
                  </a:cubicBezTo>
                  <a:cubicBezTo>
                    <a:pt x="5944" y="5"/>
                    <a:pt x="5931" y="7"/>
                    <a:pt x="5927" y="8"/>
                  </a:cubicBezTo>
                  <a:cubicBezTo>
                    <a:pt x="5927" y="9"/>
                    <a:pt x="5988" y="9"/>
                    <a:pt x="5967" y="11"/>
                  </a:cubicBezTo>
                  <a:cubicBezTo>
                    <a:pt x="5997" y="11"/>
                    <a:pt x="6009" y="9"/>
                    <a:pt x="6047" y="10"/>
                  </a:cubicBezTo>
                  <a:cubicBezTo>
                    <a:pt x="6017" y="10"/>
                    <a:pt x="5977" y="12"/>
                    <a:pt x="5961" y="11"/>
                  </a:cubicBezTo>
                  <a:cubicBezTo>
                    <a:pt x="5902" y="13"/>
                    <a:pt x="5911" y="18"/>
                    <a:pt x="5938" y="18"/>
                  </a:cubicBezTo>
                  <a:cubicBezTo>
                    <a:pt x="5932" y="16"/>
                    <a:pt x="6046" y="16"/>
                    <a:pt x="5969" y="14"/>
                  </a:cubicBezTo>
                  <a:cubicBezTo>
                    <a:pt x="6003" y="12"/>
                    <a:pt x="6067" y="12"/>
                    <a:pt x="6112" y="11"/>
                  </a:cubicBezTo>
                  <a:lnTo>
                    <a:pt x="6110" y="11"/>
                  </a:lnTo>
                  <a:lnTo>
                    <a:pt x="6166" y="11"/>
                  </a:lnTo>
                  <a:cubicBezTo>
                    <a:pt x="6158" y="11"/>
                    <a:pt x="6141" y="12"/>
                    <a:pt x="6141" y="13"/>
                  </a:cubicBezTo>
                  <a:lnTo>
                    <a:pt x="6218" y="10"/>
                  </a:lnTo>
                  <a:cubicBezTo>
                    <a:pt x="6175" y="12"/>
                    <a:pt x="6246" y="11"/>
                    <a:pt x="6266" y="12"/>
                  </a:cubicBezTo>
                  <a:cubicBezTo>
                    <a:pt x="6274" y="11"/>
                    <a:pt x="6304" y="10"/>
                    <a:pt x="6275" y="9"/>
                  </a:cubicBezTo>
                  <a:cubicBezTo>
                    <a:pt x="6242" y="7"/>
                    <a:pt x="6256" y="9"/>
                    <a:pt x="6226" y="10"/>
                  </a:cubicBezTo>
                  <a:lnTo>
                    <a:pt x="6269" y="7"/>
                  </a:lnTo>
                  <a:lnTo>
                    <a:pt x="6272" y="7"/>
                  </a:lnTo>
                  <a:lnTo>
                    <a:pt x="6298" y="5"/>
                  </a:lnTo>
                  <a:cubicBezTo>
                    <a:pt x="6355" y="5"/>
                    <a:pt x="6272" y="10"/>
                    <a:pt x="6346" y="8"/>
                  </a:cubicBezTo>
                  <a:lnTo>
                    <a:pt x="6337" y="5"/>
                  </a:lnTo>
                  <a:cubicBezTo>
                    <a:pt x="6422" y="6"/>
                    <a:pt x="6532" y="9"/>
                    <a:pt x="6592" y="8"/>
                  </a:cubicBezTo>
                  <a:cubicBezTo>
                    <a:pt x="6575" y="9"/>
                    <a:pt x="6568" y="12"/>
                    <a:pt x="6591" y="14"/>
                  </a:cubicBezTo>
                  <a:cubicBezTo>
                    <a:pt x="6565" y="13"/>
                    <a:pt x="6513" y="13"/>
                    <a:pt x="6475" y="13"/>
                  </a:cubicBezTo>
                  <a:cubicBezTo>
                    <a:pt x="6468" y="13"/>
                    <a:pt x="6522" y="10"/>
                    <a:pt x="6563" y="11"/>
                  </a:cubicBezTo>
                  <a:cubicBezTo>
                    <a:pt x="6543" y="6"/>
                    <a:pt x="6461" y="13"/>
                    <a:pt x="6456" y="9"/>
                  </a:cubicBezTo>
                  <a:cubicBezTo>
                    <a:pt x="6352" y="7"/>
                    <a:pt x="6379" y="13"/>
                    <a:pt x="6291" y="10"/>
                  </a:cubicBezTo>
                  <a:cubicBezTo>
                    <a:pt x="6290" y="12"/>
                    <a:pt x="6266" y="11"/>
                    <a:pt x="6261" y="13"/>
                  </a:cubicBezTo>
                  <a:cubicBezTo>
                    <a:pt x="6287" y="17"/>
                    <a:pt x="6379" y="13"/>
                    <a:pt x="6436" y="14"/>
                  </a:cubicBezTo>
                  <a:cubicBezTo>
                    <a:pt x="6430" y="15"/>
                    <a:pt x="6419" y="15"/>
                    <a:pt x="6417" y="15"/>
                  </a:cubicBezTo>
                  <a:cubicBezTo>
                    <a:pt x="6457" y="16"/>
                    <a:pt x="6474" y="15"/>
                    <a:pt x="6503" y="15"/>
                  </a:cubicBezTo>
                  <a:lnTo>
                    <a:pt x="6499" y="14"/>
                  </a:lnTo>
                  <a:cubicBezTo>
                    <a:pt x="6549" y="12"/>
                    <a:pt x="6530" y="16"/>
                    <a:pt x="6559" y="17"/>
                  </a:cubicBezTo>
                  <a:cubicBezTo>
                    <a:pt x="6570" y="17"/>
                    <a:pt x="6611" y="17"/>
                    <a:pt x="6604" y="16"/>
                  </a:cubicBezTo>
                  <a:lnTo>
                    <a:pt x="6657" y="18"/>
                  </a:lnTo>
                  <a:lnTo>
                    <a:pt x="6655" y="16"/>
                  </a:lnTo>
                  <a:cubicBezTo>
                    <a:pt x="6685" y="15"/>
                    <a:pt x="6691" y="17"/>
                    <a:pt x="6718" y="16"/>
                  </a:cubicBezTo>
                  <a:lnTo>
                    <a:pt x="6719" y="14"/>
                  </a:lnTo>
                  <a:lnTo>
                    <a:pt x="6645" y="13"/>
                  </a:lnTo>
                  <a:cubicBezTo>
                    <a:pt x="6683" y="12"/>
                    <a:pt x="6656" y="11"/>
                    <a:pt x="6697" y="10"/>
                  </a:cubicBezTo>
                  <a:cubicBezTo>
                    <a:pt x="6651" y="13"/>
                    <a:pt x="6730" y="12"/>
                    <a:pt x="6734" y="13"/>
                  </a:cubicBezTo>
                  <a:lnTo>
                    <a:pt x="6765" y="12"/>
                  </a:lnTo>
                  <a:lnTo>
                    <a:pt x="6757" y="13"/>
                  </a:lnTo>
                  <a:cubicBezTo>
                    <a:pt x="6781" y="14"/>
                    <a:pt x="6785" y="12"/>
                    <a:pt x="6813" y="12"/>
                  </a:cubicBezTo>
                  <a:cubicBezTo>
                    <a:pt x="6780" y="11"/>
                    <a:pt x="6759" y="10"/>
                    <a:pt x="6717" y="11"/>
                  </a:cubicBezTo>
                  <a:cubicBezTo>
                    <a:pt x="6747" y="10"/>
                    <a:pt x="6808" y="9"/>
                    <a:pt x="6822" y="9"/>
                  </a:cubicBezTo>
                  <a:cubicBezTo>
                    <a:pt x="6854" y="8"/>
                    <a:pt x="6877" y="10"/>
                    <a:pt x="6907" y="10"/>
                  </a:cubicBezTo>
                  <a:cubicBezTo>
                    <a:pt x="6849" y="11"/>
                    <a:pt x="6927" y="16"/>
                    <a:pt x="6812" y="15"/>
                  </a:cubicBezTo>
                  <a:cubicBezTo>
                    <a:pt x="6814" y="14"/>
                    <a:pt x="6823" y="14"/>
                    <a:pt x="6827" y="15"/>
                  </a:cubicBezTo>
                  <a:cubicBezTo>
                    <a:pt x="6811" y="12"/>
                    <a:pt x="6758" y="15"/>
                    <a:pt x="6733" y="16"/>
                  </a:cubicBezTo>
                  <a:cubicBezTo>
                    <a:pt x="6739" y="17"/>
                    <a:pt x="6713" y="18"/>
                    <a:pt x="6757" y="18"/>
                  </a:cubicBezTo>
                  <a:cubicBezTo>
                    <a:pt x="6743" y="17"/>
                    <a:pt x="6795" y="15"/>
                    <a:pt x="6837" y="16"/>
                  </a:cubicBezTo>
                  <a:lnTo>
                    <a:pt x="6829" y="20"/>
                  </a:lnTo>
                  <a:lnTo>
                    <a:pt x="6891" y="20"/>
                  </a:lnTo>
                  <a:lnTo>
                    <a:pt x="6885" y="20"/>
                  </a:lnTo>
                  <a:cubicBezTo>
                    <a:pt x="6908" y="23"/>
                    <a:pt x="6950" y="20"/>
                    <a:pt x="6992" y="21"/>
                  </a:cubicBezTo>
                  <a:cubicBezTo>
                    <a:pt x="7023" y="20"/>
                    <a:pt x="7140" y="22"/>
                    <a:pt x="7089" y="18"/>
                  </a:cubicBezTo>
                  <a:cubicBezTo>
                    <a:pt x="7127" y="20"/>
                    <a:pt x="7160" y="18"/>
                    <a:pt x="7202" y="17"/>
                  </a:cubicBezTo>
                  <a:lnTo>
                    <a:pt x="7150" y="16"/>
                  </a:lnTo>
                  <a:cubicBezTo>
                    <a:pt x="7211" y="14"/>
                    <a:pt x="7194" y="15"/>
                    <a:pt x="7242" y="11"/>
                  </a:cubicBezTo>
                  <a:cubicBezTo>
                    <a:pt x="7247" y="12"/>
                    <a:pt x="7258" y="13"/>
                    <a:pt x="7248" y="14"/>
                  </a:cubicBezTo>
                  <a:cubicBezTo>
                    <a:pt x="7330" y="14"/>
                    <a:pt x="7447" y="16"/>
                    <a:pt x="7495" y="13"/>
                  </a:cubicBezTo>
                  <a:cubicBezTo>
                    <a:pt x="7552" y="14"/>
                    <a:pt x="7561" y="18"/>
                    <a:pt x="7642" y="16"/>
                  </a:cubicBezTo>
                  <a:cubicBezTo>
                    <a:pt x="7659" y="16"/>
                    <a:pt x="7629" y="13"/>
                    <a:pt x="7682" y="14"/>
                  </a:cubicBezTo>
                  <a:cubicBezTo>
                    <a:pt x="7686" y="15"/>
                    <a:pt x="7631" y="17"/>
                    <a:pt x="7690" y="17"/>
                  </a:cubicBezTo>
                  <a:cubicBezTo>
                    <a:pt x="7733" y="14"/>
                    <a:pt x="7790" y="19"/>
                    <a:pt x="7845" y="17"/>
                  </a:cubicBezTo>
                  <a:cubicBezTo>
                    <a:pt x="7875" y="18"/>
                    <a:pt x="7925" y="18"/>
                    <a:pt x="7915" y="20"/>
                  </a:cubicBezTo>
                  <a:cubicBezTo>
                    <a:pt x="7868" y="19"/>
                    <a:pt x="7803" y="19"/>
                    <a:pt x="7793" y="20"/>
                  </a:cubicBezTo>
                  <a:cubicBezTo>
                    <a:pt x="7799" y="19"/>
                    <a:pt x="7760" y="19"/>
                    <a:pt x="7794" y="18"/>
                  </a:cubicBezTo>
                  <a:cubicBezTo>
                    <a:pt x="7724" y="16"/>
                    <a:pt x="7749" y="19"/>
                    <a:pt x="7686" y="17"/>
                  </a:cubicBezTo>
                  <a:cubicBezTo>
                    <a:pt x="7682" y="18"/>
                    <a:pt x="7719" y="20"/>
                    <a:pt x="7732" y="19"/>
                  </a:cubicBezTo>
                  <a:cubicBezTo>
                    <a:pt x="7732" y="22"/>
                    <a:pt x="7608" y="20"/>
                    <a:pt x="7664" y="24"/>
                  </a:cubicBezTo>
                  <a:cubicBezTo>
                    <a:pt x="7731" y="24"/>
                    <a:pt x="7751" y="18"/>
                    <a:pt x="7809" y="22"/>
                  </a:cubicBezTo>
                  <a:cubicBezTo>
                    <a:pt x="7786" y="23"/>
                    <a:pt x="7749" y="22"/>
                    <a:pt x="7720" y="24"/>
                  </a:cubicBezTo>
                  <a:lnTo>
                    <a:pt x="7767" y="26"/>
                  </a:lnTo>
                  <a:lnTo>
                    <a:pt x="7802" y="24"/>
                  </a:lnTo>
                  <a:lnTo>
                    <a:pt x="7800" y="24"/>
                  </a:lnTo>
                  <a:cubicBezTo>
                    <a:pt x="7884" y="27"/>
                    <a:pt x="7878" y="22"/>
                    <a:pt x="7953" y="21"/>
                  </a:cubicBezTo>
                  <a:cubicBezTo>
                    <a:pt x="7910" y="19"/>
                    <a:pt x="7963" y="16"/>
                    <a:pt x="7930" y="15"/>
                  </a:cubicBezTo>
                  <a:cubicBezTo>
                    <a:pt x="7981" y="15"/>
                    <a:pt x="8018" y="15"/>
                    <a:pt x="8018" y="18"/>
                  </a:cubicBezTo>
                  <a:cubicBezTo>
                    <a:pt x="7924" y="20"/>
                    <a:pt x="8013" y="21"/>
                    <a:pt x="7926" y="23"/>
                  </a:cubicBezTo>
                  <a:cubicBezTo>
                    <a:pt x="7940" y="24"/>
                    <a:pt x="7905" y="27"/>
                    <a:pt x="7957" y="28"/>
                  </a:cubicBezTo>
                  <a:cubicBezTo>
                    <a:pt x="8015" y="26"/>
                    <a:pt x="7939" y="25"/>
                    <a:pt x="7998" y="25"/>
                  </a:cubicBezTo>
                  <a:cubicBezTo>
                    <a:pt x="8001" y="25"/>
                    <a:pt x="8005" y="25"/>
                    <a:pt x="8003" y="26"/>
                  </a:cubicBezTo>
                  <a:cubicBezTo>
                    <a:pt x="8029" y="24"/>
                    <a:pt x="8034" y="26"/>
                    <a:pt x="8066" y="25"/>
                  </a:cubicBezTo>
                  <a:lnTo>
                    <a:pt x="8059" y="25"/>
                  </a:lnTo>
                  <a:cubicBezTo>
                    <a:pt x="8099" y="27"/>
                    <a:pt x="8103" y="24"/>
                    <a:pt x="8137" y="26"/>
                  </a:cubicBezTo>
                  <a:cubicBezTo>
                    <a:pt x="8123" y="24"/>
                    <a:pt x="8160" y="24"/>
                    <a:pt x="8182" y="23"/>
                  </a:cubicBezTo>
                  <a:cubicBezTo>
                    <a:pt x="8147" y="22"/>
                    <a:pt x="8128" y="19"/>
                    <a:pt x="8059" y="19"/>
                  </a:cubicBezTo>
                  <a:cubicBezTo>
                    <a:pt x="8050" y="20"/>
                    <a:pt x="8055" y="21"/>
                    <a:pt x="8027" y="22"/>
                  </a:cubicBezTo>
                  <a:lnTo>
                    <a:pt x="8072" y="22"/>
                  </a:lnTo>
                  <a:lnTo>
                    <a:pt x="8046" y="23"/>
                  </a:lnTo>
                  <a:lnTo>
                    <a:pt x="8003" y="22"/>
                  </a:lnTo>
                  <a:cubicBezTo>
                    <a:pt x="8058" y="21"/>
                    <a:pt x="8033" y="19"/>
                    <a:pt x="8056" y="17"/>
                  </a:cubicBezTo>
                  <a:cubicBezTo>
                    <a:pt x="8106" y="18"/>
                    <a:pt x="8097" y="17"/>
                    <a:pt x="8128" y="18"/>
                  </a:cubicBezTo>
                  <a:cubicBezTo>
                    <a:pt x="8125" y="20"/>
                    <a:pt x="8225" y="23"/>
                    <a:pt x="8282" y="24"/>
                  </a:cubicBezTo>
                  <a:lnTo>
                    <a:pt x="8255" y="24"/>
                  </a:lnTo>
                  <a:cubicBezTo>
                    <a:pt x="8214" y="25"/>
                    <a:pt x="8284" y="26"/>
                    <a:pt x="8286" y="27"/>
                  </a:cubicBezTo>
                  <a:lnTo>
                    <a:pt x="8316" y="26"/>
                  </a:lnTo>
                  <a:cubicBezTo>
                    <a:pt x="8310" y="26"/>
                    <a:pt x="8302" y="27"/>
                    <a:pt x="8315" y="27"/>
                  </a:cubicBezTo>
                  <a:cubicBezTo>
                    <a:pt x="8357" y="27"/>
                    <a:pt x="8354" y="25"/>
                    <a:pt x="8395" y="24"/>
                  </a:cubicBezTo>
                  <a:cubicBezTo>
                    <a:pt x="8398" y="26"/>
                    <a:pt x="8364" y="27"/>
                    <a:pt x="8389" y="28"/>
                  </a:cubicBezTo>
                  <a:cubicBezTo>
                    <a:pt x="8398" y="30"/>
                    <a:pt x="8426" y="33"/>
                    <a:pt x="8481" y="32"/>
                  </a:cubicBezTo>
                  <a:cubicBezTo>
                    <a:pt x="8485" y="31"/>
                    <a:pt x="8499" y="31"/>
                    <a:pt x="8515" y="31"/>
                  </a:cubicBezTo>
                  <a:lnTo>
                    <a:pt x="8509" y="31"/>
                  </a:lnTo>
                  <a:lnTo>
                    <a:pt x="8545" y="33"/>
                  </a:lnTo>
                  <a:cubicBezTo>
                    <a:pt x="8514" y="35"/>
                    <a:pt x="8483" y="32"/>
                    <a:pt x="8452" y="34"/>
                  </a:cubicBezTo>
                  <a:lnTo>
                    <a:pt x="8449" y="36"/>
                  </a:lnTo>
                  <a:cubicBezTo>
                    <a:pt x="8425" y="36"/>
                    <a:pt x="8392" y="36"/>
                    <a:pt x="8377" y="37"/>
                  </a:cubicBezTo>
                  <a:cubicBezTo>
                    <a:pt x="8414" y="38"/>
                    <a:pt x="8422" y="37"/>
                    <a:pt x="8463" y="37"/>
                  </a:cubicBezTo>
                  <a:cubicBezTo>
                    <a:pt x="8469" y="39"/>
                    <a:pt x="8440" y="39"/>
                    <a:pt x="8435" y="39"/>
                  </a:cubicBezTo>
                  <a:lnTo>
                    <a:pt x="8441" y="38"/>
                  </a:lnTo>
                  <a:cubicBezTo>
                    <a:pt x="8392" y="36"/>
                    <a:pt x="8368" y="40"/>
                    <a:pt x="8307" y="39"/>
                  </a:cubicBezTo>
                  <a:cubicBezTo>
                    <a:pt x="8297" y="39"/>
                    <a:pt x="8303" y="39"/>
                    <a:pt x="8305" y="38"/>
                  </a:cubicBezTo>
                  <a:cubicBezTo>
                    <a:pt x="8256" y="40"/>
                    <a:pt x="8207" y="37"/>
                    <a:pt x="8159" y="39"/>
                  </a:cubicBezTo>
                  <a:lnTo>
                    <a:pt x="8175" y="38"/>
                  </a:lnTo>
                  <a:lnTo>
                    <a:pt x="8013" y="42"/>
                  </a:lnTo>
                  <a:lnTo>
                    <a:pt x="8013" y="43"/>
                  </a:lnTo>
                  <a:cubicBezTo>
                    <a:pt x="8020" y="44"/>
                    <a:pt x="7996" y="44"/>
                    <a:pt x="7983" y="43"/>
                  </a:cubicBezTo>
                  <a:lnTo>
                    <a:pt x="7983" y="43"/>
                  </a:lnTo>
                  <a:lnTo>
                    <a:pt x="7895" y="45"/>
                  </a:lnTo>
                  <a:cubicBezTo>
                    <a:pt x="7903" y="46"/>
                    <a:pt x="7913" y="46"/>
                    <a:pt x="7925" y="47"/>
                  </a:cubicBezTo>
                  <a:cubicBezTo>
                    <a:pt x="7935" y="46"/>
                    <a:pt x="7994" y="47"/>
                    <a:pt x="7986" y="45"/>
                  </a:cubicBezTo>
                  <a:cubicBezTo>
                    <a:pt x="8013" y="46"/>
                    <a:pt x="8057" y="44"/>
                    <a:pt x="8077" y="45"/>
                  </a:cubicBezTo>
                  <a:cubicBezTo>
                    <a:pt x="8041" y="44"/>
                    <a:pt x="8102" y="43"/>
                    <a:pt x="8109" y="42"/>
                  </a:cubicBezTo>
                  <a:cubicBezTo>
                    <a:pt x="8121" y="44"/>
                    <a:pt x="8163" y="42"/>
                    <a:pt x="8158" y="44"/>
                  </a:cubicBezTo>
                  <a:cubicBezTo>
                    <a:pt x="8165" y="45"/>
                    <a:pt x="8140" y="43"/>
                    <a:pt x="8125" y="44"/>
                  </a:cubicBezTo>
                  <a:cubicBezTo>
                    <a:pt x="8086" y="46"/>
                    <a:pt x="8194" y="46"/>
                    <a:pt x="8147" y="47"/>
                  </a:cubicBezTo>
                  <a:cubicBezTo>
                    <a:pt x="8207" y="46"/>
                    <a:pt x="8287" y="47"/>
                    <a:pt x="8349" y="46"/>
                  </a:cubicBezTo>
                  <a:lnTo>
                    <a:pt x="8314" y="45"/>
                  </a:lnTo>
                  <a:cubicBezTo>
                    <a:pt x="8342" y="46"/>
                    <a:pt x="8408" y="46"/>
                    <a:pt x="8413" y="47"/>
                  </a:cubicBezTo>
                  <a:lnTo>
                    <a:pt x="8342" y="47"/>
                  </a:lnTo>
                  <a:cubicBezTo>
                    <a:pt x="8340" y="49"/>
                    <a:pt x="8405" y="47"/>
                    <a:pt x="8408" y="48"/>
                  </a:cubicBezTo>
                  <a:lnTo>
                    <a:pt x="8484" y="45"/>
                  </a:lnTo>
                  <a:lnTo>
                    <a:pt x="8451" y="45"/>
                  </a:lnTo>
                  <a:cubicBezTo>
                    <a:pt x="8472" y="44"/>
                    <a:pt x="8542" y="46"/>
                    <a:pt x="8594" y="47"/>
                  </a:cubicBezTo>
                  <a:cubicBezTo>
                    <a:pt x="8564" y="49"/>
                    <a:pt x="8516" y="46"/>
                    <a:pt x="8461" y="47"/>
                  </a:cubicBezTo>
                  <a:cubicBezTo>
                    <a:pt x="8421" y="48"/>
                    <a:pt x="8485" y="50"/>
                    <a:pt x="8448" y="50"/>
                  </a:cubicBezTo>
                  <a:cubicBezTo>
                    <a:pt x="8458" y="51"/>
                    <a:pt x="8482" y="51"/>
                    <a:pt x="8494" y="50"/>
                  </a:cubicBezTo>
                  <a:lnTo>
                    <a:pt x="8509" y="51"/>
                  </a:lnTo>
                  <a:cubicBezTo>
                    <a:pt x="8475" y="53"/>
                    <a:pt x="8400" y="52"/>
                    <a:pt x="8350" y="54"/>
                  </a:cubicBezTo>
                  <a:cubicBezTo>
                    <a:pt x="8355" y="54"/>
                    <a:pt x="8359" y="54"/>
                    <a:pt x="8360" y="54"/>
                  </a:cubicBezTo>
                  <a:cubicBezTo>
                    <a:pt x="8321" y="52"/>
                    <a:pt x="8282" y="52"/>
                    <a:pt x="8245" y="52"/>
                  </a:cubicBezTo>
                  <a:cubicBezTo>
                    <a:pt x="8265" y="53"/>
                    <a:pt x="8273" y="53"/>
                    <a:pt x="8284" y="53"/>
                  </a:cubicBezTo>
                  <a:cubicBezTo>
                    <a:pt x="8285" y="53"/>
                    <a:pt x="8250" y="53"/>
                    <a:pt x="8236" y="54"/>
                  </a:cubicBezTo>
                  <a:cubicBezTo>
                    <a:pt x="8271" y="55"/>
                    <a:pt x="8243" y="56"/>
                    <a:pt x="8265" y="56"/>
                  </a:cubicBezTo>
                  <a:cubicBezTo>
                    <a:pt x="8242" y="57"/>
                    <a:pt x="8224" y="56"/>
                    <a:pt x="8196" y="56"/>
                  </a:cubicBezTo>
                  <a:cubicBezTo>
                    <a:pt x="8182" y="55"/>
                    <a:pt x="8208" y="55"/>
                    <a:pt x="8205" y="53"/>
                  </a:cubicBezTo>
                  <a:cubicBezTo>
                    <a:pt x="8177" y="54"/>
                    <a:pt x="8164" y="51"/>
                    <a:pt x="8122" y="52"/>
                  </a:cubicBezTo>
                  <a:cubicBezTo>
                    <a:pt x="8177" y="53"/>
                    <a:pt x="8107" y="55"/>
                    <a:pt x="8088" y="56"/>
                  </a:cubicBezTo>
                  <a:lnTo>
                    <a:pt x="8097" y="56"/>
                  </a:lnTo>
                  <a:cubicBezTo>
                    <a:pt x="8080" y="57"/>
                    <a:pt x="8065" y="57"/>
                    <a:pt x="8053" y="56"/>
                  </a:cubicBezTo>
                  <a:cubicBezTo>
                    <a:pt x="8075" y="55"/>
                    <a:pt x="8097" y="56"/>
                    <a:pt x="8091" y="54"/>
                  </a:cubicBezTo>
                  <a:cubicBezTo>
                    <a:pt x="8076" y="54"/>
                    <a:pt x="8061" y="54"/>
                    <a:pt x="8044" y="54"/>
                  </a:cubicBezTo>
                  <a:lnTo>
                    <a:pt x="8059" y="53"/>
                  </a:lnTo>
                  <a:lnTo>
                    <a:pt x="7985" y="53"/>
                  </a:lnTo>
                  <a:cubicBezTo>
                    <a:pt x="7973" y="55"/>
                    <a:pt x="7953" y="56"/>
                    <a:pt x="7943" y="58"/>
                  </a:cubicBezTo>
                  <a:cubicBezTo>
                    <a:pt x="7925" y="57"/>
                    <a:pt x="7900" y="58"/>
                    <a:pt x="7883" y="58"/>
                  </a:cubicBezTo>
                  <a:lnTo>
                    <a:pt x="7891" y="58"/>
                  </a:lnTo>
                  <a:cubicBezTo>
                    <a:pt x="7858" y="56"/>
                    <a:pt x="7785" y="57"/>
                    <a:pt x="7779" y="58"/>
                  </a:cubicBezTo>
                  <a:cubicBezTo>
                    <a:pt x="7755" y="57"/>
                    <a:pt x="7945" y="51"/>
                    <a:pt x="7779" y="52"/>
                  </a:cubicBezTo>
                  <a:cubicBezTo>
                    <a:pt x="7715" y="51"/>
                    <a:pt x="7739" y="55"/>
                    <a:pt x="7703" y="57"/>
                  </a:cubicBezTo>
                  <a:cubicBezTo>
                    <a:pt x="7703" y="57"/>
                    <a:pt x="7705" y="56"/>
                    <a:pt x="7702" y="56"/>
                  </a:cubicBezTo>
                  <a:cubicBezTo>
                    <a:pt x="7674" y="55"/>
                    <a:pt x="7671" y="57"/>
                    <a:pt x="7648" y="57"/>
                  </a:cubicBezTo>
                  <a:cubicBezTo>
                    <a:pt x="7665" y="58"/>
                    <a:pt x="7689" y="58"/>
                    <a:pt x="7697" y="58"/>
                  </a:cubicBezTo>
                  <a:cubicBezTo>
                    <a:pt x="7688" y="59"/>
                    <a:pt x="7639" y="57"/>
                    <a:pt x="7618" y="59"/>
                  </a:cubicBezTo>
                  <a:cubicBezTo>
                    <a:pt x="7646" y="56"/>
                    <a:pt x="7565" y="57"/>
                    <a:pt x="7586" y="56"/>
                  </a:cubicBezTo>
                  <a:cubicBezTo>
                    <a:pt x="7531" y="54"/>
                    <a:pt x="7472" y="56"/>
                    <a:pt x="7443" y="58"/>
                  </a:cubicBezTo>
                  <a:cubicBezTo>
                    <a:pt x="7406" y="55"/>
                    <a:pt x="7378" y="58"/>
                    <a:pt x="7317" y="56"/>
                  </a:cubicBezTo>
                  <a:cubicBezTo>
                    <a:pt x="7327" y="56"/>
                    <a:pt x="7343" y="56"/>
                    <a:pt x="7356" y="56"/>
                  </a:cubicBezTo>
                  <a:cubicBezTo>
                    <a:pt x="7391" y="55"/>
                    <a:pt x="7294" y="55"/>
                    <a:pt x="7347" y="54"/>
                  </a:cubicBezTo>
                  <a:cubicBezTo>
                    <a:pt x="7335" y="54"/>
                    <a:pt x="7346" y="55"/>
                    <a:pt x="7358" y="54"/>
                  </a:cubicBezTo>
                  <a:cubicBezTo>
                    <a:pt x="7378" y="54"/>
                    <a:pt x="7397" y="53"/>
                    <a:pt x="7392" y="52"/>
                  </a:cubicBezTo>
                  <a:lnTo>
                    <a:pt x="7343" y="51"/>
                  </a:lnTo>
                  <a:lnTo>
                    <a:pt x="7360" y="50"/>
                  </a:lnTo>
                  <a:lnTo>
                    <a:pt x="7285" y="47"/>
                  </a:lnTo>
                  <a:cubicBezTo>
                    <a:pt x="7283" y="48"/>
                    <a:pt x="7290" y="48"/>
                    <a:pt x="7294" y="49"/>
                  </a:cubicBezTo>
                  <a:cubicBezTo>
                    <a:pt x="7207" y="47"/>
                    <a:pt x="7107" y="48"/>
                    <a:pt x="7031" y="48"/>
                  </a:cubicBezTo>
                  <a:cubicBezTo>
                    <a:pt x="7017" y="53"/>
                    <a:pt x="6844" y="50"/>
                    <a:pt x="6782" y="53"/>
                  </a:cubicBezTo>
                  <a:cubicBezTo>
                    <a:pt x="6799" y="52"/>
                    <a:pt x="6808" y="49"/>
                    <a:pt x="6798" y="48"/>
                  </a:cubicBezTo>
                  <a:cubicBezTo>
                    <a:pt x="6811" y="47"/>
                    <a:pt x="6840" y="45"/>
                    <a:pt x="6871" y="46"/>
                  </a:cubicBezTo>
                  <a:cubicBezTo>
                    <a:pt x="6876" y="47"/>
                    <a:pt x="6914" y="48"/>
                    <a:pt x="6889" y="49"/>
                  </a:cubicBezTo>
                  <a:cubicBezTo>
                    <a:pt x="6975" y="48"/>
                    <a:pt x="6878" y="46"/>
                    <a:pt x="6903" y="44"/>
                  </a:cubicBezTo>
                  <a:cubicBezTo>
                    <a:pt x="6808" y="44"/>
                    <a:pt x="6752" y="48"/>
                    <a:pt x="6692" y="49"/>
                  </a:cubicBezTo>
                  <a:lnTo>
                    <a:pt x="6690" y="48"/>
                  </a:lnTo>
                  <a:lnTo>
                    <a:pt x="6645" y="49"/>
                  </a:lnTo>
                  <a:cubicBezTo>
                    <a:pt x="6682" y="50"/>
                    <a:pt x="6680" y="53"/>
                    <a:pt x="6632" y="52"/>
                  </a:cubicBezTo>
                  <a:lnTo>
                    <a:pt x="6638" y="52"/>
                  </a:lnTo>
                  <a:cubicBezTo>
                    <a:pt x="6611" y="50"/>
                    <a:pt x="6554" y="52"/>
                    <a:pt x="6511" y="51"/>
                  </a:cubicBezTo>
                  <a:lnTo>
                    <a:pt x="6483" y="53"/>
                  </a:lnTo>
                  <a:cubicBezTo>
                    <a:pt x="6440" y="53"/>
                    <a:pt x="6438" y="50"/>
                    <a:pt x="6424" y="48"/>
                  </a:cubicBezTo>
                  <a:cubicBezTo>
                    <a:pt x="6357" y="47"/>
                    <a:pt x="6319" y="50"/>
                    <a:pt x="6271" y="52"/>
                  </a:cubicBezTo>
                  <a:cubicBezTo>
                    <a:pt x="6250" y="50"/>
                    <a:pt x="6150" y="50"/>
                    <a:pt x="6203" y="48"/>
                  </a:cubicBezTo>
                  <a:cubicBezTo>
                    <a:pt x="6142" y="49"/>
                    <a:pt x="6154" y="57"/>
                    <a:pt x="6051" y="53"/>
                  </a:cubicBezTo>
                  <a:lnTo>
                    <a:pt x="6078" y="51"/>
                  </a:lnTo>
                  <a:cubicBezTo>
                    <a:pt x="5979" y="52"/>
                    <a:pt x="5838" y="54"/>
                    <a:pt x="5792" y="53"/>
                  </a:cubicBezTo>
                  <a:cubicBezTo>
                    <a:pt x="5829" y="48"/>
                    <a:pt x="5669" y="48"/>
                    <a:pt x="5651" y="43"/>
                  </a:cubicBezTo>
                  <a:cubicBezTo>
                    <a:pt x="5656" y="44"/>
                    <a:pt x="5619" y="44"/>
                    <a:pt x="5613" y="45"/>
                  </a:cubicBezTo>
                  <a:cubicBezTo>
                    <a:pt x="5605" y="44"/>
                    <a:pt x="5592" y="44"/>
                    <a:pt x="5577" y="45"/>
                  </a:cubicBezTo>
                  <a:cubicBezTo>
                    <a:pt x="5616" y="46"/>
                    <a:pt x="5550" y="50"/>
                    <a:pt x="5624" y="48"/>
                  </a:cubicBezTo>
                  <a:cubicBezTo>
                    <a:pt x="5587" y="51"/>
                    <a:pt x="5539" y="54"/>
                    <a:pt x="5457" y="54"/>
                  </a:cubicBezTo>
                  <a:lnTo>
                    <a:pt x="5458" y="52"/>
                  </a:lnTo>
                  <a:lnTo>
                    <a:pt x="5523" y="52"/>
                  </a:lnTo>
                  <a:cubicBezTo>
                    <a:pt x="5516" y="51"/>
                    <a:pt x="5549" y="51"/>
                    <a:pt x="5563" y="50"/>
                  </a:cubicBezTo>
                  <a:cubicBezTo>
                    <a:pt x="5443" y="49"/>
                    <a:pt x="5579" y="45"/>
                    <a:pt x="5456" y="46"/>
                  </a:cubicBezTo>
                  <a:cubicBezTo>
                    <a:pt x="5444" y="47"/>
                    <a:pt x="5452" y="46"/>
                    <a:pt x="5420" y="47"/>
                  </a:cubicBezTo>
                  <a:cubicBezTo>
                    <a:pt x="5435" y="47"/>
                    <a:pt x="5437" y="46"/>
                    <a:pt x="5413" y="45"/>
                  </a:cubicBezTo>
                  <a:lnTo>
                    <a:pt x="5390" y="47"/>
                  </a:lnTo>
                  <a:cubicBezTo>
                    <a:pt x="5347" y="44"/>
                    <a:pt x="5461" y="45"/>
                    <a:pt x="5424" y="42"/>
                  </a:cubicBezTo>
                  <a:cubicBezTo>
                    <a:pt x="5472" y="41"/>
                    <a:pt x="5554" y="40"/>
                    <a:pt x="5539" y="37"/>
                  </a:cubicBezTo>
                  <a:cubicBezTo>
                    <a:pt x="5461" y="36"/>
                    <a:pt x="5469" y="42"/>
                    <a:pt x="5388" y="41"/>
                  </a:cubicBezTo>
                  <a:lnTo>
                    <a:pt x="5379" y="40"/>
                  </a:lnTo>
                  <a:cubicBezTo>
                    <a:pt x="5351" y="41"/>
                    <a:pt x="5346" y="43"/>
                    <a:pt x="5330" y="44"/>
                  </a:cubicBezTo>
                  <a:cubicBezTo>
                    <a:pt x="5329" y="43"/>
                    <a:pt x="5322" y="43"/>
                    <a:pt x="5303" y="42"/>
                  </a:cubicBezTo>
                  <a:cubicBezTo>
                    <a:pt x="5255" y="45"/>
                    <a:pt x="5223" y="46"/>
                    <a:pt x="5179" y="49"/>
                  </a:cubicBezTo>
                  <a:cubicBezTo>
                    <a:pt x="5297" y="46"/>
                    <a:pt x="5280" y="51"/>
                    <a:pt x="5402" y="49"/>
                  </a:cubicBezTo>
                  <a:cubicBezTo>
                    <a:pt x="5383" y="49"/>
                    <a:pt x="5297" y="50"/>
                    <a:pt x="5292" y="53"/>
                  </a:cubicBezTo>
                  <a:lnTo>
                    <a:pt x="5293" y="51"/>
                  </a:lnTo>
                  <a:cubicBezTo>
                    <a:pt x="5253" y="52"/>
                    <a:pt x="5214" y="53"/>
                    <a:pt x="5164" y="53"/>
                  </a:cubicBezTo>
                  <a:lnTo>
                    <a:pt x="5194" y="51"/>
                  </a:lnTo>
                  <a:cubicBezTo>
                    <a:pt x="5128" y="53"/>
                    <a:pt x="5084" y="48"/>
                    <a:pt x="5032" y="52"/>
                  </a:cubicBezTo>
                  <a:cubicBezTo>
                    <a:pt x="5051" y="52"/>
                    <a:pt x="5065" y="52"/>
                    <a:pt x="5077" y="52"/>
                  </a:cubicBezTo>
                  <a:cubicBezTo>
                    <a:pt x="5043" y="53"/>
                    <a:pt x="5000" y="52"/>
                    <a:pt x="4963" y="52"/>
                  </a:cubicBezTo>
                  <a:lnTo>
                    <a:pt x="4887" y="56"/>
                  </a:lnTo>
                  <a:cubicBezTo>
                    <a:pt x="4887" y="55"/>
                    <a:pt x="4839" y="55"/>
                    <a:pt x="4862" y="53"/>
                  </a:cubicBezTo>
                  <a:cubicBezTo>
                    <a:pt x="4807" y="51"/>
                    <a:pt x="4781" y="55"/>
                    <a:pt x="4749" y="55"/>
                  </a:cubicBezTo>
                  <a:cubicBezTo>
                    <a:pt x="4693" y="53"/>
                    <a:pt x="4798" y="54"/>
                    <a:pt x="4804" y="51"/>
                  </a:cubicBezTo>
                  <a:cubicBezTo>
                    <a:pt x="4726" y="50"/>
                    <a:pt x="4644" y="51"/>
                    <a:pt x="4600" y="53"/>
                  </a:cubicBezTo>
                  <a:cubicBezTo>
                    <a:pt x="4616" y="54"/>
                    <a:pt x="4623" y="54"/>
                    <a:pt x="4623" y="55"/>
                  </a:cubicBezTo>
                  <a:cubicBezTo>
                    <a:pt x="4620" y="54"/>
                    <a:pt x="4589" y="54"/>
                    <a:pt x="4572" y="54"/>
                  </a:cubicBezTo>
                  <a:lnTo>
                    <a:pt x="4560" y="55"/>
                  </a:lnTo>
                  <a:cubicBezTo>
                    <a:pt x="4530" y="55"/>
                    <a:pt x="4535" y="54"/>
                    <a:pt x="4559" y="53"/>
                  </a:cubicBezTo>
                  <a:cubicBezTo>
                    <a:pt x="4532" y="52"/>
                    <a:pt x="4498" y="55"/>
                    <a:pt x="4470" y="53"/>
                  </a:cubicBezTo>
                  <a:cubicBezTo>
                    <a:pt x="4517" y="52"/>
                    <a:pt x="4578" y="53"/>
                    <a:pt x="4602" y="52"/>
                  </a:cubicBezTo>
                  <a:cubicBezTo>
                    <a:pt x="4503" y="53"/>
                    <a:pt x="4503" y="48"/>
                    <a:pt x="4377" y="50"/>
                  </a:cubicBezTo>
                  <a:cubicBezTo>
                    <a:pt x="4375" y="49"/>
                    <a:pt x="4397" y="48"/>
                    <a:pt x="4372" y="48"/>
                  </a:cubicBezTo>
                  <a:cubicBezTo>
                    <a:pt x="4316" y="48"/>
                    <a:pt x="4358" y="51"/>
                    <a:pt x="4340" y="52"/>
                  </a:cubicBezTo>
                  <a:cubicBezTo>
                    <a:pt x="4383" y="51"/>
                    <a:pt x="4404" y="52"/>
                    <a:pt x="4429" y="54"/>
                  </a:cubicBezTo>
                  <a:lnTo>
                    <a:pt x="4417" y="55"/>
                  </a:lnTo>
                  <a:cubicBezTo>
                    <a:pt x="4415" y="54"/>
                    <a:pt x="4388" y="54"/>
                    <a:pt x="4380" y="54"/>
                  </a:cubicBezTo>
                  <a:lnTo>
                    <a:pt x="4373" y="56"/>
                  </a:lnTo>
                  <a:cubicBezTo>
                    <a:pt x="4376" y="54"/>
                    <a:pt x="4333" y="52"/>
                    <a:pt x="4299" y="53"/>
                  </a:cubicBezTo>
                  <a:cubicBezTo>
                    <a:pt x="4333" y="54"/>
                    <a:pt x="4324" y="54"/>
                    <a:pt x="4334" y="57"/>
                  </a:cubicBezTo>
                  <a:cubicBezTo>
                    <a:pt x="4286" y="60"/>
                    <a:pt x="4279" y="55"/>
                    <a:pt x="4226" y="58"/>
                  </a:cubicBezTo>
                  <a:cubicBezTo>
                    <a:pt x="4230" y="57"/>
                    <a:pt x="4277" y="56"/>
                    <a:pt x="4236" y="56"/>
                  </a:cubicBezTo>
                  <a:cubicBezTo>
                    <a:pt x="4203" y="56"/>
                    <a:pt x="4207" y="57"/>
                    <a:pt x="4184" y="58"/>
                  </a:cubicBezTo>
                  <a:cubicBezTo>
                    <a:pt x="4210" y="56"/>
                    <a:pt x="4203" y="54"/>
                    <a:pt x="4231" y="52"/>
                  </a:cubicBezTo>
                  <a:cubicBezTo>
                    <a:pt x="4290" y="52"/>
                    <a:pt x="4255" y="52"/>
                    <a:pt x="4313" y="51"/>
                  </a:cubicBezTo>
                  <a:lnTo>
                    <a:pt x="4264" y="49"/>
                  </a:lnTo>
                  <a:cubicBezTo>
                    <a:pt x="4314" y="49"/>
                    <a:pt x="4301" y="47"/>
                    <a:pt x="4305" y="46"/>
                  </a:cubicBezTo>
                  <a:cubicBezTo>
                    <a:pt x="4218" y="44"/>
                    <a:pt x="4240" y="49"/>
                    <a:pt x="4184" y="49"/>
                  </a:cubicBezTo>
                  <a:cubicBezTo>
                    <a:pt x="4157" y="50"/>
                    <a:pt x="4236" y="49"/>
                    <a:pt x="4194" y="51"/>
                  </a:cubicBezTo>
                  <a:cubicBezTo>
                    <a:pt x="4142" y="50"/>
                    <a:pt x="4182" y="52"/>
                    <a:pt x="4124" y="53"/>
                  </a:cubicBezTo>
                  <a:lnTo>
                    <a:pt x="4134" y="52"/>
                  </a:lnTo>
                  <a:cubicBezTo>
                    <a:pt x="4116" y="51"/>
                    <a:pt x="4099" y="52"/>
                    <a:pt x="4078" y="53"/>
                  </a:cubicBezTo>
                  <a:cubicBezTo>
                    <a:pt x="4055" y="53"/>
                    <a:pt x="4104" y="60"/>
                    <a:pt x="4010" y="60"/>
                  </a:cubicBezTo>
                  <a:cubicBezTo>
                    <a:pt x="4015" y="60"/>
                    <a:pt x="4017" y="59"/>
                    <a:pt x="4017" y="59"/>
                  </a:cubicBezTo>
                  <a:lnTo>
                    <a:pt x="4108" y="41"/>
                  </a:lnTo>
                  <a:cubicBezTo>
                    <a:pt x="4013" y="41"/>
                    <a:pt x="3904" y="41"/>
                    <a:pt x="3795" y="40"/>
                  </a:cubicBezTo>
                  <a:cubicBezTo>
                    <a:pt x="3769" y="37"/>
                    <a:pt x="3873" y="37"/>
                    <a:pt x="3866" y="36"/>
                  </a:cubicBezTo>
                  <a:lnTo>
                    <a:pt x="3916" y="36"/>
                  </a:lnTo>
                  <a:cubicBezTo>
                    <a:pt x="3913" y="38"/>
                    <a:pt x="3812" y="37"/>
                    <a:pt x="3857" y="39"/>
                  </a:cubicBezTo>
                  <a:cubicBezTo>
                    <a:pt x="3945" y="38"/>
                    <a:pt x="3985" y="40"/>
                    <a:pt x="4068" y="37"/>
                  </a:cubicBezTo>
                  <a:cubicBezTo>
                    <a:pt x="4042" y="33"/>
                    <a:pt x="3958" y="37"/>
                    <a:pt x="3904" y="35"/>
                  </a:cubicBezTo>
                  <a:cubicBezTo>
                    <a:pt x="3927" y="35"/>
                    <a:pt x="3946" y="35"/>
                    <a:pt x="3965" y="34"/>
                  </a:cubicBezTo>
                  <a:lnTo>
                    <a:pt x="3801" y="33"/>
                  </a:lnTo>
                  <a:lnTo>
                    <a:pt x="3788" y="34"/>
                  </a:lnTo>
                  <a:lnTo>
                    <a:pt x="3858" y="34"/>
                  </a:lnTo>
                  <a:cubicBezTo>
                    <a:pt x="3806" y="34"/>
                    <a:pt x="3762" y="36"/>
                    <a:pt x="3758" y="39"/>
                  </a:cubicBezTo>
                  <a:lnTo>
                    <a:pt x="3768" y="39"/>
                  </a:lnTo>
                  <a:lnTo>
                    <a:pt x="3749" y="40"/>
                  </a:lnTo>
                  <a:lnTo>
                    <a:pt x="3713" y="39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5" name="Freeform 64"/>
            <p:cNvSpPr>
              <a:spLocks/>
            </p:cNvSpPr>
            <p:nvPr/>
          </p:nvSpPr>
          <p:spPr bwMode="invGray">
            <a:xfrm>
              <a:off x="12117388" y="2779713"/>
              <a:ext cx="127000" cy="4762"/>
            </a:xfrm>
            <a:custGeom>
              <a:avLst/>
              <a:gdLst>
                <a:gd name="T0" fmla="*/ 19 w 66"/>
                <a:gd name="T1" fmla="*/ 2 h 2"/>
                <a:gd name="T2" fmla="*/ 19 w 66"/>
                <a:gd name="T3" fmla="*/ 2 h 2"/>
                <a:gd name="T4" fmla="*/ 60 w 66"/>
                <a:gd name="T5" fmla="*/ 0 h 2"/>
                <a:gd name="T6" fmla="*/ 19 w 66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6" h="2">
                  <a:moveTo>
                    <a:pt x="19" y="2"/>
                  </a:moveTo>
                  <a:lnTo>
                    <a:pt x="19" y="2"/>
                  </a:lnTo>
                  <a:cubicBezTo>
                    <a:pt x="33" y="2"/>
                    <a:pt x="66" y="2"/>
                    <a:pt x="60" y="0"/>
                  </a:cubicBezTo>
                  <a:cubicBezTo>
                    <a:pt x="60" y="2"/>
                    <a:pt x="0" y="0"/>
                    <a:pt x="19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6" name="Freeform 65"/>
            <p:cNvSpPr>
              <a:spLocks/>
            </p:cNvSpPr>
            <p:nvPr/>
          </p:nvSpPr>
          <p:spPr bwMode="invGray">
            <a:xfrm>
              <a:off x="12182475" y="2787650"/>
              <a:ext cx="79375" cy="1587"/>
            </a:xfrm>
            <a:custGeom>
              <a:avLst/>
              <a:gdLst>
                <a:gd name="T0" fmla="*/ 25 w 41"/>
                <a:gd name="T1" fmla="*/ 1 h 1"/>
                <a:gd name="T2" fmla="*/ 25 w 41"/>
                <a:gd name="T3" fmla="*/ 1 h 1"/>
                <a:gd name="T4" fmla="*/ 41 w 41"/>
                <a:gd name="T5" fmla="*/ 0 h 1"/>
                <a:gd name="T6" fmla="*/ 0 w 41"/>
                <a:gd name="T7" fmla="*/ 0 h 1"/>
                <a:gd name="T8" fmla="*/ 25 w 41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1">
                  <a:moveTo>
                    <a:pt x="25" y="1"/>
                  </a:moveTo>
                  <a:lnTo>
                    <a:pt x="25" y="1"/>
                  </a:lnTo>
                  <a:cubicBezTo>
                    <a:pt x="27" y="1"/>
                    <a:pt x="26" y="0"/>
                    <a:pt x="41" y="0"/>
                  </a:cubicBezTo>
                  <a:lnTo>
                    <a:pt x="0" y="0"/>
                  </a:lnTo>
                  <a:lnTo>
                    <a:pt x="25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7" name="Freeform 66"/>
            <p:cNvSpPr>
              <a:spLocks/>
            </p:cNvSpPr>
            <p:nvPr/>
          </p:nvSpPr>
          <p:spPr bwMode="invGray">
            <a:xfrm>
              <a:off x="12307888" y="2809875"/>
              <a:ext cx="249238" cy="15875"/>
            </a:xfrm>
            <a:custGeom>
              <a:avLst/>
              <a:gdLst>
                <a:gd name="T0" fmla="*/ 2 w 130"/>
                <a:gd name="T1" fmla="*/ 3 h 7"/>
                <a:gd name="T2" fmla="*/ 2 w 130"/>
                <a:gd name="T3" fmla="*/ 3 h 7"/>
                <a:gd name="T4" fmla="*/ 70 w 130"/>
                <a:gd name="T5" fmla="*/ 2 h 7"/>
                <a:gd name="T6" fmla="*/ 0 w 130"/>
                <a:gd name="T7" fmla="*/ 6 h 7"/>
                <a:gd name="T8" fmla="*/ 130 w 130"/>
                <a:gd name="T9" fmla="*/ 4 h 7"/>
                <a:gd name="T10" fmla="*/ 2 w 130"/>
                <a:gd name="T11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0" h="7">
                  <a:moveTo>
                    <a:pt x="2" y="3"/>
                  </a:moveTo>
                  <a:lnTo>
                    <a:pt x="2" y="3"/>
                  </a:lnTo>
                  <a:cubicBezTo>
                    <a:pt x="23" y="2"/>
                    <a:pt x="37" y="1"/>
                    <a:pt x="70" y="2"/>
                  </a:cubicBezTo>
                  <a:cubicBezTo>
                    <a:pt x="82" y="6"/>
                    <a:pt x="15" y="2"/>
                    <a:pt x="0" y="6"/>
                  </a:cubicBezTo>
                  <a:cubicBezTo>
                    <a:pt x="61" y="7"/>
                    <a:pt x="80" y="4"/>
                    <a:pt x="130" y="4"/>
                  </a:cubicBezTo>
                  <a:cubicBezTo>
                    <a:pt x="106" y="2"/>
                    <a:pt x="4" y="0"/>
                    <a:pt x="2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8" name="Freeform 67"/>
            <p:cNvSpPr>
              <a:spLocks/>
            </p:cNvSpPr>
            <p:nvPr/>
          </p:nvSpPr>
          <p:spPr bwMode="invGray">
            <a:xfrm>
              <a:off x="12252325" y="2825750"/>
              <a:ext cx="73025" cy="1587"/>
            </a:xfrm>
            <a:custGeom>
              <a:avLst/>
              <a:gdLst>
                <a:gd name="T0" fmla="*/ 4 w 38"/>
                <a:gd name="T1" fmla="*/ 1 h 1"/>
                <a:gd name="T2" fmla="*/ 4 w 38"/>
                <a:gd name="T3" fmla="*/ 1 h 1"/>
                <a:gd name="T4" fmla="*/ 38 w 38"/>
                <a:gd name="T5" fmla="*/ 0 h 1"/>
                <a:gd name="T6" fmla="*/ 34 w 38"/>
                <a:gd name="T7" fmla="*/ 0 h 1"/>
                <a:gd name="T8" fmla="*/ 0 w 38"/>
                <a:gd name="T9" fmla="*/ 1 h 1"/>
                <a:gd name="T10" fmla="*/ 4 w 38"/>
                <a:gd name="T11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" h="1">
                  <a:moveTo>
                    <a:pt x="4" y="1"/>
                  </a:moveTo>
                  <a:lnTo>
                    <a:pt x="4" y="1"/>
                  </a:lnTo>
                  <a:lnTo>
                    <a:pt x="38" y="0"/>
                  </a:lnTo>
                  <a:lnTo>
                    <a:pt x="34" y="0"/>
                  </a:lnTo>
                  <a:lnTo>
                    <a:pt x="0" y="1"/>
                  </a:lnTo>
                  <a:lnTo>
                    <a:pt x="4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9" name="Freeform 68"/>
            <p:cNvSpPr>
              <a:spLocks/>
            </p:cNvSpPr>
            <p:nvPr/>
          </p:nvSpPr>
          <p:spPr bwMode="invGray">
            <a:xfrm>
              <a:off x="10779125" y="2733675"/>
              <a:ext cx="66675" cy="4762"/>
            </a:xfrm>
            <a:custGeom>
              <a:avLst/>
              <a:gdLst>
                <a:gd name="T0" fmla="*/ 35 w 35"/>
                <a:gd name="T1" fmla="*/ 2 h 2"/>
                <a:gd name="T2" fmla="*/ 35 w 35"/>
                <a:gd name="T3" fmla="*/ 2 h 2"/>
                <a:gd name="T4" fmla="*/ 0 w 35"/>
                <a:gd name="T5" fmla="*/ 2 h 2"/>
                <a:gd name="T6" fmla="*/ 35 w 35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2">
                  <a:moveTo>
                    <a:pt x="35" y="2"/>
                  </a:moveTo>
                  <a:lnTo>
                    <a:pt x="35" y="2"/>
                  </a:lnTo>
                  <a:cubicBezTo>
                    <a:pt x="32" y="0"/>
                    <a:pt x="11" y="1"/>
                    <a:pt x="0" y="2"/>
                  </a:cubicBezTo>
                  <a:cubicBezTo>
                    <a:pt x="9" y="2"/>
                    <a:pt x="22" y="2"/>
                    <a:pt x="35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0" name="Freeform 69"/>
            <p:cNvSpPr>
              <a:spLocks/>
            </p:cNvSpPr>
            <p:nvPr/>
          </p:nvSpPr>
          <p:spPr bwMode="invGray">
            <a:xfrm>
              <a:off x="-2471738" y="2738438"/>
              <a:ext cx="496888" cy="1587"/>
            </a:xfrm>
            <a:custGeom>
              <a:avLst/>
              <a:gdLst>
                <a:gd name="T0" fmla="*/ 259 w 259"/>
                <a:gd name="T1" fmla="*/ 0 h 1"/>
                <a:gd name="T2" fmla="*/ 259 w 259"/>
                <a:gd name="T3" fmla="*/ 0 h 1"/>
                <a:gd name="T4" fmla="*/ 0 w 259"/>
                <a:gd name="T5" fmla="*/ 1 h 1"/>
                <a:gd name="T6" fmla="*/ 259 w 25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9" h="1">
                  <a:moveTo>
                    <a:pt x="259" y="0"/>
                  </a:moveTo>
                  <a:lnTo>
                    <a:pt x="259" y="0"/>
                  </a:lnTo>
                  <a:lnTo>
                    <a:pt x="0" y="1"/>
                  </a:lnTo>
                  <a:lnTo>
                    <a:pt x="25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1" name="Freeform 70"/>
            <p:cNvSpPr>
              <a:spLocks/>
            </p:cNvSpPr>
            <p:nvPr/>
          </p:nvSpPr>
          <p:spPr bwMode="invGray">
            <a:xfrm>
              <a:off x="9136063" y="2735263"/>
              <a:ext cx="387350" cy="14287"/>
            </a:xfrm>
            <a:custGeom>
              <a:avLst/>
              <a:gdLst>
                <a:gd name="T0" fmla="*/ 30 w 202"/>
                <a:gd name="T1" fmla="*/ 6 h 6"/>
                <a:gd name="T2" fmla="*/ 30 w 202"/>
                <a:gd name="T3" fmla="*/ 6 h 6"/>
                <a:gd name="T4" fmla="*/ 202 w 202"/>
                <a:gd name="T5" fmla="*/ 3 h 6"/>
                <a:gd name="T6" fmla="*/ 0 w 202"/>
                <a:gd name="T7" fmla="*/ 3 h 6"/>
                <a:gd name="T8" fmla="*/ 30 w 20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2" h="6">
                  <a:moveTo>
                    <a:pt x="30" y="6"/>
                  </a:moveTo>
                  <a:lnTo>
                    <a:pt x="30" y="6"/>
                  </a:lnTo>
                  <a:cubicBezTo>
                    <a:pt x="100" y="5"/>
                    <a:pt x="131" y="3"/>
                    <a:pt x="202" y="3"/>
                  </a:cubicBezTo>
                  <a:cubicBezTo>
                    <a:pt x="109" y="0"/>
                    <a:pt x="79" y="6"/>
                    <a:pt x="0" y="3"/>
                  </a:cubicBezTo>
                  <a:lnTo>
                    <a:pt x="30" y="6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2" name="Freeform 71"/>
            <p:cNvSpPr>
              <a:spLocks/>
            </p:cNvSpPr>
            <p:nvPr/>
          </p:nvSpPr>
          <p:spPr bwMode="invGray">
            <a:xfrm>
              <a:off x="9139238" y="2725738"/>
              <a:ext cx="142875" cy="9525"/>
            </a:xfrm>
            <a:custGeom>
              <a:avLst/>
              <a:gdLst>
                <a:gd name="T0" fmla="*/ 54 w 75"/>
                <a:gd name="T1" fmla="*/ 0 h 4"/>
                <a:gd name="T2" fmla="*/ 54 w 75"/>
                <a:gd name="T3" fmla="*/ 0 h 4"/>
                <a:gd name="T4" fmla="*/ 10 w 75"/>
                <a:gd name="T5" fmla="*/ 4 h 4"/>
                <a:gd name="T6" fmla="*/ 75 w 75"/>
                <a:gd name="T7" fmla="*/ 2 h 4"/>
                <a:gd name="T8" fmla="*/ 54 w 7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54" y="0"/>
                  </a:moveTo>
                  <a:lnTo>
                    <a:pt x="54" y="0"/>
                  </a:lnTo>
                  <a:cubicBezTo>
                    <a:pt x="65" y="2"/>
                    <a:pt x="0" y="3"/>
                    <a:pt x="10" y="4"/>
                  </a:cubicBezTo>
                  <a:cubicBezTo>
                    <a:pt x="57" y="4"/>
                    <a:pt x="32" y="2"/>
                    <a:pt x="75" y="2"/>
                  </a:cubicBezTo>
                  <a:lnTo>
                    <a:pt x="5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3" name="Freeform 72"/>
            <p:cNvSpPr>
              <a:spLocks/>
            </p:cNvSpPr>
            <p:nvPr/>
          </p:nvSpPr>
          <p:spPr bwMode="invGray">
            <a:xfrm>
              <a:off x="9805988" y="2817813"/>
              <a:ext cx="39688" cy="3175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17 w 21"/>
                <a:gd name="T7" fmla="*/ 1 h 1"/>
                <a:gd name="T8" fmla="*/ 21 w 2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lnTo>
                    <a:pt x="17" y="1"/>
                  </a:lnTo>
                  <a:lnTo>
                    <a:pt x="2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4" name="Freeform 73"/>
            <p:cNvSpPr>
              <a:spLocks/>
            </p:cNvSpPr>
            <p:nvPr/>
          </p:nvSpPr>
          <p:spPr bwMode="invGray">
            <a:xfrm>
              <a:off x="8580438" y="2725738"/>
              <a:ext cx="66675" cy="3175"/>
            </a:xfrm>
            <a:custGeom>
              <a:avLst/>
              <a:gdLst>
                <a:gd name="T0" fmla="*/ 27 w 35"/>
                <a:gd name="T1" fmla="*/ 1 h 1"/>
                <a:gd name="T2" fmla="*/ 27 w 35"/>
                <a:gd name="T3" fmla="*/ 1 h 1"/>
                <a:gd name="T4" fmla="*/ 35 w 35"/>
                <a:gd name="T5" fmla="*/ 1 h 1"/>
                <a:gd name="T6" fmla="*/ 0 w 35"/>
                <a:gd name="T7" fmla="*/ 0 h 1"/>
                <a:gd name="T8" fmla="*/ 27 w 3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5" h="1">
                  <a:moveTo>
                    <a:pt x="27" y="1"/>
                  </a:moveTo>
                  <a:lnTo>
                    <a:pt x="27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27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5" name="Freeform 74"/>
            <p:cNvSpPr>
              <a:spLocks/>
            </p:cNvSpPr>
            <p:nvPr/>
          </p:nvSpPr>
          <p:spPr bwMode="invGray">
            <a:xfrm>
              <a:off x="8647113" y="2725738"/>
              <a:ext cx="15875" cy="3175"/>
            </a:xfrm>
            <a:custGeom>
              <a:avLst/>
              <a:gdLst>
                <a:gd name="T0" fmla="*/ 8 w 8"/>
                <a:gd name="T1" fmla="*/ 0 h 1"/>
                <a:gd name="T2" fmla="*/ 8 w 8"/>
                <a:gd name="T3" fmla="*/ 0 h 1"/>
                <a:gd name="T4" fmla="*/ 0 w 8"/>
                <a:gd name="T5" fmla="*/ 1 h 1"/>
                <a:gd name="T6" fmla="*/ 8 w 8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0"/>
                  </a:moveTo>
                  <a:lnTo>
                    <a:pt x="8" y="0"/>
                  </a:lnTo>
                  <a:lnTo>
                    <a:pt x="0" y="1"/>
                  </a:lnTo>
                  <a:lnTo>
                    <a:pt x="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6" name="Freeform 75"/>
            <p:cNvSpPr>
              <a:spLocks/>
            </p:cNvSpPr>
            <p:nvPr/>
          </p:nvSpPr>
          <p:spPr bwMode="invGray">
            <a:xfrm>
              <a:off x="9794875" y="2830513"/>
              <a:ext cx="90488" cy="1587"/>
            </a:xfrm>
            <a:custGeom>
              <a:avLst/>
              <a:gdLst>
                <a:gd name="T0" fmla="*/ 0 w 47"/>
                <a:gd name="T1" fmla="*/ 0 h 1"/>
                <a:gd name="T2" fmla="*/ 0 w 47"/>
                <a:gd name="T3" fmla="*/ 0 h 1"/>
                <a:gd name="T4" fmla="*/ 32 w 47"/>
                <a:gd name="T5" fmla="*/ 1 h 1"/>
                <a:gd name="T6" fmla="*/ 47 w 47"/>
                <a:gd name="T7" fmla="*/ 0 h 1"/>
                <a:gd name="T8" fmla="*/ 0 w 47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0" y="0"/>
                  </a:moveTo>
                  <a:lnTo>
                    <a:pt x="0" y="0"/>
                  </a:lnTo>
                  <a:lnTo>
                    <a:pt x="32" y="1"/>
                  </a:lnTo>
                  <a:lnTo>
                    <a:pt x="47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7" name="Freeform 76"/>
            <p:cNvSpPr>
              <a:spLocks/>
            </p:cNvSpPr>
            <p:nvPr/>
          </p:nvSpPr>
          <p:spPr bwMode="invGray">
            <a:xfrm>
              <a:off x="9232900" y="2795588"/>
              <a:ext cx="84138" cy="3175"/>
            </a:xfrm>
            <a:custGeom>
              <a:avLst/>
              <a:gdLst>
                <a:gd name="T0" fmla="*/ 16 w 44"/>
                <a:gd name="T1" fmla="*/ 1 h 1"/>
                <a:gd name="T2" fmla="*/ 16 w 44"/>
                <a:gd name="T3" fmla="*/ 1 h 1"/>
                <a:gd name="T4" fmla="*/ 44 w 44"/>
                <a:gd name="T5" fmla="*/ 1 h 1"/>
                <a:gd name="T6" fmla="*/ 16 w 4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1">
                  <a:moveTo>
                    <a:pt x="16" y="1"/>
                  </a:moveTo>
                  <a:lnTo>
                    <a:pt x="16" y="1"/>
                  </a:lnTo>
                  <a:lnTo>
                    <a:pt x="44" y="1"/>
                  </a:lnTo>
                  <a:cubicBezTo>
                    <a:pt x="39" y="1"/>
                    <a:pt x="0" y="0"/>
                    <a:pt x="16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8" name="Freeform 77"/>
            <p:cNvSpPr>
              <a:spLocks/>
            </p:cNvSpPr>
            <p:nvPr/>
          </p:nvSpPr>
          <p:spPr bwMode="invGray">
            <a:xfrm>
              <a:off x="8158163" y="2725738"/>
              <a:ext cx="71438" cy="3175"/>
            </a:xfrm>
            <a:custGeom>
              <a:avLst/>
              <a:gdLst>
                <a:gd name="T0" fmla="*/ 34 w 37"/>
                <a:gd name="T1" fmla="*/ 0 h 1"/>
                <a:gd name="T2" fmla="*/ 34 w 37"/>
                <a:gd name="T3" fmla="*/ 0 h 1"/>
                <a:gd name="T4" fmla="*/ 0 w 37"/>
                <a:gd name="T5" fmla="*/ 1 h 1"/>
                <a:gd name="T6" fmla="*/ 3 w 37"/>
                <a:gd name="T7" fmla="*/ 1 h 1"/>
                <a:gd name="T8" fmla="*/ 37 w 37"/>
                <a:gd name="T9" fmla="*/ 0 h 1"/>
                <a:gd name="T10" fmla="*/ 34 w 37"/>
                <a:gd name="T11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7" h="1">
                  <a:moveTo>
                    <a:pt x="34" y="0"/>
                  </a:moveTo>
                  <a:lnTo>
                    <a:pt x="34" y="0"/>
                  </a:lnTo>
                  <a:lnTo>
                    <a:pt x="0" y="1"/>
                  </a:lnTo>
                  <a:lnTo>
                    <a:pt x="3" y="1"/>
                  </a:lnTo>
                  <a:lnTo>
                    <a:pt x="37" y="0"/>
                  </a:lnTo>
                  <a:lnTo>
                    <a:pt x="3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9" name="Freeform 78"/>
            <p:cNvSpPr>
              <a:spLocks/>
            </p:cNvSpPr>
            <p:nvPr/>
          </p:nvSpPr>
          <p:spPr bwMode="invGray">
            <a:xfrm>
              <a:off x="8734425" y="2814638"/>
              <a:ext cx="144463" cy="3175"/>
            </a:xfrm>
            <a:custGeom>
              <a:avLst/>
              <a:gdLst>
                <a:gd name="T0" fmla="*/ 56 w 76"/>
                <a:gd name="T1" fmla="*/ 0 h 2"/>
                <a:gd name="T2" fmla="*/ 56 w 76"/>
                <a:gd name="T3" fmla="*/ 0 h 2"/>
                <a:gd name="T4" fmla="*/ 40 w 76"/>
                <a:gd name="T5" fmla="*/ 2 h 2"/>
                <a:gd name="T6" fmla="*/ 56 w 76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6" h="2">
                  <a:moveTo>
                    <a:pt x="56" y="0"/>
                  </a:moveTo>
                  <a:lnTo>
                    <a:pt x="56" y="0"/>
                  </a:lnTo>
                  <a:cubicBezTo>
                    <a:pt x="76" y="2"/>
                    <a:pt x="0" y="0"/>
                    <a:pt x="40" y="2"/>
                  </a:cubicBezTo>
                  <a:cubicBezTo>
                    <a:pt x="76" y="2"/>
                    <a:pt x="61" y="1"/>
                    <a:pt x="5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0" name="Freeform 79"/>
            <p:cNvSpPr>
              <a:spLocks/>
            </p:cNvSpPr>
            <p:nvPr/>
          </p:nvSpPr>
          <p:spPr bwMode="invGray">
            <a:xfrm>
              <a:off x="8023225" y="2782888"/>
              <a:ext cx="26988" cy="1587"/>
            </a:xfrm>
            <a:custGeom>
              <a:avLst/>
              <a:gdLst>
                <a:gd name="T0" fmla="*/ 14 w 14"/>
                <a:gd name="T1" fmla="*/ 0 h 1"/>
                <a:gd name="T2" fmla="*/ 14 w 14"/>
                <a:gd name="T3" fmla="*/ 0 h 1"/>
                <a:gd name="T4" fmla="*/ 0 w 14"/>
                <a:gd name="T5" fmla="*/ 1 h 1"/>
                <a:gd name="T6" fmla="*/ 14 w 14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" h="1">
                  <a:moveTo>
                    <a:pt x="14" y="0"/>
                  </a:moveTo>
                  <a:lnTo>
                    <a:pt x="14" y="0"/>
                  </a:lnTo>
                  <a:cubicBezTo>
                    <a:pt x="9" y="0"/>
                    <a:pt x="5" y="0"/>
                    <a:pt x="0" y="1"/>
                  </a:cubicBezTo>
                  <a:lnTo>
                    <a:pt x="1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1" name="Freeform 80"/>
            <p:cNvSpPr>
              <a:spLocks/>
            </p:cNvSpPr>
            <p:nvPr/>
          </p:nvSpPr>
          <p:spPr bwMode="invGray">
            <a:xfrm>
              <a:off x="8050213" y="2782888"/>
              <a:ext cx="77788" cy="1587"/>
            </a:xfrm>
            <a:custGeom>
              <a:avLst/>
              <a:gdLst>
                <a:gd name="T0" fmla="*/ 0 w 40"/>
                <a:gd name="T1" fmla="*/ 0 h 1"/>
                <a:gd name="T2" fmla="*/ 0 w 40"/>
                <a:gd name="T3" fmla="*/ 0 h 1"/>
                <a:gd name="T4" fmla="*/ 40 w 40"/>
                <a:gd name="T5" fmla="*/ 1 h 1"/>
                <a:gd name="T6" fmla="*/ 0 w 40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1">
                  <a:moveTo>
                    <a:pt x="0" y="0"/>
                  </a:moveTo>
                  <a:lnTo>
                    <a:pt x="0" y="0"/>
                  </a:lnTo>
                  <a:cubicBezTo>
                    <a:pt x="15" y="0"/>
                    <a:pt x="30" y="1"/>
                    <a:pt x="40" y="1"/>
                  </a:cubicBezTo>
                  <a:cubicBezTo>
                    <a:pt x="21" y="0"/>
                    <a:pt x="15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2" name="Freeform 81"/>
            <p:cNvSpPr>
              <a:spLocks/>
            </p:cNvSpPr>
            <p:nvPr/>
          </p:nvSpPr>
          <p:spPr bwMode="invGray">
            <a:xfrm>
              <a:off x="7715250" y="2779713"/>
              <a:ext cx="90488" cy="7937"/>
            </a:xfrm>
            <a:custGeom>
              <a:avLst/>
              <a:gdLst>
                <a:gd name="T0" fmla="*/ 5 w 47"/>
                <a:gd name="T1" fmla="*/ 2 h 3"/>
                <a:gd name="T2" fmla="*/ 5 w 47"/>
                <a:gd name="T3" fmla="*/ 2 h 3"/>
                <a:gd name="T4" fmla="*/ 18 w 47"/>
                <a:gd name="T5" fmla="*/ 2 h 3"/>
                <a:gd name="T6" fmla="*/ 23 w 47"/>
                <a:gd name="T7" fmla="*/ 2 h 3"/>
                <a:gd name="T8" fmla="*/ 38 w 47"/>
                <a:gd name="T9" fmla="*/ 1 h 3"/>
                <a:gd name="T10" fmla="*/ 47 w 47"/>
                <a:gd name="T11" fmla="*/ 0 h 3"/>
                <a:gd name="T12" fmla="*/ 35 w 47"/>
                <a:gd name="T13" fmla="*/ 1 h 3"/>
                <a:gd name="T14" fmla="*/ 5 w 47"/>
                <a:gd name="T15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7" h="3">
                  <a:moveTo>
                    <a:pt x="5" y="2"/>
                  </a:moveTo>
                  <a:lnTo>
                    <a:pt x="5" y="2"/>
                  </a:lnTo>
                  <a:lnTo>
                    <a:pt x="18" y="2"/>
                  </a:lnTo>
                  <a:cubicBezTo>
                    <a:pt x="4" y="3"/>
                    <a:pt x="11" y="3"/>
                    <a:pt x="23" y="2"/>
                  </a:cubicBezTo>
                  <a:cubicBezTo>
                    <a:pt x="37" y="2"/>
                    <a:pt x="37" y="1"/>
                    <a:pt x="38" y="1"/>
                  </a:cubicBezTo>
                  <a:lnTo>
                    <a:pt x="47" y="0"/>
                  </a:lnTo>
                  <a:lnTo>
                    <a:pt x="35" y="1"/>
                  </a:lnTo>
                  <a:cubicBezTo>
                    <a:pt x="13" y="1"/>
                    <a:pt x="0" y="1"/>
                    <a:pt x="5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3" name="Freeform 82"/>
            <p:cNvSpPr>
              <a:spLocks/>
            </p:cNvSpPr>
            <p:nvPr/>
          </p:nvSpPr>
          <p:spPr bwMode="invGray">
            <a:xfrm>
              <a:off x="6508750" y="2713038"/>
              <a:ext cx="247650" cy="6350"/>
            </a:xfrm>
            <a:custGeom>
              <a:avLst/>
              <a:gdLst>
                <a:gd name="T0" fmla="*/ 0 w 129"/>
                <a:gd name="T1" fmla="*/ 0 h 3"/>
                <a:gd name="T2" fmla="*/ 0 w 129"/>
                <a:gd name="T3" fmla="*/ 0 h 3"/>
                <a:gd name="T4" fmla="*/ 60 w 129"/>
                <a:gd name="T5" fmla="*/ 2 h 3"/>
                <a:gd name="T6" fmla="*/ 129 w 129"/>
                <a:gd name="T7" fmla="*/ 0 h 3"/>
                <a:gd name="T8" fmla="*/ 0 w 129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9" h="3">
                  <a:moveTo>
                    <a:pt x="0" y="0"/>
                  </a:moveTo>
                  <a:lnTo>
                    <a:pt x="0" y="0"/>
                  </a:lnTo>
                  <a:cubicBezTo>
                    <a:pt x="50" y="1"/>
                    <a:pt x="63" y="1"/>
                    <a:pt x="60" y="2"/>
                  </a:cubicBezTo>
                  <a:cubicBezTo>
                    <a:pt x="108" y="3"/>
                    <a:pt x="100" y="0"/>
                    <a:pt x="129" y="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4" name="Freeform 83"/>
            <p:cNvSpPr>
              <a:spLocks/>
            </p:cNvSpPr>
            <p:nvPr/>
          </p:nvSpPr>
          <p:spPr bwMode="invGray">
            <a:xfrm>
              <a:off x="6756400" y="2713038"/>
              <a:ext cx="33338" cy="0"/>
            </a:xfrm>
            <a:custGeom>
              <a:avLst/>
              <a:gdLst>
                <a:gd name="T0" fmla="*/ 0 w 18"/>
                <a:gd name="T1" fmla="*/ 0 w 18"/>
                <a:gd name="T2" fmla="*/ 18 w 18"/>
                <a:gd name="T3" fmla="*/ 0 w 18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8">
                  <a:moveTo>
                    <a:pt x="0" y="0"/>
                  </a:moveTo>
                  <a:lnTo>
                    <a:pt x="0" y="0"/>
                  </a:lnTo>
                  <a:lnTo>
                    <a:pt x="18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5" name="Freeform 84"/>
            <p:cNvSpPr>
              <a:spLocks/>
            </p:cNvSpPr>
            <p:nvPr/>
          </p:nvSpPr>
          <p:spPr bwMode="invGray">
            <a:xfrm>
              <a:off x="8047038" y="2820988"/>
              <a:ext cx="58738" cy="4762"/>
            </a:xfrm>
            <a:custGeom>
              <a:avLst/>
              <a:gdLst>
                <a:gd name="T0" fmla="*/ 31 w 31"/>
                <a:gd name="T1" fmla="*/ 0 h 2"/>
                <a:gd name="T2" fmla="*/ 31 w 31"/>
                <a:gd name="T3" fmla="*/ 0 h 2"/>
                <a:gd name="T4" fmla="*/ 0 w 31"/>
                <a:gd name="T5" fmla="*/ 2 h 2"/>
                <a:gd name="T6" fmla="*/ 11 w 31"/>
                <a:gd name="T7" fmla="*/ 2 h 2"/>
                <a:gd name="T8" fmla="*/ 31 w 31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2">
                  <a:moveTo>
                    <a:pt x="31" y="0"/>
                  </a:moveTo>
                  <a:lnTo>
                    <a:pt x="31" y="0"/>
                  </a:lnTo>
                  <a:lnTo>
                    <a:pt x="0" y="2"/>
                  </a:lnTo>
                  <a:lnTo>
                    <a:pt x="11" y="2"/>
                  </a:lnTo>
                  <a:lnTo>
                    <a:pt x="3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6" name="Freeform 85"/>
            <p:cNvSpPr>
              <a:spLocks/>
            </p:cNvSpPr>
            <p:nvPr/>
          </p:nvSpPr>
          <p:spPr bwMode="invGray">
            <a:xfrm>
              <a:off x="6348413" y="2711451"/>
              <a:ext cx="82550" cy="1587"/>
            </a:xfrm>
            <a:custGeom>
              <a:avLst/>
              <a:gdLst>
                <a:gd name="T0" fmla="*/ 9 w 43"/>
                <a:gd name="T1" fmla="*/ 1 h 1"/>
                <a:gd name="T2" fmla="*/ 9 w 43"/>
                <a:gd name="T3" fmla="*/ 1 h 1"/>
                <a:gd name="T4" fmla="*/ 41 w 43"/>
                <a:gd name="T5" fmla="*/ 1 h 1"/>
                <a:gd name="T6" fmla="*/ 9 w 43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">
                  <a:moveTo>
                    <a:pt x="9" y="1"/>
                  </a:moveTo>
                  <a:lnTo>
                    <a:pt x="9" y="1"/>
                  </a:lnTo>
                  <a:cubicBezTo>
                    <a:pt x="18" y="1"/>
                    <a:pt x="33" y="1"/>
                    <a:pt x="41" y="1"/>
                  </a:cubicBezTo>
                  <a:cubicBezTo>
                    <a:pt x="43" y="0"/>
                    <a:pt x="0" y="1"/>
                    <a:pt x="9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7" name="Freeform 86"/>
            <p:cNvSpPr>
              <a:spLocks/>
            </p:cNvSpPr>
            <p:nvPr/>
          </p:nvSpPr>
          <p:spPr bwMode="invGray">
            <a:xfrm>
              <a:off x="6734175" y="2771775"/>
              <a:ext cx="96838" cy="6350"/>
            </a:xfrm>
            <a:custGeom>
              <a:avLst/>
              <a:gdLst>
                <a:gd name="T0" fmla="*/ 0 w 50"/>
                <a:gd name="T1" fmla="*/ 2 h 3"/>
                <a:gd name="T2" fmla="*/ 0 w 50"/>
                <a:gd name="T3" fmla="*/ 2 h 3"/>
                <a:gd name="T4" fmla="*/ 50 w 50"/>
                <a:gd name="T5" fmla="*/ 3 h 3"/>
                <a:gd name="T6" fmla="*/ 0 w 50"/>
                <a:gd name="T7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3">
                  <a:moveTo>
                    <a:pt x="0" y="2"/>
                  </a:moveTo>
                  <a:lnTo>
                    <a:pt x="0" y="2"/>
                  </a:lnTo>
                  <a:cubicBezTo>
                    <a:pt x="6" y="3"/>
                    <a:pt x="37" y="2"/>
                    <a:pt x="50" y="3"/>
                  </a:cubicBezTo>
                  <a:cubicBezTo>
                    <a:pt x="32" y="2"/>
                    <a:pt x="17" y="0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8" name="Freeform 87"/>
            <p:cNvSpPr>
              <a:spLocks/>
            </p:cNvSpPr>
            <p:nvPr/>
          </p:nvSpPr>
          <p:spPr bwMode="invGray">
            <a:xfrm>
              <a:off x="6091238" y="2722563"/>
              <a:ext cx="95250" cy="7937"/>
            </a:xfrm>
            <a:custGeom>
              <a:avLst/>
              <a:gdLst>
                <a:gd name="T0" fmla="*/ 0 w 49"/>
                <a:gd name="T1" fmla="*/ 1 h 4"/>
                <a:gd name="T2" fmla="*/ 0 w 49"/>
                <a:gd name="T3" fmla="*/ 1 h 4"/>
                <a:gd name="T4" fmla="*/ 18 w 49"/>
                <a:gd name="T5" fmla="*/ 4 h 4"/>
                <a:gd name="T6" fmla="*/ 0 w 49"/>
                <a:gd name="T7" fmla="*/ 1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9" h="4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4" y="2"/>
                    <a:pt x="18" y="4"/>
                  </a:cubicBezTo>
                  <a:cubicBezTo>
                    <a:pt x="31" y="3"/>
                    <a:pt x="49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9" name="Freeform 88"/>
            <p:cNvSpPr>
              <a:spLocks/>
            </p:cNvSpPr>
            <p:nvPr/>
          </p:nvSpPr>
          <p:spPr bwMode="invGray">
            <a:xfrm>
              <a:off x="6559550" y="2773363"/>
              <a:ext cx="80963" cy="3175"/>
            </a:xfrm>
            <a:custGeom>
              <a:avLst/>
              <a:gdLst>
                <a:gd name="T0" fmla="*/ 0 w 42"/>
                <a:gd name="T1" fmla="*/ 1 h 1"/>
                <a:gd name="T2" fmla="*/ 0 w 42"/>
                <a:gd name="T3" fmla="*/ 1 h 1"/>
                <a:gd name="T4" fmla="*/ 8 w 42"/>
                <a:gd name="T5" fmla="*/ 1 h 1"/>
                <a:gd name="T6" fmla="*/ 42 w 42"/>
                <a:gd name="T7" fmla="*/ 0 h 1"/>
                <a:gd name="T8" fmla="*/ 0 w 42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1">
                  <a:moveTo>
                    <a:pt x="0" y="1"/>
                  </a:moveTo>
                  <a:lnTo>
                    <a:pt x="0" y="1"/>
                  </a:lnTo>
                  <a:lnTo>
                    <a:pt x="8" y="1"/>
                  </a:lnTo>
                  <a:lnTo>
                    <a:pt x="42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0" name="Freeform 89"/>
            <p:cNvSpPr>
              <a:spLocks/>
            </p:cNvSpPr>
            <p:nvPr/>
          </p:nvSpPr>
          <p:spPr bwMode="invGray">
            <a:xfrm>
              <a:off x="6640513" y="2806700"/>
              <a:ext cx="227013" cy="15875"/>
            </a:xfrm>
            <a:custGeom>
              <a:avLst/>
              <a:gdLst>
                <a:gd name="T0" fmla="*/ 80 w 118"/>
                <a:gd name="T1" fmla="*/ 7 h 7"/>
                <a:gd name="T2" fmla="*/ 80 w 118"/>
                <a:gd name="T3" fmla="*/ 7 h 7"/>
                <a:gd name="T4" fmla="*/ 85 w 118"/>
                <a:gd name="T5" fmla="*/ 1 h 7"/>
                <a:gd name="T6" fmla="*/ 29 w 118"/>
                <a:gd name="T7" fmla="*/ 4 h 7"/>
                <a:gd name="T8" fmla="*/ 80 w 118"/>
                <a:gd name="T9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8" h="7">
                  <a:moveTo>
                    <a:pt x="80" y="7"/>
                  </a:moveTo>
                  <a:lnTo>
                    <a:pt x="80" y="7"/>
                  </a:lnTo>
                  <a:cubicBezTo>
                    <a:pt x="118" y="5"/>
                    <a:pt x="19" y="3"/>
                    <a:pt x="85" y="1"/>
                  </a:cubicBezTo>
                  <a:cubicBezTo>
                    <a:pt x="0" y="0"/>
                    <a:pt x="92" y="4"/>
                    <a:pt x="29" y="4"/>
                  </a:cubicBezTo>
                  <a:cubicBezTo>
                    <a:pt x="66" y="4"/>
                    <a:pt x="84" y="6"/>
                    <a:pt x="80" y="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1" name="Freeform 90"/>
            <p:cNvSpPr>
              <a:spLocks/>
            </p:cNvSpPr>
            <p:nvPr/>
          </p:nvSpPr>
          <p:spPr bwMode="invGray">
            <a:xfrm>
              <a:off x="6661150" y="2814638"/>
              <a:ext cx="34925" cy="1587"/>
            </a:xfrm>
            <a:custGeom>
              <a:avLst/>
              <a:gdLst>
                <a:gd name="T0" fmla="*/ 18 w 18"/>
                <a:gd name="T1" fmla="*/ 1 h 1"/>
                <a:gd name="T2" fmla="*/ 18 w 18"/>
                <a:gd name="T3" fmla="*/ 1 h 1"/>
                <a:gd name="T4" fmla="*/ 0 w 18"/>
                <a:gd name="T5" fmla="*/ 0 h 1"/>
                <a:gd name="T6" fmla="*/ 18 w 1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8" h="1">
                  <a:moveTo>
                    <a:pt x="18" y="1"/>
                  </a:moveTo>
                  <a:lnTo>
                    <a:pt x="18" y="1"/>
                  </a:lnTo>
                  <a:lnTo>
                    <a:pt x="0" y="0"/>
                  </a:lnTo>
                  <a:lnTo>
                    <a:pt x="18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2" name="Freeform 91"/>
            <p:cNvSpPr>
              <a:spLocks/>
            </p:cNvSpPr>
            <p:nvPr/>
          </p:nvSpPr>
          <p:spPr bwMode="invGray">
            <a:xfrm>
              <a:off x="5661025" y="2789238"/>
              <a:ext cx="23813" cy="1587"/>
            </a:xfrm>
            <a:custGeom>
              <a:avLst/>
              <a:gdLst>
                <a:gd name="T0" fmla="*/ 0 w 13"/>
                <a:gd name="T1" fmla="*/ 1 h 1"/>
                <a:gd name="T2" fmla="*/ 0 w 13"/>
                <a:gd name="T3" fmla="*/ 1 h 1"/>
                <a:gd name="T4" fmla="*/ 13 w 13"/>
                <a:gd name="T5" fmla="*/ 0 h 1"/>
                <a:gd name="T6" fmla="*/ 0 w 13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">
                  <a:moveTo>
                    <a:pt x="0" y="1"/>
                  </a:moveTo>
                  <a:lnTo>
                    <a:pt x="0" y="1"/>
                  </a:lnTo>
                  <a:lnTo>
                    <a:pt x="13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3" name="Freeform 92"/>
            <p:cNvSpPr>
              <a:spLocks/>
            </p:cNvSpPr>
            <p:nvPr/>
          </p:nvSpPr>
          <p:spPr bwMode="invGray">
            <a:xfrm>
              <a:off x="6162675" y="2814638"/>
              <a:ext cx="258763" cy="7937"/>
            </a:xfrm>
            <a:custGeom>
              <a:avLst/>
              <a:gdLst>
                <a:gd name="T0" fmla="*/ 77 w 135"/>
                <a:gd name="T1" fmla="*/ 2 h 4"/>
                <a:gd name="T2" fmla="*/ 77 w 135"/>
                <a:gd name="T3" fmla="*/ 2 h 4"/>
                <a:gd name="T4" fmla="*/ 135 w 135"/>
                <a:gd name="T5" fmla="*/ 0 h 4"/>
                <a:gd name="T6" fmla="*/ 6 w 135"/>
                <a:gd name="T7" fmla="*/ 4 h 4"/>
                <a:gd name="T8" fmla="*/ 90 w 135"/>
                <a:gd name="T9" fmla="*/ 3 h 4"/>
                <a:gd name="T10" fmla="*/ 77 w 135"/>
                <a:gd name="T11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5" h="4">
                  <a:moveTo>
                    <a:pt x="77" y="2"/>
                  </a:moveTo>
                  <a:lnTo>
                    <a:pt x="77" y="2"/>
                  </a:lnTo>
                  <a:lnTo>
                    <a:pt x="135" y="0"/>
                  </a:lnTo>
                  <a:cubicBezTo>
                    <a:pt x="96" y="1"/>
                    <a:pt x="0" y="1"/>
                    <a:pt x="6" y="4"/>
                  </a:cubicBezTo>
                  <a:cubicBezTo>
                    <a:pt x="37" y="4"/>
                    <a:pt x="75" y="4"/>
                    <a:pt x="90" y="3"/>
                  </a:cubicBezTo>
                  <a:lnTo>
                    <a:pt x="77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4" name="Freeform 93"/>
            <p:cNvSpPr>
              <a:spLocks/>
            </p:cNvSpPr>
            <p:nvPr/>
          </p:nvSpPr>
          <p:spPr bwMode="invGray">
            <a:xfrm>
              <a:off x="5019675" y="2713038"/>
              <a:ext cx="73025" cy="4762"/>
            </a:xfrm>
            <a:custGeom>
              <a:avLst/>
              <a:gdLst>
                <a:gd name="T0" fmla="*/ 13 w 38"/>
                <a:gd name="T1" fmla="*/ 1 h 2"/>
                <a:gd name="T2" fmla="*/ 13 w 38"/>
                <a:gd name="T3" fmla="*/ 1 h 2"/>
                <a:gd name="T4" fmla="*/ 38 w 38"/>
                <a:gd name="T5" fmla="*/ 0 h 2"/>
                <a:gd name="T6" fmla="*/ 7 w 38"/>
                <a:gd name="T7" fmla="*/ 0 h 2"/>
                <a:gd name="T8" fmla="*/ 13 w 38"/>
                <a:gd name="T9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2">
                  <a:moveTo>
                    <a:pt x="13" y="1"/>
                  </a:moveTo>
                  <a:lnTo>
                    <a:pt x="13" y="1"/>
                  </a:lnTo>
                  <a:lnTo>
                    <a:pt x="38" y="0"/>
                  </a:lnTo>
                  <a:lnTo>
                    <a:pt x="7" y="0"/>
                  </a:lnTo>
                  <a:cubicBezTo>
                    <a:pt x="16" y="0"/>
                    <a:pt x="0" y="2"/>
                    <a:pt x="1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5" name="Freeform 94"/>
            <p:cNvSpPr>
              <a:spLocks/>
            </p:cNvSpPr>
            <p:nvPr/>
          </p:nvSpPr>
          <p:spPr bwMode="invGray">
            <a:xfrm>
              <a:off x="5021263" y="2713038"/>
              <a:ext cx="11113" cy="0"/>
            </a:xfrm>
            <a:custGeom>
              <a:avLst/>
              <a:gdLst>
                <a:gd name="T0" fmla="*/ 0 w 6"/>
                <a:gd name="T1" fmla="*/ 0 w 6"/>
                <a:gd name="T2" fmla="*/ 6 w 6"/>
                <a:gd name="T3" fmla="*/ 0 w 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6">
                  <a:moveTo>
                    <a:pt x="0" y="0"/>
                  </a:moveTo>
                  <a:lnTo>
                    <a:pt x="0" y="0"/>
                  </a:lnTo>
                  <a:lnTo>
                    <a:pt x="6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6" name="Freeform 95"/>
            <p:cNvSpPr>
              <a:spLocks/>
            </p:cNvSpPr>
            <p:nvPr/>
          </p:nvSpPr>
          <p:spPr bwMode="invGray">
            <a:xfrm>
              <a:off x="5864225" y="2784475"/>
              <a:ext cx="101600" cy="4762"/>
            </a:xfrm>
            <a:custGeom>
              <a:avLst/>
              <a:gdLst>
                <a:gd name="T0" fmla="*/ 3 w 53"/>
                <a:gd name="T1" fmla="*/ 2 h 2"/>
                <a:gd name="T2" fmla="*/ 3 w 53"/>
                <a:gd name="T3" fmla="*/ 2 h 2"/>
                <a:gd name="T4" fmla="*/ 53 w 53"/>
                <a:gd name="T5" fmla="*/ 1 h 2"/>
                <a:gd name="T6" fmla="*/ 3 w 53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3" h="2">
                  <a:moveTo>
                    <a:pt x="3" y="2"/>
                  </a:moveTo>
                  <a:lnTo>
                    <a:pt x="3" y="2"/>
                  </a:lnTo>
                  <a:cubicBezTo>
                    <a:pt x="21" y="2"/>
                    <a:pt x="36" y="2"/>
                    <a:pt x="53" y="1"/>
                  </a:cubicBezTo>
                  <a:cubicBezTo>
                    <a:pt x="46" y="1"/>
                    <a:pt x="0" y="0"/>
                    <a:pt x="3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7" name="Freeform 96"/>
            <p:cNvSpPr>
              <a:spLocks/>
            </p:cNvSpPr>
            <p:nvPr/>
          </p:nvSpPr>
          <p:spPr bwMode="invGray">
            <a:xfrm>
              <a:off x="4703763" y="2722563"/>
              <a:ext cx="84138" cy="1587"/>
            </a:xfrm>
            <a:custGeom>
              <a:avLst/>
              <a:gdLst>
                <a:gd name="T0" fmla="*/ 3 w 44"/>
                <a:gd name="T1" fmla="*/ 1 h 1"/>
                <a:gd name="T2" fmla="*/ 3 w 44"/>
                <a:gd name="T3" fmla="*/ 1 h 1"/>
                <a:gd name="T4" fmla="*/ 44 w 44"/>
                <a:gd name="T5" fmla="*/ 0 h 1"/>
                <a:gd name="T6" fmla="*/ 0 w 44"/>
                <a:gd name="T7" fmla="*/ 0 h 1"/>
                <a:gd name="T8" fmla="*/ 3 w 4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1">
                  <a:moveTo>
                    <a:pt x="3" y="1"/>
                  </a:moveTo>
                  <a:lnTo>
                    <a:pt x="3" y="1"/>
                  </a:lnTo>
                  <a:lnTo>
                    <a:pt x="44" y="0"/>
                  </a:lnTo>
                  <a:lnTo>
                    <a:pt x="0" y="0"/>
                  </a:lnTo>
                  <a:lnTo>
                    <a:pt x="3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8" name="Freeform 97"/>
            <p:cNvSpPr>
              <a:spLocks/>
            </p:cNvSpPr>
            <p:nvPr/>
          </p:nvSpPr>
          <p:spPr bwMode="invGray">
            <a:xfrm>
              <a:off x="4264025" y="2713038"/>
              <a:ext cx="77788" cy="4762"/>
            </a:xfrm>
            <a:custGeom>
              <a:avLst/>
              <a:gdLst>
                <a:gd name="T0" fmla="*/ 41 w 41"/>
                <a:gd name="T1" fmla="*/ 1 h 2"/>
                <a:gd name="T2" fmla="*/ 41 w 41"/>
                <a:gd name="T3" fmla="*/ 1 h 2"/>
                <a:gd name="T4" fmla="*/ 34 w 41"/>
                <a:gd name="T5" fmla="*/ 0 h 2"/>
                <a:gd name="T6" fmla="*/ 0 w 41"/>
                <a:gd name="T7" fmla="*/ 1 h 2"/>
                <a:gd name="T8" fmla="*/ 7 w 41"/>
                <a:gd name="T9" fmla="*/ 2 h 2"/>
                <a:gd name="T10" fmla="*/ 41 w 41"/>
                <a:gd name="T11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1" h="2">
                  <a:moveTo>
                    <a:pt x="41" y="1"/>
                  </a:moveTo>
                  <a:lnTo>
                    <a:pt x="41" y="1"/>
                  </a:lnTo>
                  <a:lnTo>
                    <a:pt x="34" y="0"/>
                  </a:lnTo>
                  <a:lnTo>
                    <a:pt x="0" y="1"/>
                  </a:lnTo>
                  <a:lnTo>
                    <a:pt x="7" y="2"/>
                  </a:lnTo>
                  <a:lnTo>
                    <a:pt x="41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9" name="Freeform 98"/>
            <p:cNvSpPr>
              <a:spLocks/>
            </p:cNvSpPr>
            <p:nvPr/>
          </p:nvSpPr>
          <p:spPr bwMode="invGray">
            <a:xfrm>
              <a:off x="4800600" y="2822575"/>
              <a:ext cx="117475" cy="7937"/>
            </a:xfrm>
            <a:custGeom>
              <a:avLst/>
              <a:gdLst>
                <a:gd name="T0" fmla="*/ 11 w 61"/>
                <a:gd name="T1" fmla="*/ 2 h 3"/>
                <a:gd name="T2" fmla="*/ 11 w 61"/>
                <a:gd name="T3" fmla="*/ 2 h 3"/>
                <a:gd name="T4" fmla="*/ 54 w 61"/>
                <a:gd name="T5" fmla="*/ 0 h 3"/>
                <a:gd name="T6" fmla="*/ 0 w 61"/>
                <a:gd name="T7" fmla="*/ 0 h 3"/>
                <a:gd name="T8" fmla="*/ 46 w 61"/>
                <a:gd name="T9" fmla="*/ 0 h 3"/>
                <a:gd name="T10" fmla="*/ 11 w 61"/>
                <a:gd name="T11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1" h="3">
                  <a:moveTo>
                    <a:pt x="11" y="2"/>
                  </a:moveTo>
                  <a:lnTo>
                    <a:pt x="11" y="2"/>
                  </a:lnTo>
                  <a:cubicBezTo>
                    <a:pt x="39" y="3"/>
                    <a:pt x="61" y="0"/>
                    <a:pt x="54" y="0"/>
                  </a:cubicBezTo>
                  <a:lnTo>
                    <a:pt x="0" y="0"/>
                  </a:lnTo>
                  <a:cubicBezTo>
                    <a:pt x="13" y="2"/>
                    <a:pt x="15" y="0"/>
                    <a:pt x="46" y="0"/>
                  </a:cubicBezTo>
                  <a:lnTo>
                    <a:pt x="11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0" name="Freeform 99"/>
            <p:cNvSpPr>
              <a:spLocks/>
            </p:cNvSpPr>
            <p:nvPr/>
          </p:nvSpPr>
          <p:spPr bwMode="invGray">
            <a:xfrm>
              <a:off x="187325" y="2714625"/>
              <a:ext cx="1925638" cy="31750"/>
            </a:xfrm>
            <a:custGeom>
              <a:avLst/>
              <a:gdLst>
                <a:gd name="T0" fmla="*/ 746 w 1004"/>
                <a:gd name="T1" fmla="*/ 6 h 14"/>
                <a:gd name="T2" fmla="*/ 746 w 1004"/>
                <a:gd name="T3" fmla="*/ 6 h 14"/>
                <a:gd name="T4" fmla="*/ 820 w 1004"/>
                <a:gd name="T5" fmla="*/ 7 h 14"/>
                <a:gd name="T6" fmla="*/ 800 w 1004"/>
                <a:gd name="T7" fmla="*/ 8 h 14"/>
                <a:gd name="T8" fmla="*/ 847 w 1004"/>
                <a:gd name="T9" fmla="*/ 5 h 14"/>
                <a:gd name="T10" fmla="*/ 769 w 1004"/>
                <a:gd name="T11" fmla="*/ 11 h 14"/>
                <a:gd name="T12" fmla="*/ 918 w 1004"/>
                <a:gd name="T13" fmla="*/ 9 h 14"/>
                <a:gd name="T14" fmla="*/ 876 w 1004"/>
                <a:gd name="T15" fmla="*/ 7 h 14"/>
                <a:gd name="T16" fmla="*/ 981 w 1004"/>
                <a:gd name="T17" fmla="*/ 5 h 14"/>
                <a:gd name="T18" fmla="*/ 989 w 1004"/>
                <a:gd name="T19" fmla="*/ 2 h 14"/>
                <a:gd name="T20" fmla="*/ 997 w 1004"/>
                <a:gd name="T21" fmla="*/ 2 h 14"/>
                <a:gd name="T22" fmla="*/ 1004 w 1004"/>
                <a:gd name="T23" fmla="*/ 2 h 14"/>
                <a:gd name="T24" fmla="*/ 999 w 1004"/>
                <a:gd name="T25" fmla="*/ 2 h 14"/>
                <a:gd name="T26" fmla="*/ 994 w 1004"/>
                <a:gd name="T27" fmla="*/ 1 h 14"/>
                <a:gd name="T28" fmla="*/ 904 w 1004"/>
                <a:gd name="T29" fmla="*/ 0 h 14"/>
                <a:gd name="T30" fmla="*/ 791 w 1004"/>
                <a:gd name="T31" fmla="*/ 2 h 14"/>
                <a:gd name="T32" fmla="*/ 756 w 1004"/>
                <a:gd name="T33" fmla="*/ 2 h 14"/>
                <a:gd name="T34" fmla="*/ 743 w 1004"/>
                <a:gd name="T35" fmla="*/ 2 h 14"/>
                <a:gd name="T36" fmla="*/ 764 w 1004"/>
                <a:gd name="T37" fmla="*/ 1 h 14"/>
                <a:gd name="T38" fmla="*/ 697 w 1004"/>
                <a:gd name="T39" fmla="*/ 2 h 14"/>
                <a:gd name="T40" fmla="*/ 570 w 1004"/>
                <a:gd name="T41" fmla="*/ 3 h 14"/>
                <a:gd name="T42" fmla="*/ 559 w 1004"/>
                <a:gd name="T43" fmla="*/ 2 h 14"/>
                <a:gd name="T44" fmla="*/ 554 w 1004"/>
                <a:gd name="T45" fmla="*/ 3 h 14"/>
                <a:gd name="T46" fmla="*/ 0 w 1004"/>
                <a:gd name="T47" fmla="*/ 4 h 14"/>
                <a:gd name="T48" fmla="*/ 79 w 1004"/>
                <a:gd name="T49" fmla="*/ 5 h 14"/>
                <a:gd name="T50" fmla="*/ 113 w 1004"/>
                <a:gd name="T51" fmla="*/ 8 h 14"/>
                <a:gd name="T52" fmla="*/ 49 w 1004"/>
                <a:gd name="T53" fmla="*/ 8 h 14"/>
                <a:gd name="T54" fmla="*/ 64 w 1004"/>
                <a:gd name="T55" fmla="*/ 12 h 14"/>
                <a:gd name="T56" fmla="*/ 213 w 1004"/>
                <a:gd name="T57" fmla="*/ 8 h 14"/>
                <a:gd name="T58" fmla="*/ 234 w 1004"/>
                <a:gd name="T59" fmla="*/ 11 h 14"/>
                <a:gd name="T60" fmla="*/ 223 w 1004"/>
                <a:gd name="T61" fmla="*/ 11 h 14"/>
                <a:gd name="T62" fmla="*/ 324 w 1004"/>
                <a:gd name="T63" fmla="*/ 10 h 14"/>
                <a:gd name="T64" fmla="*/ 322 w 1004"/>
                <a:gd name="T65" fmla="*/ 12 h 14"/>
                <a:gd name="T66" fmla="*/ 454 w 1004"/>
                <a:gd name="T67" fmla="*/ 10 h 14"/>
                <a:gd name="T68" fmla="*/ 452 w 1004"/>
                <a:gd name="T69" fmla="*/ 11 h 14"/>
                <a:gd name="T70" fmla="*/ 620 w 1004"/>
                <a:gd name="T71" fmla="*/ 9 h 14"/>
                <a:gd name="T72" fmla="*/ 568 w 1004"/>
                <a:gd name="T73" fmla="*/ 11 h 14"/>
                <a:gd name="T74" fmla="*/ 643 w 1004"/>
                <a:gd name="T75" fmla="*/ 10 h 14"/>
                <a:gd name="T76" fmla="*/ 622 w 1004"/>
                <a:gd name="T77" fmla="*/ 12 h 14"/>
                <a:gd name="T78" fmla="*/ 758 w 1004"/>
                <a:gd name="T79" fmla="*/ 8 h 14"/>
                <a:gd name="T80" fmla="*/ 746 w 1004"/>
                <a:gd name="T81" fmla="*/ 6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1004" h="14">
                  <a:moveTo>
                    <a:pt x="746" y="6"/>
                  </a:moveTo>
                  <a:lnTo>
                    <a:pt x="746" y="6"/>
                  </a:lnTo>
                  <a:cubicBezTo>
                    <a:pt x="758" y="5"/>
                    <a:pt x="817" y="5"/>
                    <a:pt x="820" y="7"/>
                  </a:cubicBezTo>
                  <a:cubicBezTo>
                    <a:pt x="812" y="7"/>
                    <a:pt x="780" y="8"/>
                    <a:pt x="800" y="8"/>
                  </a:cubicBezTo>
                  <a:lnTo>
                    <a:pt x="847" y="5"/>
                  </a:lnTo>
                  <a:cubicBezTo>
                    <a:pt x="909" y="7"/>
                    <a:pt x="800" y="10"/>
                    <a:pt x="769" y="11"/>
                  </a:cubicBezTo>
                  <a:cubicBezTo>
                    <a:pt x="832" y="11"/>
                    <a:pt x="851" y="9"/>
                    <a:pt x="918" y="9"/>
                  </a:cubicBezTo>
                  <a:cubicBezTo>
                    <a:pt x="899" y="9"/>
                    <a:pt x="886" y="8"/>
                    <a:pt x="876" y="7"/>
                  </a:cubicBezTo>
                  <a:cubicBezTo>
                    <a:pt x="873" y="5"/>
                    <a:pt x="936" y="6"/>
                    <a:pt x="981" y="5"/>
                  </a:cubicBezTo>
                  <a:cubicBezTo>
                    <a:pt x="952" y="4"/>
                    <a:pt x="969" y="3"/>
                    <a:pt x="989" y="2"/>
                  </a:cubicBezTo>
                  <a:cubicBezTo>
                    <a:pt x="993" y="2"/>
                    <a:pt x="996" y="2"/>
                    <a:pt x="997" y="2"/>
                  </a:cubicBezTo>
                  <a:lnTo>
                    <a:pt x="1004" y="2"/>
                  </a:lnTo>
                  <a:lnTo>
                    <a:pt x="999" y="2"/>
                  </a:lnTo>
                  <a:cubicBezTo>
                    <a:pt x="999" y="1"/>
                    <a:pt x="998" y="1"/>
                    <a:pt x="994" y="1"/>
                  </a:cubicBezTo>
                  <a:cubicBezTo>
                    <a:pt x="957" y="1"/>
                    <a:pt x="928" y="0"/>
                    <a:pt x="904" y="0"/>
                  </a:cubicBezTo>
                  <a:cubicBezTo>
                    <a:pt x="928" y="3"/>
                    <a:pt x="822" y="1"/>
                    <a:pt x="791" y="2"/>
                  </a:cubicBezTo>
                  <a:lnTo>
                    <a:pt x="756" y="2"/>
                  </a:lnTo>
                  <a:lnTo>
                    <a:pt x="743" y="2"/>
                  </a:lnTo>
                  <a:cubicBezTo>
                    <a:pt x="740" y="2"/>
                    <a:pt x="744" y="1"/>
                    <a:pt x="764" y="1"/>
                  </a:cubicBezTo>
                  <a:cubicBezTo>
                    <a:pt x="747" y="1"/>
                    <a:pt x="692" y="1"/>
                    <a:pt x="697" y="2"/>
                  </a:cubicBezTo>
                  <a:lnTo>
                    <a:pt x="570" y="3"/>
                  </a:lnTo>
                  <a:cubicBezTo>
                    <a:pt x="566" y="3"/>
                    <a:pt x="562" y="2"/>
                    <a:pt x="559" y="2"/>
                  </a:cubicBezTo>
                  <a:cubicBezTo>
                    <a:pt x="554" y="2"/>
                    <a:pt x="554" y="3"/>
                    <a:pt x="554" y="3"/>
                  </a:cubicBezTo>
                  <a:lnTo>
                    <a:pt x="0" y="4"/>
                  </a:lnTo>
                  <a:lnTo>
                    <a:pt x="79" y="5"/>
                  </a:lnTo>
                  <a:cubicBezTo>
                    <a:pt x="37" y="8"/>
                    <a:pt x="125" y="6"/>
                    <a:pt x="113" y="8"/>
                  </a:cubicBezTo>
                  <a:cubicBezTo>
                    <a:pt x="94" y="9"/>
                    <a:pt x="66" y="9"/>
                    <a:pt x="49" y="8"/>
                  </a:cubicBezTo>
                  <a:cubicBezTo>
                    <a:pt x="43" y="9"/>
                    <a:pt x="67" y="10"/>
                    <a:pt x="64" y="12"/>
                  </a:cubicBezTo>
                  <a:cubicBezTo>
                    <a:pt x="134" y="13"/>
                    <a:pt x="145" y="7"/>
                    <a:pt x="213" y="8"/>
                  </a:cubicBezTo>
                  <a:cubicBezTo>
                    <a:pt x="210" y="10"/>
                    <a:pt x="189" y="11"/>
                    <a:pt x="234" y="11"/>
                  </a:cubicBezTo>
                  <a:lnTo>
                    <a:pt x="223" y="11"/>
                  </a:lnTo>
                  <a:cubicBezTo>
                    <a:pt x="294" y="9"/>
                    <a:pt x="278" y="14"/>
                    <a:pt x="324" y="10"/>
                  </a:cubicBezTo>
                  <a:lnTo>
                    <a:pt x="322" y="12"/>
                  </a:lnTo>
                  <a:cubicBezTo>
                    <a:pt x="355" y="11"/>
                    <a:pt x="418" y="11"/>
                    <a:pt x="454" y="10"/>
                  </a:cubicBezTo>
                  <a:lnTo>
                    <a:pt x="452" y="11"/>
                  </a:lnTo>
                  <a:cubicBezTo>
                    <a:pt x="551" y="8"/>
                    <a:pt x="508" y="10"/>
                    <a:pt x="620" y="9"/>
                  </a:cubicBezTo>
                  <a:lnTo>
                    <a:pt x="568" y="11"/>
                  </a:lnTo>
                  <a:cubicBezTo>
                    <a:pt x="607" y="12"/>
                    <a:pt x="616" y="10"/>
                    <a:pt x="643" y="10"/>
                  </a:cubicBezTo>
                  <a:cubicBezTo>
                    <a:pt x="641" y="10"/>
                    <a:pt x="648" y="12"/>
                    <a:pt x="622" y="12"/>
                  </a:cubicBezTo>
                  <a:lnTo>
                    <a:pt x="758" y="8"/>
                  </a:lnTo>
                  <a:cubicBezTo>
                    <a:pt x="790" y="7"/>
                    <a:pt x="751" y="7"/>
                    <a:pt x="746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1" name="Freeform 100"/>
            <p:cNvSpPr>
              <a:spLocks/>
            </p:cNvSpPr>
            <p:nvPr/>
          </p:nvSpPr>
          <p:spPr bwMode="invGray">
            <a:xfrm>
              <a:off x="1947862" y="2735263"/>
              <a:ext cx="47625" cy="0"/>
            </a:xfrm>
            <a:custGeom>
              <a:avLst/>
              <a:gdLst>
                <a:gd name="T0" fmla="*/ 0 w 25"/>
                <a:gd name="T1" fmla="*/ 0 w 25"/>
                <a:gd name="T2" fmla="*/ 25 w 25"/>
                <a:gd name="T3" fmla="*/ 0 w 2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5">
                  <a:moveTo>
                    <a:pt x="0" y="0"/>
                  </a:moveTo>
                  <a:lnTo>
                    <a:pt x="0" y="0"/>
                  </a:lnTo>
                  <a:lnTo>
                    <a:pt x="2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2" name="Freeform 101"/>
            <p:cNvSpPr>
              <a:spLocks/>
            </p:cNvSpPr>
            <p:nvPr/>
          </p:nvSpPr>
          <p:spPr bwMode="invGray">
            <a:xfrm>
              <a:off x="112712" y="2724150"/>
              <a:ext cx="74613" cy="0"/>
            </a:xfrm>
            <a:custGeom>
              <a:avLst/>
              <a:gdLst>
                <a:gd name="T0" fmla="*/ 0 w 39"/>
                <a:gd name="T1" fmla="*/ 0 w 39"/>
                <a:gd name="T2" fmla="*/ 39 w 39"/>
                <a:gd name="T3" fmla="*/ 0 w 39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9">
                  <a:moveTo>
                    <a:pt x="0" y="0"/>
                  </a:moveTo>
                  <a:lnTo>
                    <a:pt x="0" y="0"/>
                  </a:lnTo>
                  <a:lnTo>
                    <a:pt x="39" y="0"/>
                  </a:lnTo>
                  <a:cubicBezTo>
                    <a:pt x="27" y="0"/>
                    <a:pt x="14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3" name="Freeform 102"/>
            <p:cNvSpPr>
              <a:spLocks/>
            </p:cNvSpPr>
            <p:nvPr/>
          </p:nvSpPr>
          <p:spPr bwMode="invGray">
            <a:xfrm>
              <a:off x="2187575" y="2717800"/>
              <a:ext cx="176213" cy="6350"/>
            </a:xfrm>
            <a:custGeom>
              <a:avLst/>
              <a:gdLst>
                <a:gd name="T0" fmla="*/ 71 w 92"/>
                <a:gd name="T1" fmla="*/ 3 h 3"/>
                <a:gd name="T2" fmla="*/ 71 w 92"/>
                <a:gd name="T3" fmla="*/ 3 h 3"/>
                <a:gd name="T4" fmla="*/ 92 w 92"/>
                <a:gd name="T5" fmla="*/ 0 h 3"/>
                <a:gd name="T6" fmla="*/ 8 w 92"/>
                <a:gd name="T7" fmla="*/ 1 h 3"/>
                <a:gd name="T8" fmla="*/ 2 w 92"/>
                <a:gd name="T9" fmla="*/ 3 h 3"/>
                <a:gd name="T10" fmla="*/ 71 w 92"/>
                <a:gd name="T11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2" h="3">
                  <a:moveTo>
                    <a:pt x="71" y="3"/>
                  </a:moveTo>
                  <a:lnTo>
                    <a:pt x="71" y="3"/>
                  </a:lnTo>
                  <a:cubicBezTo>
                    <a:pt x="47" y="2"/>
                    <a:pt x="88" y="1"/>
                    <a:pt x="92" y="0"/>
                  </a:cubicBezTo>
                  <a:lnTo>
                    <a:pt x="8" y="1"/>
                  </a:lnTo>
                  <a:cubicBezTo>
                    <a:pt x="8" y="1"/>
                    <a:pt x="0" y="2"/>
                    <a:pt x="2" y="3"/>
                  </a:cubicBezTo>
                  <a:lnTo>
                    <a:pt x="71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4" name="Freeform 103"/>
            <p:cNvSpPr>
              <a:spLocks/>
            </p:cNvSpPr>
            <p:nvPr/>
          </p:nvSpPr>
          <p:spPr bwMode="invGray">
            <a:xfrm>
              <a:off x="2112962" y="2714625"/>
              <a:ext cx="90488" cy="4762"/>
            </a:xfrm>
            <a:custGeom>
              <a:avLst/>
              <a:gdLst>
                <a:gd name="T0" fmla="*/ 22 w 47"/>
                <a:gd name="T1" fmla="*/ 0 h 2"/>
                <a:gd name="T2" fmla="*/ 22 w 47"/>
                <a:gd name="T3" fmla="*/ 0 h 2"/>
                <a:gd name="T4" fmla="*/ 0 w 47"/>
                <a:gd name="T5" fmla="*/ 2 h 2"/>
                <a:gd name="T6" fmla="*/ 47 w 47"/>
                <a:gd name="T7" fmla="*/ 2 h 2"/>
                <a:gd name="T8" fmla="*/ 22 w 47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22" y="0"/>
                  </a:moveTo>
                  <a:lnTo>
                    <a:pt x="22" y="0"/>
                  </a:lnTo>
                  <a:cubicBezTo>
                    <a:pt x="19" y="1"/>
                    <a:pt x="11" y="1"/>
                    <a:pt x="0" y="2"/>
                  </a:cubicBezTo>
                  <a:lnTo>
                    <a:pt x="47" y="2"/>
                  </a:lnTo>
                  <a:cubicBezTo>
                    <a:pt x="47" y="1"/>
                    <a:pt x="41" y="0"/>
                    <a:pt x="2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5" name="Freeform 104"/>
            <p:cNvSpPr>
              <a:spLocks/>
            </p:cNvSpPr>
            <p:nvPr/>
          </p:nvSpPr>
          <p:spPr bwMode="invGray">
            <a:xfrm>
              <a:off x="2101850" y="2811463"/>
              <a:ext cx="71438" cy="3175"/>
            </a:xfrm>
            <a:custGeom>
              <a:avLst/>
              <a:gdLst>
                <a:gd name="T0" fmla="*/ 37 w 37"/>
                <a:gd name="T1" fmla="*/ 0 h 1"/>
                <a:gd name="T2" fmla="*/ 37 w 37"/>
                <a:gd name="T3" fmla="*/ 0 h 1"/>
                <a:gd name="T4" fmla="*/ 22 w 37"/>
                <a:gd name="T5" fmla="*/ 1 h 1"/>
                <a:gd name="T6" fmla="*/ 0 w 37"/>
                <a:gd name="T7" fmla="*/ 1 h 1"/>
                <a:gd name="T8" fmla="*/ 37 w 37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7" h="1">
                  <a:moveTo>
                    <a:pt x="37" y="0"/>
                  </a:moveTo>
                  <a:lnTo>
                    <a:pt x="37" y="0"/>
                  </a:lnTo>
                  <a:lnTo>
                    <a:pt x="22" y="1"/>
                  </a:lnTo>
                  <a:lnTo>
                    <a:pt x="0" y="1"/>
                  </a:lnTo>
                  <a:lnTo>
                    <a:pt x="37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6" name="Freeform 105"/>
            <p:cNvSpPr>
              <a:spLocks/>
            </p:cNvSpPr>
            <p:nvPr/>
          </p:nvSpPr>
          <p:spPr bwMode="invGray">
            <a:xfrm>
              <a:off x="1724025" y="2805113"/>
              <a:ext cx="120650" cy="4762"/>
            </a:xfrm>
            <a:custGeom>
              <a:avLst/>
              <a:gdLst>
                <a:gd name="T0" fmla="*/ 0 w 63"/>
                <a:gd name="T1" fmla="*/ 0 h 2"/>
                <a:gd name="T2" fmla="*/ 0 w 63"/>
                <a:gd name="T3" fmla="*/ 0 h 2"/>
                <a:gd name="T4" fmla="*/ 63 w 63"/>
                <a:gd name="T5" fmla="*/ 0 h 2"/>
                <a:gd name="T6" fmla="*/ 0 w 6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2">
                  <a:moveTo>
                    <a:pt x="0" y="0"/>
                  </a:moveTo>
                  <a:lnTo>
                    <a:pt x="0" y="0"/>
                  </a:lnTo>
                  <a:cubicBezTo>
                    <a:pt x="18" y="2"/>
                    <a:pt x="52" y="1"/>
                    <a:pt x="63" y="0"/>
                  </a:cubicBezTo>
                  <a:cubicBezTo>
                    <a:pt x="24" y="0"/>
                    <a:pt x="41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7" name="Freeform 106"/>
            <p:cNvSpPr>
              <a:spLocks/>
            </p:cNvSpPr>
            <p:nvPr/>
          </p:nvSpPr>
          <p:spPr bwMode="invGray">
            <a:xfrm>
              <a:off x="1744662" y="2833688"/>
              <a:ext cx="73025" cy="3175"/>
            </a:xfrm>
            <a:custGeom>
              <a:avLst/>
              <a:gdLst>
                <a:gd name="T0" fmla="*/ 38 w 38"/>
                <a:gd name="T1" fmla="*/ 0 h 1"/>
                <a:gd name="T2" fmla="*/ 38 w 38"/>
                <a:gd name="T3" fmla="*/ 0 h 1"/>
                <a:gd name="T4" fmla="*/ 0 w 38"/>
                <a:gd name="T5" fmla="*/ 1 h 1"/>
                <a:gd name="T6" fmla="*/ 3 w 38"/>
                <a:gd name="T7" fmla="*/ 1 h 1"/>
                <a:gd name="T8" fmla="*/ 38 w 38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1">
                  <a:moveTo>
                    <a:pt x="38" y="0"/>
                  </a:moveTo>
                  <a:lnTo>
                    <a:pt x="38" y="0"/>
                  </a:lnTo>
                  <a:lnTo>
                    <a:pt x="0" y="1"/>
                  </a:lnTo>
                  <a:lnTo>
                    <a:pt x="3" y="1"/>
                  </a:lnTo>
                  <a:lnTo>
                    <a:pt x="3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8" name="Freeform 107"/>
            <p:cNvSpPr>
              <a:spLocks/>
            </p:cNvSpPr>
            <p:nvPr/>
          </p:nvSpPr>
          <p:spPr bwMode="invGray">
            <a:xfrm>
              <a:off x="-474663" y="2741613"/>
              <a:ext cx="34925" cy="0"/>
            </a:xfrm>
            <a:custGeom>
              <a:avLst/>
              <a:gdLst>
                <a:gd name="T0" fmla="*/ 18 w 18"/>
                <a:gd name="T1" fmla="*/ 18 w 18"/>
                <a:gd name="T2" fmla="*/ 0 w 18"/>
                <a:gd name="T3" fmla="*/ 18 w 18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8">
                  <a:moveTo>
                    <a:pt x="18" y="0"/>
                  </a:moveTo>
                  <a:lnTo>
                    <a:pt x="18" y="0"/>
                  </a:lnTo>
                  <a:lnTo>
                    <a:pt x="0" y="0"/>
                  </a:lnTo>
                  <a:lnTo>
                    <a:pt x="1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9" name="Freeform 108"/>
            <p:cNvSpPr>
              <a:spLocks/>
            </p:cNvSpPr>
            <p:nvPr/>
          </p:nvSpPr>
          <p:spPr bwMode="invGray">
            <a:xfrm>
              <a:off x="-947738" y="2725738"/>
              <a:ext cx="1239838" cy="19050"/>
            </a:xfrm>
            <a:custGeom>
              <a:avLst/>
              <a:gdLst>
                <a:gd name="T0" fmla="*/ 588 w 647"/>
                <a:gd name="T1" fmla="*/ 5 h 8"/>
                <a:gd name="T2" fmla="*/ 588 w 647"/>
                <a:gd name="T3" fmla="*/ 5 h 8"/>
                <a:gd name="T4" fmla="*/ 619 w 647"/>
                <a:gd name="T5" fmla="*/ 0 h 8"/>
                <a:gd name="T6" fmla="*/ 570 w 647"/>
                <a:gd name="T7" fmla="*/ 1 h 8"/>
                <a:gd name="T8" fmla="*/ 574 w 647"/>
                <a:gd name="T9" fmla="*/ 0 h 8"/>
                <a:gd name="T10" fmla="*/ 515 w 647"/>
                <a:gd name="T11" fmla="*/ 1 h 8"/>
                <a:gd name="T12" fmla="*/ 533 w 647"/>
                <a:gd name="T13" fmla="*/ 3 h 8"/>
                <a:gd name="T14" fmla="*/ 450 w 647"/>
                <a:gd name="T15" fmla="*/ 0 h 8"/>
                <a:gd name="T16" fmla="*/ 361 w 647"/>
                <a:gd name="T17" fmla="*/ 0 h 8"/>
                <a:gd name="T18" fmla="*/ 368 w 647"/>
                <a:gd name="T19" fmla="*/ 0 h 8"/>
                <a:gd name="T20" fmla="*/ 355 w 647"/>
                <a:gd name="T21" fmla="*/ 0 h 8"/>
                <a:gd name="T22" fmla="*/ 55 w 647"/>
                <a:gd name="T23" fmla="*/ 1 h 8"/>
                <a:gd name="T24" fmla="*/ 45 w 647"/>
                <a:gd name="T25" fmla="*/ 6 h 8"/>
                <a:gd name="T26" fmla="*/ 207 w 647"/>
                <a:gd name="T27" fmla="*/ 5 h 8"/>
                <a:gd name="T28" fmla="*/ 214 w 647"/>
                <a:gd name="T29" fmla="*/ 6 h 8"/>
                <a:gd name="T30" fmla="*/ 250 w 647"/>
                <a:gd name="T31" fmla="*/ 4 h 8"/>
                <a:gd name="T32" fmla="*/ 216 w 647"/>
                <a:gd name="T33" fmla="*/ 3 h 8"/>
                <a:gd name="T34" fmla="*/ 393 w 647"/>
                <a:gd name="T35" fmla="*/ 3 h 8"/>
                <a:gd name="T36" fmla="*/ 265 w 647"/>
                <a:gd name="T37" fmla="*/ 5 h 8"/>
                <a:gd name="T38" fmla="*/ 265 w 647"/>
                <a:gd name="T39" fmla="*/ 7 h 8"/>
                <a:gd name="T40" fmla="*/ 588 w 647"/>
                <a:gd name="T41" fmla="*/ 5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647" h="8">
                  <a:moveTo>
                    <a:pt x="588" y="5"/>
                  </a:moveTo>
                  <a:lnTo>
                    <a:pt x="588" y="5"/>
                  </a:lnTo>
                  <a:cubicBezTo>
                    <a:pt x="499" y="3"/>
                    <a:pt x="647" y="3"/>
                    <a:pt x="619" y="0"/>
                  </a:cubicBezTo>
                  <a:lnTo>
                    <a:pt x="570" y="1"/>
                  </a:lnTo>
                  <a:lnTo>
                    <a:pt x="574" y="0"/>
                  </a:lnTo>
                  <a:lnTo>
                    <a:pt x="515" y="1"/>
                  </a:lnTo>
                  <a:cubicBezTo>
                    <a:pt x="527" y="2"/>
                    <a:pt x="536" y="2"/>
                    <a:pt x="533" y="3"/>
                  </a:cubicBezTo>
                  <a:cubicBezTo>
                    <a:pt x="454" y="3"/>
                    <a:pt x="508" y="2"/>
                    <a:pt x="450" y="0"/>
                  </a:cubicBezTo>
                  <a:lnTo>
                    <a:pt x="361" y="0"/>
                  </a:lnTo>
                  <a:lnTo>
                    <a:pt x="368" y="0"/>
                  </a:lnTo>
                  <a:cubicBezTo>
                    <a:pt x="361" y="0"/>
                    <a:pt x="357" y="0"/>
                    <a:pt x="355" y="0"/>
                  </a:cubicBezTo>
                  <a:lnTo>
                    <a:pt x="55" y="1"/>
                  </a:lnTo>
                  <a:cubicBezTo>
                    <a:pt x="0" y="3"/>
                    <a:pt x="85" y="4"/>
                    <a:pt x="45" y="6"/>
                  </a:cubicBezTo>
                  <a:cubicBezTo>
                    <a:pt x="108" y="6"/>
                    <a:pt x="202" y="8"/>
                    <a:pt x="207" y="5"/>
                  </a:cubicBezTo>
                  <a:cubicBezTo>
                    <a:pt x="205" y="5"/>
                    <a:pt x="201" y="6"/>
                    <a:pt x="214" y="6"/>
                  </a:cubicBezTo>
                  <a:lnTo>
                    <a:pt x="250" y="4"/>
                  </a:lnTo>
                  <a:lnTo>
                    <a:pt x="216" y="3"/>
                  </a:lnTo>
                  <a:cubicBezTo>
                    <a:pt x="252" y="1"/>
                    <a:pt x="371" y="1"/>
                    <a:pt x="393" y="3"/>
                  </a:cubicBezTo>
                  <a:cubicBezTo>
                    <a:pt x="325" y="4"/>
                    <a:pt x="359" y="6"/>
                    <a:pt x="265" y="5"/>
                  </a:cubicBezTo>
                  <a:cubicBezTo>
                    <a:pt x="269" y="6"/>
                    <a:pt x="286" y="7"/>
                    <a:pt x="265" y="7"/>
                  </a:cubicBezTo>
                  <a:cubicBezTo>
                    <a:pt x="375" y="6"/>
                    <a:pt x="474" y="8"/>
                    <a:pt x="588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0" name="Freeform 109"/>
            <p:cNvSpPr>
              <a:spLocks/>
            </p:cNvSpPr>
            <p:nvPr/>
          </p:nvSpPr>
          <p:spPr bwMode="invGray">
            <a:xfrm>
              <a:off x="-1944688" y="2741613"/>
              <a:ext cx="4763" cy="0"/>
            </a:xfrm>
            <a:custGeom>
              <a:avLst/>
              <a:gdLst>
                <a:gd name="T0" fmla="*/ 1 w 2"/>
                <a:gd name="T1" fmla="*/ 1 w 2"/>
                <a:gd name="T2" fmla="*/ 2 w 2"/>
                <a:gd name="T3" fmla="*/ 1 w 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">
                  <a:moveTo>
                    <a:pt x="1" y="0"/>
                  </a:moveTo>
                  <a:lnTo>
                    <a:pt x="1" y="0"/>
                  </a:lnTo>
                  <a:lnTo>
                    <a:pt x="2" y="0"/>
                  </a:lnTo>
                  <a:cubicBezTo>
                    <a:pt x="0" y="0"/>
                    <a:pt x="0" y="0"/>
                    <a:pt x="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1" name="Freeform 110"/>
            <p:cNvSpPr>
              <a:spLocks/>
            </p:cNvSpPr>
            <p:nvPr/>
          </p:nvSpPr>
          <p:spPr bwMode="invGray">
            <a:xfrm>
              <a:off x="-1939925" y="2735263"/>
              <a:ext cx="173038" cy="6350"/>
            </a:xfrm>
            <a:custGeom>
              <a:avLst/>
              <a:gdLst>
                <a:gd name="T0" fmla="*/ 36 w 90"/>
                <a:gd name="T1" fmla="*/ 3 h 3"/>
                <a:gd name="T2" fmla="*/ 36 w 90"/>
                <a:gd name="T3" fmla="*/ 3 h 3"/>
                <a:gd name="T4" fmla="*/ 90 w 90"/>
                <a:gd name="T5" fmla="*/ 0 h 3"/>
                <a:gd name="T6" fmla="*/ 6 w 90"/>
                <a:gd name="T7" fmla="*/ 1 h 3"/>
                <a:gd name="T8" fmla="*/ 0 w 90"/>
                <a:gd name="T9" fmla="*/ 3 h 3"/>
                <a:gd name="T10" fmla="*/ 48 w 90"/>
                <a:gd name="T11" fmla="*/ 2 h 3"/>
                <a:gd name="T12" fmla="*/ 36 w 90"/>
                <a:gd name="T13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0" h="3">
                  <a:moveTo>
                    <a:pt x="36" y="3"/>
                  </a:moveTo>
                  <a:lnTo>
                    <a:pt x="36" y="3"/>
                  </a:lnTo>
                  <a:lnTo>
                    <a:pt x="90" y="0"/>
                  </a:lnTo>
                  <a:lnTo>
                    <a:pt x="6" y="1"/>
                  </a:lnTo>
                  <a:lnTo>
                    <a:pt x="0" y="3"/>
                  </a:lnTo>
                  <a:cubicBezTo>
                    <a:pt x="8" y="2"/>
                    <a:pt x="37" y="1"/>
                    <a:pt x="48" y="2"/>
                  </a:cubicBezTo>
                  <a:lnTo>
                    <a:pt x="36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2" name="Freeform 111"/>
            <p:cNvSpPr>
              <a:spLocks/>
            </p:cNvSpPr>
            <p:nvPr/>
          </p:nvSpPr>
          <p:spPr bwMode="invGray">
            <a:xfrm>
              <a:off x="-1773238" y="2733675"/>
              <a:ext cx="123825" cy="12700"/>
            </a:xfrm>
            <a:custGeom>
              <a:avLst/>
              <a:gdLst>
                <a:gd name="T0" fmla="*/ 65 w 65"/>
                <a:gd name="T1" fmla="*/ 0 h 6"/>
                <a:gd name="T2" fmla="*/ 65 w 65"/>
                <a:gd name="T3" fmla="*/ 0 h 6"/>
                <a:gd name="T4" fmla="*/ 48 w 65"/>
                <a:gd name="T5" fmla="*/ 4 h 6"/>
                <a:gd name="T6" fmla="*/ 0 w 65"/>
                <a:gd name="T7" fmla="*/ 4 h 6"/>
                <a:gd name="T8" fmla="*/ 61 w 65"/>
                <a:gd name="T9" fmla="*/ 4 h 6"/>
                <a:gd name="T10" fmla="*/ 65 w 65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5" h="6">
                  <a:moveTo>
                    <a:pt x="65" y="0"/>
                  </a:moveTo>
                  <a:lnTo>
                    <a:pt x="65" y="0"/>
                  </a:lnTo>
                  <a:cubicBezTo>
                    <a:pt x="22" y="1"/>
                    <a:pt x="25" y="3"/>
                    <a:pt x="48" y="4"/>
                  </a:cubicBezTo>
                  <a:cubicBezTo>
                    <a:pt x="8" y="5"/>
                    <a:pt x="27" y="1"/>
                    <a:pt x="0" y="4"/>
                  </a:cubicBezTo>
                  <a:cubicBezTo>
                    <a:pt x="1" y="6"/>
                    <a:pt x="50" y="5"/>
                    <a:pt x="61" y="4"/>
                  </a:cubicBezTo>
                  <a:lnTo>
                    <a:pt x="6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3" name="Freeform 112"/>
            <p:cNvSpPr>
              <a:spLocks/>
            </p:cNvSpPr>
            <p:nvPr/>
          </p:nvSpPr>
          <p:spPr bwMode="invGray">
            <a:xfrm>
              <a:off x="-1057275" y="2735263"/>
              <a:ext cx="57150" cy="3175"/>
            </a:xfrm>
            <a:custGeom>
              <a:avLst/>
              <a:gdLst>
                <a:gd name="T0" fmla="*/ 12 w 30"/>
                <a:gd name="T1" fmla="*/ 0 h 1"/>
                <a:gd name="T2" fmla="*/ 12 w 30"/>
                <a:gd name="T3" fmla="*/ 0 h 1"/>
                <a:gd name="T4" fmla="*/ 0 w 30"/>
                <a:gd name="T5" fmla="*/ 1 h 1"/>
                <a:gd name="T6" fmla="*/ 30 w 30"/>
                <a:gd name="T7" fmla="*/ 1 h 1"/>
                <a:gd name="T8" fmla="*/ 12 w 30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1">
                  <a:moveTo>
                    <a:pt x="12" y="0"/>
                  </a:moveTo>
                  <a:lnTo>
                    <a:pt x="12" y="0"/>
                  </a:lnTo>
                  <a:lnTo>
                    <a:pt x="0" y="1"/>
                  </a:lnTo>
                  <a:lnTo>
                    <a:pt x="30" y="1"/>
                  </a:lnTo>
                  <a:lnTo>
                    <a:pt x="1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4" name="Freeform 113"/>
            <p:cNvSpPr>
              <a:spLocks/>
            </p:cNvSpPr>
            <p:nvPr/>
          </p:nvSpPr>
          <p:spPr bwMode="invGray">
            <a:xfrm>
              <a:off x="-1116013" y="2738438"/>
              <a:ext cx="58738" cy="3175"/>
            </a:xfrm>
            <a:custGeom>
              <a:avLst/>
              <a:gdLst>
                <a:gd name="T0" fmla="*/ 30 w 30"/>
                <a:gd name="T1" fmla="*/ 0 h 2"/>
                <a:gd name="T2" fmla="*/ 30 w 30"/>
                <a:gd name="T3" fmla="*/ 0 h 2"/>
                <a:gd name="T4" fmla="*/ 0 w 30"/>
                <a:gd name="T5" fmla="*/ 0 h 2"/>
                <a:gd name="T6" fmla="*/ 9 w 30"/>
                <a:gd name="T7" fmla="*/ 2 h 2"/>
                <a:gd name="T8" fmla="*/ 30 w 30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2">
                  <a:moveTo>
                    <a:pt x="30" y="0"/>
                  </a:moveTo>
                  <a:lnTo>
                    <a:pt x="30" y="0"/>
                  </a:lnTo>
                  <a:lnTo>
                    <a:pt x="0" y="0"/>
                  </a:lnTo>
                  <a:cubicBezTo>
                    <a:pt x="2" y="0"/>
                    <a:pt x="4" y="1"/>
                    <a:pt x="9" y="2"/>
                  </a:cubicBezTo>
                  <a:lnTo>
                    <a:pt x="3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5" name="Freeform 114"/>
            <p:cNvSpPr>
              <a:spLocks/>
            </p:cNvSpPr>
            <p:nvPr/>
          </p:nvSpPr>
          <p:spPr bwMode="invGray">
            <a:xfrm>
              <a:off x="-1349375" y="2735263"/>
              <a:ext cx="84138" cy="0"/>
            </a:xfrm>
            <a:custGeom>
              <a:avLst/>
              <a:gdLst>
                <a:gd name="T0" fmla="*/ 44 w 44"/>
                <a:gd name="T1" fmla="*/ 44 w 44"/>
                <a:gd name="T2" fmla="*/ 0 w 44"/>
                <a:gd name="T3" fmla="*/ 44 w 4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44">
                  <a:moveTo>
                    <a:pt x="44" y="0"/>
                  </a:moveTo>
                  <a:lnTo>
                    <a:pt x="44" y="0"/>
                  </a:lnTo>
                  <a:lnTo>
                    <a:pt x="0" y="0"/>
                  </a:lnTo>
                  <a:lnTo>
                    <a:pt x="4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6" name="Freeform 115"/>
            <p:cNvSpPr>
              <a:spLocks/>
            </p:cNvSpPr>
            <p:nvPr/>
          </p:nvSpPr>
          <p:spPr bwMode="invGray">
            <a:xfrm>
              <a:off x="-1265238" y="2735263"/>
              <a:ext cx="65088" cy="3175"/>
            </a:xfrm>
            <a:custGeom>
              <a:avLst/>
              <a:gdLst>
                <a:gd name="T0" fmla="*/ 34 w 34"/>
                <a:gd name="T1" fmla="*/ 1 h 1"/>
                <a:gd name="T2" fmla="*/ 34 w 34"/>
                <a:gd name="T3" fmla="*/ 1 h 1"/>
                <a:gd name="T4" fmla="*/ 33 w 34"/>
                <a:gd name="T5" fmla="*/ 0 h 1"/>
                <a:gd name="T6" fmla="*/ 0 w 34"/>
                <a:gd name="T7" fmla="*/ 0 h 1"/>
                <a:gd name="T8" fmla="*/ 34 w 3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1">
                  <a:moveTo>
                    <a:pt x="34" y="1"/>
                  </a:moveTo>
                  <a:lnTo>
                    <a:pt x="34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34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7" name="Freeform 116"/>
            <p:cNvSpPr>
              <a:spLocks/>
            </p:cNvSpPr>
            <p:nvPr/>
          </p:nvSpPr>
          <p:spPr bwMode="invGray">
            <a:xfrm>
              <a:off x="-1219200" y="2728913"/>
              <a:ext cx="103188" cy="9525"/>
            </a:xfrm>
            <a:custGeom>
              <a:avLst/>
              <a:gdLst>
                <a:gd name="T0" fmla="*/ 54 w 54"/>
                <a:gd name="T1" fmla="*/ 4 h 4"/>
                <a:gd name="T2" fmla="*/ 54 w 54"/>
                <a:gd name="T3" fmla="*/ 4 h 4"/>
                <a:gd name="T4" fmla="*/ 0 w 54"/>
                <a:gd name="T5" fmla="*/ 1 h 4"/>
                <a:gd name="T6" fmla="*/ 9 w 54"/>
                <a:gd name="T7" fmla="*/ 3 h 4"/>
                <a:gd name="T8" fmla="*/ 54 w 5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4" h="4">
                  <a:moveTo>
                    <a:pt x="54" y="4"/>
                  </a:moveTo>
                  <a:lnTo>
                    <a:pt x="54" y="4"/>
                  </a:lnTo>
                  <a:cubicBezTo>
                    <a:pt x="49" y="2"/>
                    <a:pt x="43" y="0"/>
                    <a:pt x="0" y="1"/>
                  </a:cubicBezTo>
                  <a:lnTo>
                    <a:pt x="9" y="3"/>
                  </a:lnTo>
                  <a:lnTo>
                    <a:pt x="54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8" name="Freeform 117"/>
            <p:cNvSpPr>
              <a:spLocks/>
            </p:cNvSpPr>
            <p:nvPr/>
          </p:nvSpPr>
          <p:spPr bwMode="invGray">
            <a:xfrm>
              <a:off x="1225550" y="2830513"/>
              <a:ext cx="73025" cy="3175"/>
            </a:xfrm>
            <a:custGeom>
              <a:avLst/>
              <a:gdLst>
                <a:gd name="T0" fmla="*/ 34 w 38"/>
                <a:gd name="T1" fmla="*/ 0 h 2"/>
                <a:gd name="T2" fmla="*/ 34 w 38"/>
                <a:gd name="T3" fmla="*/ 0 h 2"/>
                <a:gd name="T4" fmla="*/ 0 w 38"/>
                <a:gd name="T5" fmla="*/ 1 h 2"/>
                <a:gd name="T6" fmla="*/ 4 w 38"/>
                <a:gd name="T7" fmla="*/ 2 h 2"/>
                <a:gd name="T8" fmla="*/ 38 w 38"/>
                <a:gd name="T9" fmla="*/ 1 h 2"/>
                <a:gd name="T10" fmla="*/ 34 w 38"/>
                <a:gd name="T11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" h="2">
                  <a:moveTo>
                    <a:pt x="34" y="0"/>
                  </a:moveTo>
                  <a:lnTo>
                    <a:pt x="34" y="0"/>
                  </a:lnTo>
                  <a:lnTo>
                    <a:pt x="0" y="1"/>
                  </a:lnTo>
                  <a:lnTo>
                    <a:pt x="4" y="2"/>
                  </a:lnTo>
                  <a:lnTo>
                    <a:pt x="38" y="1"/>
                  </a:lnTo>
                  <a:lnTo>
                    <a:pt x="3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9" name="Freeform 118"/>
            <p:cNvSpPr>
              <a:spLocks/>
            </p:cNvSpPr>
            <p:nvPr/>
          </p:nvSpPr>
          <p:spPr bwMode="invGray">
            <a:xfrm>
              <a:off x="874712" y="2827338"/>
              <a:ext cx="39688" cy="3175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9" y="1"/>
                    <a:pt x="16" y="1"/>
                    <a:pt x="2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0" name="Freeform 119"/>
            <p:cNvSpPr>
              <a:spLocks/>
            </p:cNvSpPr>
            <p:nvPr/>
          </p:nvSpPr>
          <p:spPr bwMode="invGray">
            <a:xfrm>
              <a:off x="417512" y="2827338"/>
              <a:ext cx="457200" cy="31750"/>
            </a:xfrm>
            <a:custGeom>
              <a:avLst/>
              <a:gdLst>
                <a:gd name="T0" fmla="*/ 113 w 238"/>
                <a:gd name="T1" fmla="*/ 12 h 14"/>
                <a:gd name="T2" fmla="*/ 113 w 238"/>
                <a:gd name="T3" fmla="*/ 12 h 14"/>
                <a:gd name="T4" fmla="*/ 94 w 238"/>
                <a:gd name="T5" fmla="*/ 9 h 14"/>
                <a:gd name="T6" fmla="*/ 157 w 238"/>
                <a:gd name="T7" fmla="*/ 6 h 14"/>
                <a:gd name="T8" fmla="*/ 145 w 238"/>
                <a:gd name="T9" fmla="*/ 8 h 14"/>
                <a:gd name="T10" fmla="*/ 169 w 238"/>
                <a:gd name="T11" fmla="*/ 6 h 14"/>
                <a:gd name="T12" fmla="*/ 238 w 238"/>
                <a:gd name="T13" fmla="*/ 1 h 14"/>
                <a:gd name="T14" fmla="*/ 32 w 238"/>
                <a:gd name="T15" fmla="*/ 3 h 14"/>
                <a:gd name="T16" fmla="*/ 19 w 238"/>
                <a:gd name="T17" fmla="*/ 13 h 14"/>
                <a:gd name="T18" fmla="*/ 113 w 238"/>
                <a:gd name="T19" fmla="*/ 12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38" h="14">
                  <a:moveTo>
                    <a:pt x="113" y="12"/>
                  </a:moveTo>
                  <a:lnTo>
                    <a:pt x="113" y="12"/>
                  </a:lnTo>
                  <a:cubicBezTo>
                    <a:pt x="73" y="10"/>
                    <a:pt x="168" y="9"/>
                    <a:pt x="94" y="9"/>
                  </a:cubicBezTo>
                  <a:cubicBezTo>
                    <a:pt x="88" y="7"/>
                    <a:pt x="122" y="5"/>
                    <a:pt x="157" y="6"/>
                  </a:cubicBezTo>
                  <a:cubicBezTo>
                    <a:pt x="155" y="7"/>
                    <a:pt x="123" y="7"/>
                    <a:pt x="145" y="8"/>
                  </a:cubicBezTo>
                  <a:cubicBezTo>
                    <a:pt x="168" y="7"/>
                    <a:pt x="177" y="8"/>
                    <a:pt x="169" y="6"/>
                  </a:cubicBezTo>
                  <a:cubicBezTo>
                    <a:pt x="208" y="4"/>
                    <a:pt x="212" y="3"/>
                    <a:pt x="238" y="1"/>
                  </a:cubicBezTo>
                  <a:cubicBezTo>
                    <a:pt x="191" y="2"/>
                    <a:pt x="92" y="0"/>
                    <a:pt x="32" y="3"/>
                  </a:cubicBezTo>
                  <a:cubicBezTo>
                    <a:pt x="0" y="6"/>
                    <a:pt x="20" y="9"/>
                    <a:pt x="19" y="13"/>
                  </a:cubicBezTo>
                  <a:cubicBezTo>
                    <a:pt x="24" y="14"/>
                    <a:pt x="110" y="14"/>
                    <a:pt x="113" y="1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1" name="Freeform 120"/>
            <p:cNvSpPr>
              <a:spLocks/>
            </p:cNvSpPr>
            <p:nvPr/>
          </p:nvSpPr>
          <p:spPr bwMode="invGray">
            <a:xfrm>
              <a:off x="755650" y="2859087"/>
              <a:ext cx="68263" cy="4762"/>
            </a:xfrm>
            <a:custGeom>
              <a:avLst/>
              <a:gdLst>
                <a:gd name="T0" fmla="*/ 0 w 36"/>
                <a:gd name="T1" fmla="*/ 1 h 2"/>
                <a:gd name="T2" fmla="*/ 0 w 36"/>
                <a:gd name="T3" fmla="*/ 1 h 2"/>
                <a:gd name="T4" fmla="*/ 36 w 36"/>
                <a:gd name="T5" fmla="*/ 1 h 2"/>
                <a:gd name="T6" fmla="*/ 0 w 36"/>
                <a:gd name="T7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2">
                  <a:moveTo>
                    <a:pt x="0" y="1"/>
                  </a:moveTo>
                  <a:lnTo>
                    <a:pt x="0" y="1"/>
                  </a:lnTo>
                  <a:cubicBezTo>
                    <a:pt x="19" y="2"/>
                    <a:pt x="24" y="1"/>
                    <a:pt x="36" y="1"/>
                  </a:cubicBezTo>
                  <a:cubicBezTo>
                    <a:pt x="33" y="0"/>
                    <a:pt x="15" y="1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2" name="Freeform 121"/>
            <p:cNvSpPr>
              <a:spLocks/>
            </p:cNvSpPr>
            <p:nvPr/>
          </p:nvSpPr>
          <p:spPr bwMode="invGray">
            <a:xfrm>
              <a:off x="-133350" y="2798763"/>
              <a:ext cx="111125" cy="4762"/>
            </a:xfrm>
            <a:custGeom>
              <a:avLst/>
              <a:gdLst>
                <a:gd name="T0" fmla="*/ 37 w 58"/>
                <a:gd name="T1" fmla="*/ 0 h 2"/>
                <a:gd name="T2" fmla="*/ 37 w 58"/>
                <a:gd name="T3" fmla="*/ 0 h 2"/>
                <a:gd name="T4" fmla="*/ 7 w 58"/>
                <a:gd name="T5" fmla="*/ 2 h 2"/>
                <a:gd name="T6" fmla="*/ 58 w 58"/>
                <a:gd name="T7" fmla="*/ 2 h 2"/>
                <a:gd name="T8" fmla="*/ 37 w 58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8" h="2">
                  <a:moveTo>
                    <a:pt x="37" y="0"/>
                  </a:moveTo>
                  <a:lnTo>
                    <a:pt x="37" y="0"/>
                  </a:lnTo>
                  <a:cubicBezTo>
                    <a:pt x="34" y="1"/>
                    <a:pt x="0" y="1"/>
                    <a:pt x="7" y="2"/>
                  </a:cubicBezTo>
                  <a:lnTo>
                    <a:pt x="58" y="2"/>
                  </a:lnTo>
                  <a:cubicBezTo>
                    <a:pt x="46" y="2"/>
                    <a:pt x="42" y="1"/>
                    <a:pt x="37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3" name="Freeform 122"/>
            <p:cNvSpPr>
              <a:spLocks/>
            </p:cNvSpPr>
            <p:nvPr/>
          </p:nvSpPr>
          <p:spPr bwMode="invGray">
            <a:xfrm>
              <a:off x="-22225" y="2800350"/>
              <a:ext cx="44450" cy="3175"/>
            </a:xfrm>
            <a:custGeom>
              <a:avLst/>
              <a:gdLst>
                <a:gd name="T0" fmla="*/ 23 w 23"/>
                <a:gd name="T1" fmla="*/ 0 h 1"/>
                <a:gd name="T2" fmla="*/ 23 w 23"/>
                <a:gd name="T3" fmla="*/ 0 h 1"/>
                <a:gd name="T4" fmla="*/ 0 w 23"/>
                <a:gd name="T5" fmla="*/ 1 h 1"/>
                <a:gd name="T6" fmla="*/ 23 w 23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1">
                  <a:moveTo>
                    <a:pt x="23" y="0"/>
                  </a:moveTo>
                  <a:lnTo>
                    <a:pt x="23" y="0"/>
                  </a:lnTo>
                  <a:lnTo>
                    <a:pt x="0" y="1"/>
                  </a:lnTo>
                  <a:cubicBezTo>
                    <a:pt x="6" y="1"/>
                    <a:pt x="13" y="1"/>
                    <a:pt x="2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4" name="Freeform 123"/>
            <p:cNvSpPr>
              <a:spLocks/>
            </p:cNvSpPr>
            <p:nvPr/>
          </p:nvSpPr>
          <p:spPr bwMode="invGray">
            <a:xfrm>
              <a:off x="-66675" y="2798763"/>
              <a:ext cx="6350" cy="0"/>
            </a:xfrm>
            <a:custGeom>
              <a:avLst/>
              <a:gdLst>
                <a:gd name="T0" fmla="*/ 0 w 3"/>
                <a:gd name="T1" fmla="*/ 0 w 3"/>
                <a:gd name="T2" fmla="*/ 2 w 3"/>
                <a:gd name="T3" fmla="*/ 0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">
                  <a:moveTo>
                    <a:pt x="0" y="0"/>
                  </a:moveTo>
                  <a:lnTo>
                    <a:pt x="0" y="0"/>
                  </a:lnTo>
                  <a:lnTo>
                    <a:pt x="2" y="0"/>
                  </a:lnTo>
                  <a:cubicBezTo>
                    <a:pt x="3" y="0"/>
                    <a:pt x="3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5" name="Freeform 124"/>
            <p:cNvSpPr>
              <a:spLocks/>
            </p:cNvSpPr>
            <p:nvPr/>
          </p:nvSpPr>
          <p:spPr bwMode="invGray">
            <a:xfrm>
              <a:off x="-1566863" y="2730500"/>
              <a:ext cx="65088" cy="3175"/>
            </a:xfrm>
            <a:custGeom>
              <a:avLst/>
              <a:gdLst>
                <a:gd name="T0" fmla="*/ 33 w 34"/>
                <a:gd name="T1" fmla="*/ 1 h 1"/>
                <a:gd name="T2" fmla="*/ 33 w 34"/>
                <a:gd name="T3" fmla="*/ 1 h 1"/>
                <a:gd name="T4" fmla="*/ 0 w 34"/>
                <a:gd name="T5" fmla="*/ 1 h 1"/>
                <a:gd name="T6" fmla="*/ 33 w 3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" h="1">
                  <a:moveTo>
                    <a:pt x="33" y="1"/>
                  </a:moveTo>
                  <a:lnTo>
                    <a:pt x="33" y="1"/>
                  </a:lnTo>
                  <a:cubicBezTo>
                    <a:pt x="34" y="0"/>
                    <a:pt x="12" y="1"/>
                    <a:pt x="0" y="1"/>
                  </a:cubicBezTo>
                  <a:cubicBezTo>
                    <a:pt x="9" y="1"/>
                    <a:pt x="22" y="1"/>
                    <a:pt x="3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6" name="Freeform 125"/>
            <p:cNvSpPr>
              <a:spLocks/>
            </p:cNvSpPr>
            <p:nvPr/>
          </p:nvSpPr>
          <p:spPr bwMode="invGray">
            <a:xfrm>
              <a:off x="-3175000" y="2740025"/>
              <a:ext cx="38100" cy="0"/>
            </a:xfrm>
            <a:custGeom>
              <a:avLst/>
              <a:gdLst>
                <a:gd name="T0" fmla="*/ 20 w 20"/>
                <a:gd name="T1" fmla="*/ 20 w 20"/>
                <a:gd name="T2" fmla="*/ 0 w 20"/>
                <a:gd name="T3" fmla="*/ 20 w 2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0">
                  <a:moveTo>
                    <a:pt x="20" y="0"/>
                  </a:moveTo>
                  <a:lnTo>
                    <a:pt x="20" y="0"/>
                  </a:lnTo>
                  <a:lnTo>
                    <a:pt x="0" y="0"/>
                  </a:lnTo>
                  <a:cubicBezTo>
                    <a:pt x="7" y="0"/>
                    <a:pt x="11" y="0"/>
                    <a:pt x="2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7" name="Freeform 126"/>
            <p:cNvSpPr>
              <a:spLocks/>
            </p:cNvSpPr>
            <p:nvPr/>
          </p:nvSpPr>
          <p:spPr bwMode="invGray">
            <a:xfrm>
              <a:off x="-3735388" y="2803525"/>
              <a:ext cx="6350" cy="1587"/>
            </a:xfrm>
            <a:custGeom>
              <a:avLst/>
              <a:gdLst>
                <a:gd name="T0" fmla="*/ 4 w 4"/>
                <a:gd name="T1" fmla="*/ 0 h 1"/>
                <a:gd name="T2" fmla="*/ 4 w 4"/>
                <a:gd name="T3" fmla="*/ 0 h 1"/>
                <a:gd name="T4" fmla="*/ 0 w 4"/>
                <a:gd name="T5" fmla="*/ 1 h 1"/>
                <a:gd name="T6" fmla="*/ 4 w 4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">
                  <a:moveTo>
                    <a:pt x="4" y="0"/>
                  </a:moveTo>
                  <a:lnTo>
                    <a:pt x="4" y="0"/>
                  </a:lnTo>
                  <a:cubicBezTo>
                    <a:pt x="3" y="0"/>
                    <a:pt x="2" y="1"/>
                    <a:pt x="0" y="1"/>
                  </a:cubicBezTo>
                  <a:cubicBezTo>
                    <a:pt x="2" y="1"/>
                    <a:pt x="3" y="1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8" name="Freeform 127"/>
            <p:cNvSpPr>
              <a:spLocks/>
            </p:cNvSpPr>
            <p:nvPr/>
          </p:nvSpPr>
          <p:spPr bwMode="invGray">
            <a:xfrm>
              <a:off x="-3924300" y="2803525"/>
              <a:ext cx="188913" cy="3175"/>
            </a:xfrm>
            <a:custGeom>
              <a:avLst/>
              <a:gdLst>
                <a:gd name="T0" fmla="*/ 98 w 98"/>
                <a:gd name="T1" fmla="*/ 1 h 2"/>
                <a:gd name="T2" fmla="*/ 98 w 98"/>
                <a:gd name="T3" fmla="*/ 1 h 2"/>
                <a:gd name="T4" fmla="*/ 26 w 98"/>
                <a:gd name="T5" fmla="*/ 1 h 2"/>
                <a:gd name="T6" fmla="*/ 28 w 98"/>
                <a:gd name="T7" fmla="*/ 1 h 2"/>
                <a:gd name="T8" fmla="*/ 0 w 98"/>
                <a:gd name="T9" fmla="*/ 2 h 2"/>
                <a:gd name="T10" fmla="*/ 98 w 98"/>
                <a:gd name="T11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8" h="2">
                  <a:moveTo>
                    <a:pt x="98" y="1"/>
                  </a:moveTo>
                  <a:lnTo>
                    <a:pt x="98" y="1"/>
                  </a:lnTo>
                  <a:cubicBezTo>
                    <a:pt x="84" y="2"/>
                    <a:pt x="42" y="0"/>
                    <a:pt x="26" y="1"/>
                  </a:cubicBezTo>
                  <a:lnTo>
                    <a:pt x="28" y="1"/>
                  </a:lnTo>
                  <a:lnTo>
                    <a:pt x="0" y="2"/>
                  </a:lnTo>
                  <a:cubicBezTo>
                    <a:pt x="27" y="2"/>
                    <a:pt x="82" y="2"/>
                    <a:pt x="98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2413" y="5102525"/>
            <a:ext cx="9143999" cy="1069675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/>
              <a:t>9/5/2025</a:t>
            </a:fld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0587977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2414" y="274638"/>
            <a:ext cx="9143998" cy="102076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grpSp>
        <p:nvGrpSpPr>
          <p:cNvPr id="158" name="line" descr="Line graphic"/>
          <p:cNvGrpSpPr/>
          <p:nvPr/>
        </p:nvGrpSpPr>
        <p:grpSpPr bwMode="invGray">
          <a:xfrm>
            <a:off x="1522413" y="1514475"/>
            <a:ext cx="10569575" cy="64008"/>
            <a:chOff x="1522413" y="1514475"/>
            <a:chExt cx="10569575" cy="64008"/>
          </a:xfrm>
        </p:grpSpPr>
        <p:sp>
          <p:nvSpPr>
            <p:cNvPr id="159" name="Freeform 10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0" name="Freeform 11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1" name="Freeform 12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2" name="Freeform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3" name="Freeform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4" name="Freeform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5" name="Freeform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6" name="Freeform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7" name="Freeform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8" name="Freeform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9" name="Freeform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0" name="Freeform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1" name="Freeform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2" name="Freeform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3" name="Freeform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4" name="Freeform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5" name="Freeform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6" name="Freeform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7" name="Freeform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8" name="Freeform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9" name="Freeform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0" name="Freeform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1" name="Freeform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2" name="Freeform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3" name="Freeform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4" name="Freeform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5" name="Freeform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6" name="Freeform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7" name="Freeform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8" name="Freeform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9" name="Freeform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0" name="Freeform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1" name="Freeform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2" name="Freeform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3" name="Freeform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4" name="Freeform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5" name="Freeform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6" name="Freeform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7" name="Freeform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8" name="Freeform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9" name="Freeform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0" name="Freeform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1" name="Freeform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2" name="Freeform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3" name="Freeform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4" name="Freeform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5" name="Freeform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6" name="Freeform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7" name="Freeform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8" name="Freeform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9" name="Freeform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0" name="Freeform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1" name="Freeform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2" name="Freeform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3" name="Freeform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4" name="Freeform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5" name="Freeform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6" name="Freeform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7" name="Freeform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8" name="Freeform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9" name="Freeform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0" name="Freeform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1" name="Freeform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2" name="Freeform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3" name="Freeform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4" name="Freeform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5" name="Freeform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6" name="Freeform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7" name="Freeform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8" name="Freeform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9" name="Freeform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0" name="Freeform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1" name="Freeform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2" name="Freeform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</p:grp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22413" y="1905000"/>
            <a:ext cx="4419599" cy="4267200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 marL="1956816">
              <a:defRPr sz="1600"/>
            </a:lvl6pPr>
            <a:lvl7pPr marL="1956816">
              <a:defRPr sz="1600" baseline="0"/>
            </a:lvl7pPr>
            <a:lvl8pPr marL="1956816">
              <a:defRPr sz="1600" baseline="0"/>
            </a:lvl8pPr>
            <a:lvl9pPr marL="1956816">
              <a:defRPr sz="1600" baseline="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46815" y="1905000"/>
            <a:ext cx="4419598" cy="4267200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 marL="1956816">
              <a:defRPr sz="1600"/>
            </a:lvl6pPr>
            <a:lvl7pPr marL="1956816">
              <a:defRPr sz="1600"/>
            </a:lvl7pPr>
            <a:lvl8pPr marL="1956816">
              <a:defRPr sz="1600" baseline="0"/>
            </a:lvl8pPr>
            <a:lvl9pPr marL="1956816">
              <a:defRPr sz="1600" baseline="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/>
              <a:t>9/5/2025</a:t>
            </a:fld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6832941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2414" y="274638"/>
            <a:ext cx="9143998" cy="1020762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grpSp>
        <p:nvGrpSpPr>
          <p:cNvPr id="160" name="line" descr="Line graphic"/>
          <p:cNvGrpSpPr/>
          <p:nvPr/>
        </p:nvGrpSpPr>
        <p:grpSpPr bwMode="invGray">
          <a:xfrm>
            <a:off x="1522413" y="1514475"/>
            <a:ext cx="10569575" cy="64008"/>
            <a:chOff x="1522413" y="1514475"/>
            <a:chExt cx="10569575" cy="64008"/>
          </a:xfrm>
        </p:grpSpPr>
        <p:sp>
          <p:nvSpPr>
            <p:cNvPr id="161" name="Freeform 160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2" name="Freeform 161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3" name="Freeform 162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4" name="Freeform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5" name="Freeform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6" name="Freeform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7" name="Freeform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8" name="Freeform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9" name="Freeform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0" name="Freeform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1" name="Freeform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2" name="Freeform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3" name="Freeform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4" name="Freeform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5" name="Freeform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6" name="Freeform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7" name="Freeform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8" name="Freeform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9" name="Freeform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0" name="Freeform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1" name="Freeform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2" name="Freeform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3" name="Freeform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4" name="Freeform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5" name="Freeform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6" name="Freeform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7" name="Freeform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8" name="Freeform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9" name="Freeform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0" name="Freeform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1" name="Freeform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2" name="Freeform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3" name="Freeform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4" name="Freeform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5" name="Freeform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6" name="Freeform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7" name="Freeform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8" name="Freeform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9" name="Freeform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0" name="Freeform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1" name="Freeform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2" name="Freeform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3" name="Freeform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4" name="Freeform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5" name="Freeform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6" name="Freeform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7" name="Freeform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8" name="Freeform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9" name="Freeform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0" name="Freeform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1" name="Freeform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2" name="Freeform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3" name="Freeform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4" name="Freeform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5" name="Freeform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6" name="Freeform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7" name="Freeform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8" name="Freeform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9" name="Freeform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0" name="Freeform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1" name="Freeform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2" name="Freeform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3" name="Freeform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4" name="Freeform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5" name="Freeform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6" name="Freeform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7" name="Freeform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8" name="Freeform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9" name="Freeform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0" name="Freeform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1" name="Freeform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2" name="Freeform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3" name="Freeform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4" name="Freeform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</p:grp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2413" y="1905000"/>
            <a:ext cx="4416552" cy="76200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22413" y="2819399"/>
            <a:ext cx="4416552" cy="335280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 marL="1956816">
              <a:defRPr sz="1600"/>
            </a:lvl6pPr>
            <a:lvl7pPr marL="1956816">
              <a:defRPr sz="1600" baseline="0"/>
            </a:lvl7pPr>
            <a:lvl8pPr marL="1956816">
              <a:defRPr sz="1600" baseline="0"/>
            </a:lvl8pPr>
            <a:lvl9pPr marL="1956816">
              <a:defRPr sz="1600" baseline="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49860" y="1905000"/>
            <a:ext cx="4416552" cy="76200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49860" y="2819399"/>
            <a:ext cx="4416552" cy="335280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 marL="1956816">
              <a:defRPr sz="1600"/>
            </a:lvl5pPr>
            <a:lvl6pPr marL="1956816">
              <a:defRPr sz="1600"/>
            </a:lvl6pPr>
            <a:lvl7pPr marL="1956816">
              <a:defRPr sz="1600"/>
            </a:lvl7pPr>
            <a:lvl8pPr marL="1956816">
              <a:defRPr sz="1600"/>
            </a:lvl8pPr>
            <a:lvl9pPr marL="1956816"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/>
              <a:t>9/5/2025</a:t>
            </a:fld>
            <a:endParaRPr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1824918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grpSp>
        <p:nvGrpSpPr>
          <p:cNvPr id="156" name="line" descr="Line graphic"/>
          <p:cNvGrpSpPr/>
          <p:nvPr/>
        </p:nvGrpSpPr>
        <p:grpSpPr bwMode="invGray">
          <a:xfrm>
            <a:off x="1522413" y="1514475"/>
            <a:ext cx="10569575" cy="64008"/>
            <a:chOff x="1522413" y="1514475"/>
            <a:chExt cx="10569575" cy="64008"/>
          </a:xfrm>
        </p:grpSpPr>
        <p:sp>
          <p:nvSpPr>
            <p:cNvPr id="157" name="Freeform 10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58" name="Freeform 11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59" name="Freeform 12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0" name="Freeform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1" name="Freeform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2" name="Freeform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3" name="Freeform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4" name="Freeform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5" name="Freeform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6" name="Freeform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7" name="Freeform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8" name="Freeform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9" name="Freeform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0" name="Freeform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1" name="Freeform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2" name="Freeform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3" name="Freeform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4" name="Freeform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5" name="Freeform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6" name="Freeform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7" name="Freeform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8" name="Freeform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9" name="Freeform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0" name="Freeform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1" name="Freeform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2" name="Freeform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3" name="Freeform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4" name="Freeform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5" name="Freeform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6" name="Freeform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7" name="Freeform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8" name="Freeform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9" name="Freeform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0" name="Freeform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1" name="Freeform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2" name="Freeform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3" name="Freeform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4" name="Freeform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5" name="Freeform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6" name="Freeform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7" name="Freeform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8" name="Freeform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9" name="Freeform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0" name="Freeform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1" name="Freeform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2" name="Freeform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3" name="Freeform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4" name="Freeform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5" name="Freeform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6" name="Freeform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7" name="Freeform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8" name="Freeform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9" name="Freeform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0" name="Freeform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1" name="Freeform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2" name="Freeform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3" name="Freeform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4" name="Freeform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5" name="Freeform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6" name="Freeform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7" name="Freeform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8" name="Freeform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9" name="Freeform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0" name="Freeform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1" name="Freeform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2" name="Freeform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3" name="Freeform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4" name="Freeform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5" name="Freeform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6" name="Freeform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7" name="Freeform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8" name="Freeform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9" name="Freeform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0" name="Freeform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</p:grp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/>
              <a:t>9/5/2025</a:t>
            </a:fld>
            <a:endParaRPr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5315614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/>
              <a:t>9/5/2025</a:t>
            </a:fld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4059666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2414" y="274638"/>
            <a:ext cx="9143998" cy="1020762"/>
          </a:xfrm>
        </p:spPr>
        <p:txBody>
          <a:bodyPr anchor="b">
            <a:noAutofit/>
          </a:bodyPr>
          <a:lstStyle>
            <a:lvl1pPr algn="l">
              <a:defRPr sz="3200" b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2413" y="3429000"/>
            <a:ext cx="2743200" cy="2743200"/>
          </a:xfrm>
        </p:spPr>
        <p:txBody>
          <a:bodyPr anchor="b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10022" y="1905000"/>
            <a:ext cx="5669280" cy="4038600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 baseline="0"/>
            </a:lvl7pPr>
            <a:lvl8pPr>
              <a:defRPr sz="1600" baseline="0"/>
            </a:lvl8pPr>
            <a:lvl9pPr>
              <a:defRPr sz="1600" baseline="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grpSp>
        <p:nvGrpSpPr>
          <p:cNvPr id="615" name="frame" descr="Box graphic"/>
          <p:cNvGrpSpPr/>
          <p:nvPr/>
        </p:nvGrpSpPr>
        <p:grpSpPr bwMode="invGray">
          <a:xfrm>
            <a:off x="4417839" y="1630821"/>
            <a:ext cx="6291028" cy="4575885"/>
            <a:chOff x="4417839" y="1630821"/>
            <a:chExt cx="6291028" cy="4575885"/>
          </a:xfrm>
        </p:grpSpPr>
        <p:grpSp>
          <p:nvGrpSpPr>
            <p:cNvPr id="616" name="Group 615"/>
            <p:cNvGrpSpPr/>
            <p:nvPr/>
          </p:nvGrpSpPr>
          <p:grpSpPr bwMode="invGray">
            <a:xfrm>
              <a:off x="5414491" y="1630821"/>
              <a:ext cx="5294376" cy="4114800"/>
              <a:chOff x="3310555" y="716546"/>
              <a:chExt cx="5294376" cy="4114800"/>
            </a:xfrm>
          </p:grpSpPr>
          <p:grpSp>
            <p:nvGrpSpPr>
              <p:cNvPr id="768" name="Group 767"/>
              <p:cNvGrpSpPr/>
              <p:nvPr/>
            </p:nvGrpSpPr>
            <p:grpSpPr bwMode="invGray">
              <a:xfrm flipH="1">
                <a:off x="3310555" y="737968"/>
                <a:ext cx="5294376" cy="54864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844" name="Freeform 843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5" name="Freeform 844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6" name="Freeform 845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7" name="Freeform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8" name="Freeform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9" name="Freeform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0" name="Freeform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1" name="Freeform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2" name="Freeform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3" name="Freeform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4" name="Freeform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5" name="Freeform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6" name="Freeform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7" name="Freeform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8" name="Freeform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9" name="Freeform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0" name="Freeform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1" name="Freeform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2" name="Freeform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3" name="Freeform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4" name="Freeform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5" name="Freeform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6" name="Freeform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7" name="Freeform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8" name="Freeform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9" name="Freeform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0" name="Freeform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1" name="Freeform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2" name="Freeform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3" name="Freeform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4" name="Freeform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5" name="Freeform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6" name="Freeform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7" name="Freeform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8" name="Freeform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9" name="Freeform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0" name="Freeform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1" name="Freeform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2" name="Freeform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3" name="Freeform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4" name="Freeform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5" name="Freeform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6" name="Freeform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7" name="Freeform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8" name="Freeform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9" name="Freeform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0" name="Freeform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1" name="Freeform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2" name="Freeform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3" name="Freeform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4" name="Freeform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5" name="Freeform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6" name="Freeform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7" name="Freeform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8" name="Freeform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9" name="Freeform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0" name="Freeform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1" name="Freeform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2" name="Freeform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3" name="Freeform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4" name="Freeform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5" name="Freeform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6" name="Freeform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7" name="Freeform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8" name="Freeform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9" name="Freeform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10" name="Freeform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11" name="Freeform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12" name="Freeform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13" name="Freeform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14" name="Freeform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15" name="Freeform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16" name="Freeform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17" name="Freeform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</p:grpSp>
          <p:grpSp>
            <p:nvGrpSpPr>
              <p:cNvPr id="769" name="Group 768"/>
              <p:cNvGrpSpPr/>
              <p:nvPr/>
            </p:nvGrpSpPr>
            <p:grpSpPr bwMode="invGray">
              <a:xfrm rot="16200000" flipH="1">
                <a:off x="6492229" y="2755658"/>
                <a:ext cx="4114800" cy="36576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770" name="Freeform 769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1" name="Freeform 770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2" name="Freeform 771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3" name="Freeform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4" name="Freeform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5" name="Freeform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6" name="Freeform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7" name="Freeform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8" name="Freeform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9" name="Freeform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0" name="Freeform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1" name="Freeform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2" name="Freeform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3" name="Freeform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4" name="Freeform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5" name="Freeform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6" name="Freeform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7" name="Freeform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8" name="Freeform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9" name="Freeform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0" name="Freeform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1" name="Freeform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2" name="Freeform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3" name="Freeform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4" name="Freeform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5" name="Freeform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6" name="Freeform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7" name="Freeform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8" name="Freeform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9" name="Freeform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0" name="Freeform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1" name="Freeform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2" name="Freeform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3" name="Freeform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4" name="Freeform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5" name="Freeform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6" name="Freeform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7" name="Freeform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8" name="Freeform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9" name="Freeform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0" name="Freeform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1" name="Freeform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2" name="Freeform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3" name="Freeform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4" name="Freeform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5" name="Freeform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6" name="Freeform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7" name="Freeform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8" name="Freeform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9" name="Freeform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0" name="Freeform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1" name="Freeform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2" name="Freeform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3" name="Freeform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4" name="Freeform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5" name="Freeform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6" name="Freeform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7" name="Freeform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8" name="Freeform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9" name="Freeform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0" name="Freeform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1" name="Freeform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2" name="Freeform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3" name="Freeform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4" name="Freeform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5" name="Freeform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6" name="Freeform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7" name="Freeform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8" name="Freeform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9" name="Freeform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0" name="Freeform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1" name="Freeform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2" name="Freeform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3" name="Freeform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</p:grpSp>
        </p:grpSp>
        <p:grpSp>
          <p:nvGrpSpPr>
            <p:cNvPr id="617" name="Group 616"/>
            <p:cNvGrpSpPr/>
            <p:nvPr/>
          </p:nvGrpSpPr>
          <p:grpSpPr bwMode="invGray">
            <a:xfrm rot="10800000">
              <a:off x="4417839" y="2091906"/>
              <a:ext cx="5294376" cy="4114800"/>
              <a:chOff x="3310555" y="716546"/>
              <a:chExt cx="5294376" cy="4114800"/>
            </a:xfrm>
          </p:grpSpPr>
          <p:grpSp>
            <p:nvGrpSpPr>
              <p:cNvPr id="618" name="Group 617"/>
              <p:cNvGrpSpPr/>
              <p:nvPr/>
            </p:nvGrpSpPr>
            <p:grpSpPr bwMode="invGray">
              <a:xfrm flipH="1">
                <a:off x="3310555" y="737968"/>
                <a:ext cx="5294376" cy="54864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694" name="Freeform 693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5" name="Freeform 694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6" name="Freeform 695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7" name="Freeform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8" name="Freeform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9" name="Freeform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0" name="Freeform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1" name="Freeform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2" name="Freeform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3" name="Freeform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4" name="Freeform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5" name="Freeform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6" name="Freeform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7" name="Freeform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8" name="Freeform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9" name="Freeform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0" name="Freeform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1" name="Freeform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2" name="Freeform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3" name="Freeform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4" name="Freeform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5" name="Freeform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6" name="Freeform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7" name="Freeform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8" name="Freeform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9" name="Freeform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0" name="Freeform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1" name="Freeform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2" name="Freeform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3" name="Freeform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4" name="Freeform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5" name="Freeform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6" name="Freeform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7" name="Freeform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8" name="Freeform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9" name="Freeform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0" name="Freeform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1" name="Freeform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2" name="Freeform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3" name="Freeform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4" name="Freeform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5" name="Freeform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6" name="Freeform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7" name="Freeform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8" name="Freeform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9" name="Freeform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0" name="Freeform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1" name="Freeform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2" name="Freeform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3" name="Freeform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4" name="Freeform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5" name="Freeform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6" name="Freeform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7" name="Freeform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8" name="Freeform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9" name="Freeform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0" name="Freeform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1" name="Freeform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2" name="Freeform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3" name="Freeform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4" name="Freeform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5" name="Freeform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6" name="Freeform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7" name="Freeform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8" name="Freeform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9" name="Freeform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60" name="Freeform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61" name="Freeform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62" name="Freeform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63" name="Freeform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64" name="Freeform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65" name="Freeform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66" name="Freeform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67" name="Freeform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</p:grpSp>
          <p:grpSp>
            <p:nvGrpSpPr>
              <p:cNvPr id="619" name="Group 618"/>
              <p:cNvGrpSpPr/>
              <p:nvPr/>
            </p:nvGrpSpPr>
            <p:grpSpPr bwMode="invGray">
              <a:xfrm rot="16200000" flipH="1">
                <a:off x="6492229" y="2755658"/>
                <a:ext cx="4114800" cy="36576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620" name="Freeform 619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1" name="Freeform 620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2" name="Freeform 621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3" name="Freeform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4" name="Freeform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5" name="Freeform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6" name="Freeform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7" name="Freeform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8" name="Freeform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9" name="Freeform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0" name="Freeform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1" name="Freeform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2" name="Freeform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3" name="Freeform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4" name="Freeform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5" name="Freeform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6" name="Freeform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7" name="Freeform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8" name="Freeform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9" name="Freeform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0" name="Freeform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1" name="Freeform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2" name="Freeform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3" name="Freeform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4" name="Freeform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5" name="Freeform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6" name="Freeform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7" name="Freeform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8" name="Freeform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9" name="Freeform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0" name="Freeform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1" name="Freeform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2" name="Freeform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3" name="Freeform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4" name="Freeform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5" name="Freeform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6" name="Freeform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7" name="Freeform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8" name="Freeform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9" name="Freeform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0" name="Freeform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1" name="Freeform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2" name="Freeform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3" name="Freeform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4" name="Freeform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5" name="Freeform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6" name="Freeform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7" name="Freeform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8" name="Freeform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9" name="Freeform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0" name="Freeform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1" name="Freeform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2" name="Freeform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3" name="Freeform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4" name="Freeform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5" name="Freeform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6" name="Freeform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7" name="Freeform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8" name="Freeform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9" name="Freeform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0" name="Freeform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1" name="Freeform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2" name="Freeform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3" name="Freeform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4" name="Freeform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5" name="Freeform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6" name="Freeform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7" name="Freeform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8" name="Freeform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9" name="Freeform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0" name="Freeform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1" name="Freeform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2" name="Freeform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3" name="Freeform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</p:grpSp>
        </p:grpSp>
      </p:grp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/>
              <a:t>9/5/2025</a:t>
            </a:fld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9621166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2414" y="274638"/>
            <a:ext cx="9143998" cy="1020762"/>
          </a:xfrm>
        </p:spPr>
        <p:txBody>
          <a:bodyPr anchor="b">
            <a:noAutofit/>
          </a:bodyPr>
          <a:lstStyle>
            <a:lvl1pPr algn="l">
              <a:defRPr sz="3200" b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Picture Placeholder 2" descr="An empty placeholder to add an image. Click on the placeholder and select the image that you wish to add."/>
          <p:cNvSpPr>
            <a:spLocks noGrp="1"/>
          </p:cNvSpPr>
          <p:nvPr>
            <p:ph type="pic" idx="1"/>
          </p:nvPr>
        </p:nvSpPr>
        <p:spPr>
          <a:xfrm>
            <a:off x="1745838" y="1884311"/>
            <a:ext cx="5669280" cy="4041648"/>
          </a:xfrm>
          <a:solidFill>
            <a:schemeClr val="bg1"/>
          </a:solidFill>
        </p:spPr>
        <p:txBody>
          <a:bodyPr tIns="914400">
            <a:normAutofit/>
          </a:bodyPr>
          <a:lstStyle>
            <a:lvl1pPr marL="0" indent="0" algn="ctr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/>
          </a:p>
        </p:txBody>
      </p:sp>
      <p:grpSp>
        <p:nvGrpSpPr>
          <p:cNvPr id="614" name="frame" descr="Box graphic"/>
          <p:cNvGrpSpPr/>
          <p:nvPr/>
        </p:nvGrpSpPr>
        <p:grpSpPr bwMode="invGray">
          <a:xfrm flipH="1">
            <a:off x="1447500" y="1630821"/>
            <a:ext cx="6291028" cy="4575885"/>
            <a:chOff x="4417839" y="1630821"/>
            <a:chExt cx="6291028" cy="4575885"/>
          </a:xfrm>
        </p:grpSpPr>
        <p:grpSp>
          <p:nvGrpSpPr>
            <p:cNvPr id="615" name="Group 614"/>
            <p:cNvGrpSpPr/>
            <p:nvPr/>
          </p:nvGrpSpPr>
          <p:grpSpPr bwMode="invGray">
            <a:xfrm>
              <a:off x="5414491" y="1630821"/>
              <a:ext cx="5294376" cy="4114800"/>
              <a:chOff x="3310555" y="716546"/>
              <a:chExt cx="5294376" cy="4114800"/>
            </a:xfrm>
          </p:grpSpPr>
          <p:grpSp>
            <p:nvGrpSpPr>
              <p:cNvPr id="767" name="Group 766"/>
              <p:cNvGrpSpPr/>
              <p:nvPr/>
            </p:nvGrpSpPr>
            <p:grpSpPr bwMode="invGray">
              <a:xfrm flipH="1">
                <a:off x="3310555" y="737968"/>
                <a:ext cx="5294376" cy="54864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843" name="Freeform 842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4" name="Freeform 843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5" name="Freeform 844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6" name="Freeform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7" name="Freeform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8" name="Freeform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9" name="Freeform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0" name="Freeform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1" name="Freeform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2" name="Freeform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3" name="Freeform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4" name="Freeform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5" name="Freeform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6" name="Freeform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7" name="Freeform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8" name="Freeform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9" name="Freeform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0" name="Freeform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1" name="Freeform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2" name="Freeform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3" name="Freeform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4" name="Freeform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5" name="Freeform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6" name="Freeform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7" name="Freeform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8" name="Freeform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9" name="Freeform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0" name="Freeform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1" name="Freeform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2" name="Freeform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3" name="Freeform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4" name="Freeform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5" name="Freeform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6" name="Freeform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7" name="Freeform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8" name="Freeform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9" name="Freeform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0" name="Freeform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1" name="Freeform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2" name="Freeform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3" name="Freeform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4" name="Freeform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5" name="Freeform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6" name="Freeform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7" name="Freeform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8" name="Freeform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9" name="Freeform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0" name="Freeform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1" name="Freeform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2" name="Freeform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3" name="Freeform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4" name="Freeform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5" name="Freeform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6" name="Freeform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7" name="Freeform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8" name="Freeform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9" name="Freeform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0" name="Freeform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1" name="Freeform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2" name="Freeform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3" name="Freeform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4" name="Freeform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5" name="Freeform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6" name="Freeform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7" name="Freeform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8" name="Freeform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9" name="Freeform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10" name="Freeform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11" name="Freeform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12" name="Freeform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13" name="Freeform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14" name="Freeform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15" name="Freeform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16" name="Freeform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</p:grpSp>
          <p:grpSp>
            <p:nvGrpSpPr>
              <p:cNvPr id="768" name="Group 767"/>
              <p:cNvGrpSpPr/>
              <p:nvPr/>
            </p:nvGrpSpPr>
            <p:grpSpPr bwMode="invGray">
              <a:xfrm rot="16200000" flipH="1">
                <a:off x="6492229" y="2755658"/>
                <a:ext cx="4114800" cy="36576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769" name="Freeform 768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0" name="Freeform 769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1" name="Freeform 770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2" name="Freeform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3" name="Freeform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4" name="Freeform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5" name="Freeform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6" name="Freeform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7" name="Freeform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8" name="Freeform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9" name="Freeform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0" name="Freeform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1" name="Freeform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2" name="Freeform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3" name="Freeform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4" name="Freeform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5" name="Freeform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6" name="Freeform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7" name="Freeform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8" name="Freeform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9" name="Freeform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0" name="Freeform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1" name="Freeform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2" name="Freeform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3" name="Freeform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4" name="Freeform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5" name="Freeform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6" name="Freeform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7" name="Freeform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8" name="Freeform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9" name="Freeform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0" name="Freeform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1" name="Freeform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2" name="Freeform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3" name="Freeform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4" name="Freeform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5" name="Freeform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6" name="Freeform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7" name="Freeform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8" name="Freeform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9" name="Freeform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0" name="Freeform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1" name="Freeform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2" name="Freeform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3" name="Freeform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4" name="Freeform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5" name="Freeform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6" name="Freeform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7" name="Freeform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8" name="Freeform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9" name="Freeform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0" name="Freeform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1" name="Freeform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2" name="Freeform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3" name="Freeform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4" name="Freeform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5" name="Freeform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6" name="Freeform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7" name="Freeform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8" name="Freeform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9" name="Freeform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0" name="Freeform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1" name="Freeform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2" name="Freeform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3" name="Freeform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4" name="Freeform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5" name="Freeform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6" name="Freeform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7" name="Freeform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8" name="Freeform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9" name="Freeform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0" name="Freeform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1" name="Freeform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2" name="Freeform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</p:grpSp>
        </p:grpSp>
        <p:grpSp>
          <p:nvGrpSpPr>
            <p:cNvPr id="616" name="Group 615"/>
            <p:cNvGrpSpPr/>
            <p:nvPr/>
          </p:nvGrpSpPr>
          <p:grpSpPr bwMode="invGray">
            <a:xfrm rot="10800000">
              <a:off x="4417839" y="2091906"/>
              <a:ext cx="5294376" cy="4114800"/>
              <a:chOff x="3310555" y="716546"/>
              <a:chExt cx="5294376" cy="4114800"/>
            </a:xfrm>
          </p:grpSpPr>
          <p:grpSp>
            <p:nvGrpSpPr>
              <p:cNvPr id="617" name="Group 616"/>
              <p:cNvGrpSpPr/>
              <p:nvPr/>
            </p:nvGrpSpPr>
            <p:grpSpPr bwMode="invGray">
              <a:xfrm flipH="1">
                <a:off x="3310555" y="737968"/>
                <a:ext cx="5294376" cy="54864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693" name="Freeform 692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4" name="Freeform 693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5" name="Freeform 694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6" name="Freeform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7" name="Freeform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8" name="Freeform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9" name="Freeform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0" name="Freeform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1" name="Freeform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2" name="Freeform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3" name="Freeform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4" name="Freeform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5" name="Freeform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6" name="Freeform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7" name="Freeform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8" name="Freeform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9" name="Freeform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0" name="Freeform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1" name="Freeform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2" name="Freeform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3" name="Freeform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4" name="Freeform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5" name="Freeform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6" name="Freeform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7" name="Freeform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8" name="Freeform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9" name="Freeform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0" name="Freeform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1" name="Freeform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2" name="Freeform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3" name="Freeform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4" name="Freeform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5" name="Freeform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6" name="Freeform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7" name="Freeform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8" name="Freeform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9" name="Freeform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0" name="Freeform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1" name="Freeform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2" name="Freeform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3" name="Freeform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4" name="Freeform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5" name="Freeform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6" name="Freeform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7" name="Freeform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8" name="Freeform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9" name="Freeform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0" name="Freeform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1" name="Freeform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2" name="Freeform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3" name="Freeform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4" name="Freeform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5" name="Freeform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6" name="Freeform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7" name="Freeform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8" name="Freeform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9" name="Freeform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0" name="Freeform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1" name="Freeform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2" name="Freeform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3" name="Freeform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4" name="Freeform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5" name="Freeform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6" name="Freeform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7" name="Freeform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8" name="Freeform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9" name="Freeform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60" name="Freeform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61" name="Freeform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62" name="Freeform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63" name="Freeform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64" name="Freeform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65" name="Freeform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66" name="Freeform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</p:grpSp>
          <p:grpSp>
            <p:nvGrpSpPr>
              <p:cNvPr id="618" name="Group 617"/>
              <p:cNvGrpSpPr/>
              <p:nvPr/>
            </p:nvGrpSpPr>
            <p:grpSpPr bwMode="invGray">
              <a:xfrm rot="16200000" flipH="1">
                <a:off x="6492229" y="2755658"/>
                <a:ext cx="4114800" cy="36576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619" name="Freeform 618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0" name="Freeform 619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1" name="Freeform 620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2" name="Freeform 621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3" name="Freeform 622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4" name="Freeform 623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5" name="Freeform 624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6" name="Freeform 625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7" name="Freeform 626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8" name="Freeform 627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9" name="Freeform 628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0" name="Freeform 629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1" name="Freeform 630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2" name="Freeform 631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3" name="Freeform 632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4" name="Freeform 633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5" name="Freeform 634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6" name="Freeform 635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7" name="Freeform 636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8" name="Freeform 637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9" name="Freeform 638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0" name="Freeform 639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1" name="Freeform 640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2" name="Freeform 641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3" name="Freeform 642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4" name="Freeform 643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5" name="Freeform 644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6" name="Freeform 645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7" name="Freeform 646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8" name="Freeform 647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9" name="Freeform 648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0" name="Freeform 649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1" name="Freeform 650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2" name="Freeform 651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3" name="Freeform 652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4" name="Freeform 653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5" name="Freeform 654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6" name="Freeform 655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7" name="Freeform 656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8" name="Freeform 657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9" name="Freeform 658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0" name="Freeform 659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1" name="Freeform 660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2" name="Freeform 661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3" name="Freeform 662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4" name="Freeform 663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5" name="Freeform 664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6" name="Freeform 665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7" name="Freeform 666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8" name="Freeform 667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9" name="Freeform 668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0" name="Freeform 669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1" name="Freeform 670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2" name="Freeform 671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3" name="Freeform 672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4" name="Freeform 673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5" name="Freeform 674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6" name="Freeform 675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7" name="Freeform 676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8" name="Freeform 677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9" name="Freeform 678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0" name="Freeform 679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1" name="Freeform 680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2" name="Freeform 681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3" name="Freeform 682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4" name="Freeform 683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5" name="Freeform 684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6" name="Freeform 685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7" name="Freeform 686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8" name="Freeform 687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9" name="Freeform 688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0" name="Freeform 689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1" name="Freeform 690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2" name="Freeform 691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</p:grpSp>
        </p:grpSp>
      </p:grp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905959" y="3411748"/>
            <a:ext cx="2743200" cy="2743200"/>
          </a:xfrm>
        </p:spPr>
        <p:txBody>
          <a:bodyPr anchor="b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/>
              <a:t>9/5/2025</a:t>
            </a:fld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6176941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522414" y="274638"/>
            <a:ext cx="9143998" cy="102076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2414" y="1905000"/>
            <a:ext cx="9144000" cy="4267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522413" y="6400801"/>
            <a:ext cx="6324599" cy="2762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075612" y="6400801"/>
            <a:ext cx="1243859" cy="2762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FE8FB1-0A7A-443E-AAF7-31D4FA1AA312}" type="datetimeFigureOut">
              <a:rPr lang="en-US" smtClean="0"/>
              <a:pPr/>
              <a:t>9/5/2025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523412" y="6400801"/>
            <a:ext cx="1143002" cy="2762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BA54BD-C84D-46CE-8B72-31BFB26ABA4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563648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74320" indent="-274320" algn="l" defTabSz="914400" rtl="0" eaLnBrk="1" latinLnBrk="0" hangingPunct="1">
        <a:lnSpc>
          <a:spcPct val="90000"/>
        </a:lnSpc>
        <a:spcBef>
          <a:spcPts val="1800"/>
        </a:spcBef>
        <a:buSzPct val="100000"/>
        <a:buFont typeface="Arial" pitchFamily="34" charset="0"/>
        <a:buChar char="▪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76072" indent="-274320" algn="l" defTabSz="914400" rtl="0" eaLnBrk="1" latinLnBrk="0" hangingPunct="1">
        <a:lnSpc>
          <a:spcPct val="90000"/>
        </a:lnSpc>
        <a:spcBef>
          <a:spcPts val="600"/>
        </a:spcBef>
        <a:buSzPct val="100000"/>
        <a:buFont typeface="Consolas" pitchFamily="49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804672" indent="-228600" algn="l" defTabSz="914400" rtl="0" eaLnBrk="1" latinLnBrk="0" hangingPunct="1">
        <a:lnSpc>
          <a:spcPct val="90000"/>
        </a:lnSpc>
        <a:spcBef>
          <a:spcPts val="600"/>
        </a:spcBef>
        <a:buSzPct val="100000"/>
        <a:buFont typeface="Arial" pitchFamily="34" charset="0"/>
        <a:buChar char="▪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33272" indent="-228600" algn="l" defTabSz="914400" rtl="0" eaLnBrk="1" latinLnBrk="0" hangingPunct="1">
        <a:lnSpc>
          <a:spcPct val="90000"/>
        </a:lnSpc>
        <a:spcBef>
          <a:spcPts val="600"/>
        </a:spcBef>
        <a:buSzPct val="100000"/>
        <a:buFont typeface="Consolas" pitchFamily="49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61872" indent="-228600" algn="l" defTabSz="914400" rtl="0" eaLnBrk="1" latinLnBrk="0" hangingPunct="1">
        <a:lnSpc>
          <a:spcPct val="90000"/>
        </a:lnSpc>
        <a:spcBef>
          <a:spcPts val="600"/>
        </a:spcBef>
        <a:buSzPct val="100000"/>
        <a:buFont typeface="Arial" pitchFamily="34" charset="0"/>
        <a:buChar char="▪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228600" algn="l" defTabSz="914400" rtl="0" eaLnBrk="1" latinLnBrk="0" hangingPunct="1">
        <a:lnSpc>
          <a:spcPct val="90000"/>
        </a:lnSpc>
        <a:spcBef>
          <a:spcPts val="600"/>
        </a:spcBef>
        <a:buSzPct val="100000"/>
        <a:buFont typeface="Consolas" pitchFamily="49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lnSpc>
          <a:spcPct val="90000"/>
        </a:lnSpc>
        <a:spcBef>
          <a:spcPts val="600"/>
        </a:spcBef>
        <a:buSzPct val="100000"/>
        <a:buFont typeface="Arial" pitchFamily="34" charset="0"/>
        <a:buChar char="▪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947672" indent="-228600" algn="l" defTabSz="914400" rtl="0" eaLnBrk="1" latinLnBrk="0" hangingPunct="1">
        <a:lnSpc>
          <a:spcPct val="90000"/>
        </a:lnSpc>
        <a:spcBef>
          <a:spcPts val="600"/>
        </a:spcBef>
        <a:buSzPct val="100000"/>
        <a:buFont typeface="Consolas" pitchFamily="49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176272" indent="-228600" algn="l" defTabSz="914400" rtl="0" eaLnBrk="1" latinLnBrk="0" hangingPunct="1">
        <a:lnSpc>
          <a:spcPct val="90000"/>
        </a:lnSpc>
        <a:spcBef>
          <a:spcPts val="600"/>
        </a:spcBef>
        <a:buSzPct val="100000"/>
        <a:buFont typeface="Arial" pitchFamily="34" charset="0"/>
        <a:buChar char="▪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39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Lexical Analysis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/>
              <a:t>COMP 3200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01110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45F25E-00C9-414D-9412-2892D59C4B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Regex-2-NFA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0A36FF-09C5-41F1-8775-5C8729B7082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522413" y="2362200"/>
            <a:ext cx="4419599" cy="4267200"/>
          </a:xfrm>
        </p:spPr>
        <p:txBody>
          <a:bodyPr>
            <a:normAutofit/>
          </a:bodyPr>
          <a:lstStyle/>
          <a:p>
            <a:endParaRPr lang="en-US" sz="3200">
              <a:solidFill>
                <a:schemeClr val="accent2"/>
              </a:solidFill>
              <a:sym typeface="Symbol" panose="05050102010706020507" pitchFamily="18" charset="2"/>
            </a:endParaRPr>
          </a:p>
          <a:p>
            <a:r>
              <a:rPr lang="en-US" sz="3200">
                <a:solidFill>
                  <a:schemeClr val="accent2"/>
                </a:solidFill>
                <a:sym typeface="Symbol" panose="05050102010706020507" pitchFamily="18" charset="2"/>
              </a:rPr>
              <a:t></a:t>
            </a:r>
          </a:p>
          <a:p>
            <a:endParaRPr lang="en-US" sz="3200">
              <a:solidFill>
                <a:schemeClr val="accent2"/>
              </a:solidFill>
              <a:sym typeface="Symbol" panose="05050102010706020507" pitchFamily="18" charset="2"/>
            </a:endParaRPr>
          </a:p>
          <a:p>
            <a:r>
              <a:rPr lang="en-US" sz="3200">
                <a:solidFill>
                  <a:schemeClr val="accent2"/>
                </a:solidFill>
                <a:latin typeface="Symbol" panose="05050102010706020507" pitchFamily="18" charset="2"/>
                <a:sym typeface="Symbol" panose="05050102010706020507" pitchFamily="18" charset="2"/>
              </a:rPr>
              <a:t>e</a:t>
            </a:r>
          </a:p>
          <a:p>
            <a:endParaRPr lang="en-US" sz="3200">
              <a:solidFill>
                <a:schemeClr val="accent2"/>
              </a:solidFill>
              <a:latin typeface="Symbol" panose="05050102010706020507" pitchFamily="18" charset="2"/>
              <a:sym typeface="Symbol" panose="05050102010706020507" pitchFamily="18" charset="2"/>
            </a:endParaRPr>
          </a:p>
          <a:p>
            <a:r>
              <a:rPr lang="en-US" sz="3200">
                <a:solidFill>
                  <a:schemeClr val="accent2"/>
                </a:solidFill>
                <a:sym typeface="Symbol" panose="05050102010706020507" pitchFamily="18" charset="2"/>
              </a:rPr>
              <a:t>a</a:t>
            </a:r>
            <a:r>
              <a:rPr lang="en-US" sz="3200">
                <a:solidFill>
                  <a:schemeClr val="accent2"/>
                </a:solidFill>
                <a:latin typeface="Symbol" panose="05050102010706020507" pitchFamily="18" charset="2"/>
                <a:sym typeface="Symbol" panose="05050102010706020507" pitchFamily="18" charset="2"/>
              </a:rPr>
              <a:t>  S</a:t>
            </a:r>
            <a:endParaRPr lang="en-US" sz="3200" dirty="0">
              <a:solidFill>
                <a:schemeClr val="accent2"/>
              </a:solidFill>
              <a:latin typeface="Symbol" panose="05050102010706020507" pitchFamily="18" charset="2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F968B74-E1D1-4551-BC8D-2747B7F5D98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46815" y="2362200"/>
            <a:ext cx="4419598" cy="4267200"/>
          </a:xfrm>
        </p:spPr>
        <p:txBody>
          <a:bodyPr>
            <a:normAutofit/>
          </a:bodyPr>
          <a:lstStyle/>
          <a:p>
            <a:endParaRPr lang="en-US" sz="3200">
              <a:solidFill>
                <a:schemeClr val="accent3"/>
              </a:solidFill>
            </a:endParaRPr>
          </a:p>
          <a:p>
            <a:r>
              <a:rPr lang="en-US" sz="3200">
                <a:solidFill>
                  <a:schemeClr val="accent3"/>
                </a:solidFill>
              </a:rPr>
              <a:t>a + b</a:t>
            </a:r>
          </a:p>
          <a:p>
            <a:endParaRPr lang="en-US" sz="3200">
              <a:solidFill>
                <a:schemeClr val="accent3"/>
              </a:solidFill>
            </a:endParaRPr>
          </a:p>
          <a:p>
            <a:r>
              <a:rPr lang="en-US" sz="3200">
                <a:solidFill>
                  <a:schemeClr val="accent3"/>
                </a:solidFill>
              </a:rPr>
              <a:t>ab</a:t>
            </a:r>
          </a:p>
          <a:p>
            <a:endParaRPr lang="en-US" sz="3200">
              <a:solidFill>
                <a:schemeClr val="accent3"/>
              </a:solidFill>
            </a:endParaRPr>
          </a:p>
          <a:p>
            <a:r>
              <a:rPr lang="en-US" sz="3200">
                <a:solidFill>
                  <a:schemeClr val="accent3"/>
                </a:solidFill>
              </a:rPr>
              <a:t>a*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24CC20B-17FA-4813-8412-1D571A20E5F9}"/>
              </a:ext>
            </a:extLst>
          </p:cNvPr>
          <p:cNvSpPr txBox="1"/>
          <p:nvPr/>
        </p:nvSpPr>
        <p:spPr>
          <a:xfrm>
            <a:off x="1598612" y="1708868"/>
            <a:ext cx="9269653" cy="4247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90000"/>
              </a:lnSpc>
            </a:pPr>
            <a:r>
              <a:rPr lang="en-US" sz="2400">
                <a:solidFill>
                  <a:schemeClr val="accent4"/>
                </a:solidFill>
              </a:rPr>
              <a:t>Recall that there are 6 parts to the regex definition (3 base &amp; 3 recursive)</a:t>
            </a:r>
            <a:endParaRPr lang="en-US">
              <a:solidFill>
                <a:schemeClr val="accent4"/>
              </a:solidFill>
            </a:endParaRP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31DFFC17-BC81-4602-AB2D-3DD2D5132E3A}"/>
              </a:ext>
            </a:extLst>
          </p:cNvPr>
          <p:cNvGrpSpPr/>
          <p:nvPr/>
        </p:nvGrpSpPr>
        <p:grpSpPr>
          <a:xfrm>
            <a:off x="3427412" y="2895600"/>
            <a:ext cx="914400" cy="609600"/>
            <a:chOff x="3656012" y="2438400"/>
            <a:chExt cx="914400" cy="609600"/>
          </a:xfrm>
        </p:grpSpPr>
        <p:cxnSp>
          <p:nvCxnSpPr>
            <p:cNvPr id="7" name="Straight Arrow Connector 6">
              <a:extLst>
                <a:ext uri="{FF2B5EF4-FFF2-40B4-BE49-F238E27FC236}">
                  <a16:creationId xmlns:a16="http://schemas.microsoft.com/office/drawing/2014/main" id="{AE3FB1A9-44E3-4AAC-8E72-5CC103A11809}"/>
                </a:ext>
              </a:extLst>
            </p:cNvPr>
            <p:cNvCxnSpPr>
              <a:cxnSpLocks/>
              <a:endCxn id="8" idx="2"/>
            </p:cNvCxnSpPr>
            <p:nvPr/>
          </p:nvCxnSpPr>
          <p:spPr>
            <a:xfrm>
              <a:off x="3656012" y="2743200"/>
              <a:ext cx="304800" cy="0"/>
            </a:xfrm>
            <a:prstGeom prst="straightConnector1">
              <a:avLst/>
            </a:prstGeom>
            <a:ln w="25400">
              <a:solidFill>
                <a:schemeClr val="accent1"/>
              </a:solidFill>
              <a:miter lim="800000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" name="Oval 7">
              <a:extLst>
                <a:ext uri="{FF2B5EF4-FFF2-40B4-BE49-F238E27FC236}">
                  <a16:creationId xmlns:a16="http://schemas.microsoft.com/office/drawing/2014/main" id="{D22EDDAF-CA9E-4E1F-AC01-264E926D284F}"/>
                </a:ext>
              </a:extLst>
            </p:cNvPr>
            <p:cNvSpPr/>
            <p:nvPr/>
          </p:nvSpPr>
          <p:spPr>
            <a:xfrm>
              <a:off x="3960812" y="2438400"/>
              <a:ext cx="609600" cy="609600"/>
            </a:xfrm>
            <a:prstGeom prst="ellipse">
              <a:avLst/>
            </a:prstGeom>
            <a:noFill/>
            <a:ln w="38100">
              <a:solidFill>
                <a:schemeClr val="accent1"/>
              </a:solidFill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3" name="Group 22">
            <a:extLst>
              <a:ext uri="{FF2B5EF4-FFF2-40B4-BE49-F238E27FC236}">
                <a16:creationId xmlns:a16="http://schemas.microsoft.com/office/drawing/2014/main" id="{AFEA5456-E610-46B4-917A-D0B3C9FF043D}"/>
              </a:ext>
            </a:extLst>
          </p:cNvPr>
          <p:cNvGrpSpPr/>
          <p:nvPr/>
        </p:nvGrpSpPr>
        <p:grpSpPr>
          <a:xfrm>
            <a:off x="3427412" y="4191000"/>
            <a:ext cx="1981200" cy="706141"/>
            <a:chOff x="3198812" y="4267809"/>
            <a:chExt cx="1981200" cy="706141"/>
          </a:xfrm>
        </p:grpSpPr>
        <p:cxnSp>
          <p:nvCxnSpPr>
            <p:cNvPr id="13" name="Straight Arrow Connector 12">
              <a:extLst>
                <a:ext uri="{FF2B5EF4-FFF2-40B4-BE49-F238E27FC236}">
                  <a16:creationId xmlns:a16="http://schemas.microsoft.com/office/drawing/2014/main" id="{93237745-687C-43AC-A221-3A71628433EC}"/>
                </a:ext>
              </a:extLst>
            </p:cNvPr>
            <p:cNvCxnSpPr>
              <a:cxnSpLocks/>
              <a:endCxn id="14" idx="2"/>
            </p:cNvCxnSpPr>
            <p:nvPr/>
          </p:nvCxnSpPr>
          <p:spPr>
            <a:xfrm>
              <a:off x="3198812" y="4648199"/>
              <a:ext cx="304800" cy="0"/>
            </a:xfrm>
            <a:prstGeom prst="straightConnector1">
              <a:avLst/>
            </a:prstGeom>
            <a:ln w="25400">
              <a:solidFill>
                <a:schemeClr val="accent1"/>
              </a:solidFill>
              <a:miter lim="800000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3D510A5C-11E4-4FB9-B832-03D0D796D0CF}"/>
                </a:ext>
              </a:extLst>
            </p:cNvPr>
            <p:cNvSpPr/>
            <p:nvPr/>
          </p:nvSpPr>
          <p:spPr>
            <a:xfrm>
              <a:off x="3503612" y="4343399"/>
              <a:ext cx="609600" cy="609600"/>
            </a:xfrm>
            <a:prstGeom prst="ellipse">
              <a:avLst/>
            </a:prstGeom>
            <a:noFill/>
            <a:ln w="38100">
              <a:solidFill>
                <a:schemeClr val="accent1"/>
              </a:solidFill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5" name="Straight Arrow Connector 14">
              <a:extLst>
                <a:ext uri="{FF2B5EF4-FFF2-40B4-BE49-F238E27FC236}">
                  <a16:creationId xmlns:a16="http://schemas.microsoft.com/office/drawing/2014/main" id="{E068E9A0-04A0-4002-92FB-F9DB4B5032B9}"/>
                </a:ext>
              </a:extLst>
            </p:cNvPr>
            <p:cNvCxnSpPr>
              <a:cxnSpLocks/>
              <a:stCxn id="14" idx="6"/>
              <a:endCxn id="16" idx="2"/>
            </p:cNvCxnSpPr>
            <p:nvPr/>
          </p:nvCxnSpPr>
          <p:spPr>
            <a:xfrm>
              <a:off x="4113212" y="4648199"/>
              <a:ext cx="457200" cy="20951"/>
            </a:xfrm>
            <a:prstGeom prst="straightConnector1">
              <a:avLst/>
            </a:prstGeom>
            <a:ln w="25400">
              <a:solidFill>
                <a:schemeClr val="accent1"/>
              </a:solidFill>
              <a:miter lim="800000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5D826114-4DC4-4082-A110-120006C7D711}"/>
                </a:ext>
              </a:extLst>
            </p:cNvPr>
            <p:cNvSpPr txBox="1"/>
            <p:nvPr/>
          </p:nvSpPr>
          <p:spPr>
            <a:xfrm>
              <a:off x="4182153" y="4267809"/>
              <a:ext cx="319318" cy="4247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lnSpc>
                  <a:spcPct val="90000"/>
                </a:lnSpc>
              </a:pPr>
              <a:r>
                <a:rPr lang="en-US" sz="2400">
                  <a:solidFill>
                    <a:schemeClr val="accent1"/>
                  </a:solidFill>
                  <a:latin typeface="Symbol" panose="05050102010706020507" pitchFamily="18" charset="2"/>
                </a:rPr>
                <a:t>e</a:t>
              </a:r>
            </a:p>
          </p:txBody>
        </p:sp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4C3DA1C5-AB56-4F67-A894-C5DE5340DFFA}"/>
                </a:ext>
              </a:extLst>
            </p:cNvPr>
            <p:cNvSpPr/>
            <p:nvPr/>
          </p:nvSpPr>
          <p:spPr>
            <a:xfrm>
              <a:off x="4570412" y="4364350"/>
              <a:ext cx="609600" cy="609600"/>
            </a:xfrm>
            <a:prstGeom prst="ellipse">
              <a:avLst/>
            </a:prstGeom>
            <a:noFill/>
            <a:ln w="38100">
              <a:solidFill>
                <a:schemeClr val="accent1"/>
              </a:solidFill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Oval 18">
              <a:extLst>
                <a:ext uri="{FF2B5EF4-FFF2-40B4-BE49-F238E27FC236}">
                  <a16:creationId xmlns:a16="http://schemas.microsoft.com/office/drawing/2014/main" id="{33AB2B9D-3B9F-4FF4-B561-985CF4034AB6}"/>
                </a:ext>
              </a:extLst>
            </p:cNvPr>
            <p:cNvSpPr/>
            <p:nvPr/>
          </p:nvSpPr>
          <p:spPr>
            <a:xfrm>
              <a:off x="4642976" y="4441490"/>
              <a:ext cx="464473" cy="455321"/>
            </a:xfrm>
            <a:prstGeom prst="ellipse">
              <a:avLst/>
            </a:prstGeom>
            <a:noFill/>
            <a:ln w="28575">
              <a:solidFill>
                <a:schemeClr val="accent1"/>
              </a:solidFill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4" name="Group 23">
            <a:extLst>
              <a:ext uri="{FF2B5EF4-FFF2-40B4-BE49-F238E27FC236}">
                <a16:creationId xmlns:a16="http://schemas.microsoft.com/office/drawing/2014/main" id="{7D1FBFC6-9F19-46C3-A315-B7CEEE9C25EB}"/>
              </a:ext>
            </a:extLst>
          </p:cNvPr>
          <p:cNvGrpSpPr/>
          <p:nvPr/>
        </p:nvGrpSpPr>
        <p:grpSpPr>
          <a:xfrm>
            <a:off x="3427412" y="5535028"/>
            <a:ext cx="1981200" cy="706141"/>
            <a:chOff x="3198812" y="4267809"/>
            <a:chExt cx="1981200" cy="706141"/>
          </a:xfrm>
        </p:grpSpPr>
        <p:cxnSp>
          <p:nvCxnSpPr>
            <p:cNvPr id="25" name="Straight Arrow Connector 24">
              <a:extLst>
                <a:ext uri="{FF2B5EF4-FFF2-40B4-BE49-F238E27FC236}">
                  <a16:creationId xmlns:a16="http://schemas.microsoft.com/office/drawing/2014/main" id="{5BA149DF-C17E-423A-99CA-A522F8F9AF3E}"/>
                </a:ext>
              </a:extLst>
            </p:cNvPr>
            <p:cNvCxnSpPr>
              <a:cxnSpLocks/>
              <a:endCxn id="26" idx="2"/>
            </p:cNvCxnSpPr>
            <p:nvPr/>
          </p:nvCxnSpPr>
          <p:spPr>
            <a:xfrm>
              <a:off x="3198812" y="4648199"/>
              <a:ext cx="304800" cy="0"/>
            </a:xfrm>
            <a:prstGeom prst="straightConnector1">
              <a:avLst/>
            </a:prstGeom>
            <a:ln w="25400">
              <a:solidFill>
                <a:schemeClr val="accent1"/>
              </a:solidFill>
              <a:miter lim="800000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6" name="Oval 25">
              <a:extLst>
                <a:ext uri="{FF2B5EF4-FFF2-40B4-BE49-F238E27FC236}">
                  <a16:creationId xmlns:a16="http://schemas.microsoft.com/office/drawing/2014/main" id="{A568C176-E362-41BA-9DA1-5F132B54DE90}"/>
                </a:ext>
              </a:extLst>
            </p:cNvPr>
            <p:cNvSpPr/>
            <p:nvPr/>
          </p:nvSpPr>
          <p:spPr>
            <a:xfrm>
              <a:off x="3503612" y="4343399"/>
              <a:ext cx="609600" cy="609600"/>
            </a:xfrm>
            <a:prstGeom prst="ellipse">
              <a:avLst/>
            </a:prstGeom>
            <a:noFill/>
            <a:ln w="38100">
              <a:solidFill>
                <a:schemeClr val="accent1"/>
              </a:solidFill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7" name="Straight Arrow Connector 26">
              <a:extLst>
                <a:ext uri="{FF2B5EF4-FFF2-40B4-BE49-F238E27FC236}">
                  <a16:creationId xmlns:a16="http://schemas.microsoft.com/office/drawing/2014/main" id="{66F7CBD8-9F85-43B9-81C9-EA261D2A3684}"/>
                </a:ext>
              </a:extLst>
            </p:cNvPr>
            <p:cNvCxnSpPr>
              <a:cxnSpLocks/>
              <a:stCxn id="26" idx="6"/>
              <a:endCxn id="29" idx="2"/>
            </p:cNvCxnSpPr>
            <p:nvPr/>
          </p:nvCxnSpPr>
          <p:spPr>
            <a:xfrm>
              <a:off x="4113212" y="4648199"/>
              <a:ext cx="457200" cy="20951"/>
            </a:xfrm>
            <a:prstGeom prst="straightConnector1">
              <a:avLst/>
            </a:prstGeom>
            <a:ln w="25400">
              <a:solidFill>
                <a:schemeClr val="accent1"/>
              </a:solidFill>
              <a:miter lim="800000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8" name="TextBox 27">
              <a:extLst>
                <a:ext uri="{FF2B5EF4-FFF2-40B4-BE49-F238E27FC236}">
                  <a16:creationId xmlns:a16="http://schemas.microsoft.com/office/drawing/2014/main" id="{C32F3D02-BF0A-45FF-BABF-806716C5AFF9}"/>
                </a:ext>
              </a:extLst>
            </p:cNvPr>
            <p:cNvSpPr txBox="1"/>
            <p:nvPr/>
          </p:nvSpPr>
          <p:spPr>
            <a:xfrm>
              <a:off x="4182153" y="4267809"/>
              <a:ext cx="335348" cy="4247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lnSpc>
                  <a:spcPct val="90000"/>
                </a:lnSpc>
              </a:pPr>
              <a:r>
                <a:rPr lang="en-US" sz="2400">
                  <a:solidFill>
                    <a:schemeClr val="accent1"/>
                  </a:solidFill>
                </a:rPr>
                <a:t>a</a:t>
              </a:r>
            </a:p>
          </p:txBody>
        </p:sp>
        <p:sp>
          <p:nvSpPr>
            <p:cNvPr id="29" name="Oval 28">
              <a:extLst>
                <a:ext uri="{FF2B5EF4-FFF2-40B4-BE49-F238E27FC236}">
                  <a16:creationId xmlns:a16="http://schemas.microsoft.com/office/drawing/2014/main" id="{FE487C60-A969-4843-8CBA-85BDF835B628}"/>
                </a:ext>
              </a:extLst>
            </p:cNvPr>
            <p:cNvSpPr/>
            <p:nvPr/>
          </p:nvSpPr>
          <p:spPr>
            <a:xfrm>
              <a:off x="4570412" y="4364350"/>
              <a:ext cx="609600" cy="609600"/>
            </a:xfrm>
            <a:prstGeom prst="ellipse">
              <a:avLst/>
            </a:prstGeom>
            <a:noFill/>
            <a:ln w="38100">
              <a:solidFill>
                <a:schemeClr val="accent1"/>
              </a:solidFill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Oval 29">
              <a:extLst>
                <a:ext uri="{FF2B5EF4-FFF2-40B4-BE49-F238E27FC236}">
                  <a16:creationId xmlns:a16="http://schemas.microsoft.com/office/drawing/2014/main" id="{CDA0840B-90CE-4D9F-9160-6C2D50B801B6}"/>
                </a:ext>
              </a:extLst>
            </p:cNvPr>
            <p:cNvSpPr/>
            <p:nvPr/>
          </p:nvSpPr>
          <p:spPr>
            <a:xfrm>
              <a:off x="4642976" y="4441490"/>
              <a:ext cx="464473" cy="455321"/>
            </a:xfrm>
            <a:prstGeom prst="ellipse">
              <a:avLst/>
            </a:prstGeom>
            <a:noFill/>
            <a:ln w="28575">
              <a:solidFill>
                <a:schemeClr val="accent1"/>
              </a:solidFill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1" name="Group 30">
            <a:extLst>
              <a:ext uri="{FF2B5EF4-FFF2-40B4-BE49-F238E27FC236}">
                <a16:creationId xmlns:a16="http://schemas.microsoft.com/office/drawing/2014/main" id="{9BB83962-162C-41FA-8738-49D2B3F02CAE}"/>
              </a:ext>
            </a:extLst>
          </p:cNvPr>
          <p:cNvGrpSpPr/>
          <p:nvPr/>
        </p:nvGrpSpPr>
        <p:grpSpPr>
          <a:xfrm>
            <a:off x="9371012" y="2362200"/>
            <a:ext cx="1981200" cy="706141"/>
            <a:chOff x="3198812" y="4267809"/>
            <a:chExt cx="1981200" cy="706141"/>
          </a:xfrm>
        </p:grpSpPr>
        <p:cxnSp>
          <p:nvCxnSpPr>
            <p:cNvPr id="32" name="Straight Arrow Connector 31">
              <a:extLst>
                <a:ext uri="{FF2B5EF4-FFF2-40B4-BE49-F238E27FC236}">
                  <a16:creationId xmlns:a16="http://schemas.microsoft.com/office/drawing/2014/main" id="{1BB288C6-47A5-4E89-A4F0-57138F61DD8E}"/>
                </a:ext>
              </a:extLst>
            </p:cNvPr>
            <p:cNvCxnSpPr>
              <a:cxnSpLocks/>
              <a:endCxn id="33" idx="2"/>
            </p:cNvCxnSpPr>
            <p:nvPr/>
          </p:nvCxnSpPr>
          <p:spPr>
            <a:xfrm>
              <a:off x="3198812" y="4648199"/>
              <a:ext cx="304800" cy="0"/>
            </a:xfrm>
            <a:prstGeom prst="straightConnector1">
              <a:avLst/>
            </a:prstGeom>
            <a:ln w="25400">
              <a:solidFill>
                <a:schemeClr val="accent1"/>
              </a:solidFill>
              <a:miter lim="800000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3" name="Oval 32">
              <a:extLst>
                <a:ext uri="{FF2B5EF4-FFF2-40B4-BE49-F238E27FC236}">
                  <a16:creationId xmlns:a16="http://schemas.microsoft.com/office/drawing/2014/main" id="{46500331-98C9-4E05-8C9F-5A10C6969479}"/>
                </a:ext>
              </a:extLst>
            </p:cNvPr>
            <p:cNvSpPr/>
            <p:nvPr/>
          </p:nvSpPr>
          <p:spPr>
            <a:xfrm>
              <a:off x="3503612" y="4343399"/>
              <a:ext cx="609600" cy="609600"/>
            </a:xfrm>
            <a:prstGeom prst="ellipse">
              <a:avLst/>
            </a:prstGeom>
            <a:noFill/>
            <a:ln w="38100">
              <a:solidFill>
                <a:schemeClr val="accent1"/>
              </a:solidFill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4" name="Straight Arrow Connector 33">
              <a:extLst>
                <a:ext uri="{FF2B5EF4-FFF2-40B4-BE49-F238E27FC236}">
                  <a16:creationId xmlns:a16="http://schemas.microsoft.com/office/drawing/2014/main" id="{7831EDB2-39C1-4C2E-A6B9-A7D51FC635CD}"/>
                </a:ext>
              </a:extLst>
            </p:cNvPr>
            <p:cNvCxnSpPr>
              <a:cxnSpLocks/>
              <a:stCxn id="33" idx="6"/>
              <a:endCxn id="36" idx="2"/>
            </p:cNvCxnSpPr>
            <p:nvPr/>
          </p:nvCxnSpPr>
          <p:spPr>
            <a:xfrm>
              <a:off x="4113212" y="4648199"/>
              <a:ext cx="457200" cy="20951"/>
            </a:xfrm>
            <a:prstGeom prst="straightConnector1">
              <a:avLst/>
            </a:prstGeom>
            <a:ln w="25400">
              <a:solidFill>
                <a:schemeClr val="accent1"/>
              </a:solidFill>
              <a:miter lim="800000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5" name="TextBox 34">
              <a:extLst>
                <a:ext uri="{FF2B5EF4-FFF2-40B4-BE49-F238E27FC236}">
                  <a16:creationId xmlns:a16="http://schemas.microsoft.com/office/drawing/2014/main" id="{146883B9-BE8B-4804-A8D7-A8239CB0384E}"/>
                </a:ext>
              </a:extLst>
            </p:cNvPr>
            <p:cNvSpPr txBox="1"/>
            <p:nvPr/>
          </p:nvSpPr>
          <p:spPr>
            <a:xfrm>
              <a:off x="4182153" y="4267809"/>
              <a:ext cx="335348" cy="4247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lnSpc>
                  <a:spcPct val="90000"/>
                </a:lnSpc>
              </a:pPr>
              <a:r>
                <a:rPr lang="en-US" sz="2400">
                  <a:solidFill>
                    <a:schemeClr val="accent1"/>
                  </a:solidFill>
                </a:rPr>
                <a:t>a</a:t>
              </a:r>
            </a:p>
          </p:txBody>
        </p:sp>
        <p:sp>
          <p:nvSpPr>
            <p:cNvPr id="36" name="Oval 35">
              <a:extLst>
                <a:ext uri="{FF2B5EF4-FFF2-40B4-BE49-F238E27FC236}">
                  <a16:creationId xmlns:a16="http://schemas.microsoft.com/office/drawing/2014/main" id="{A1A4431F-7906-4C68-9020-6B9500445DAE}"/>
                </a:ext>
              </a:extLst>
            </p:cNvPr>
            <p:cNvSpPr/>
            <p:nvPr/>
          </p:nvSpPr>
          <p:spPr>
            <a:xfrm>
              <a:off x="4570412" y="4364350"/>
              <a:ext cx="609600" cy="609600"/>
            </a:xfrm>
            <a:prstGeom prst="ellipse">
              <a:avLst/>
            </a:prstGeom>
            <a:noFill/>
            <a:ln w="38100">
              <a:solidFill>
                <a:schemeClr val="accent1"/>
              </a:solidFill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Oval 36">
              <a:extLst>
                <a:ext uri="{FF2B5EF4-FFF2-40B4-BE49-F238E27FC236}">
                  <a16:creationId xmlns:a16="http://schemas.microsoft.com/office/drawing/2014/main" id="{A50CD5C0-D83C-492D-87E2-04F80D7850AD}"/>
                </a:ext>
              </a:extLst>
            </p:cNvPr>
            <p:cNvSpPr/>
            <p:nvPr/>
          </p:nvSpPr>
          <p:spPr>
            <a:xfrm>
              <a:off x="4642976" y="4441490"/>
              <a:ext cx="464473" cy="455321"/>
            </a:xfrm>
            <a:prstGeom prst="ellipse">
              <a:avLst/>
            </a:prstGeom>
            <a:noFill/>
            <a:ln w="28575">
              <a:solidFill>
                <a:schemeClr val="accent1"/>
              </a:solidFill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8" name="Group 37">
            <a:extLst>
              <a:ext uri="{FF2B5EF4-FFF2-40B4-BE49-F238E27FC236}">
                <a16:creationId xmlns:a16="http://schemas.microsoft.com/office/drawing/2014/main" id="{A1E16539-B546-4B0B-944B-990DBE13BE30}"/>
              </a:ext>
            </a:extLst>
          </p:cNvPr>
          <p:cNvGrpSpPr/>
          <p:nvPr/>
        </p:nvGrpSpPr>
        <p:grpSpPr>
          <a:xfrm>
            <a:off x="9371012" y="3352190"/>
            <a:ext cx="1981200" cy="706141"/>
            <a:chOff x="3198812" y="4267809"/>
            <a:chExt cx="1981200" cy="706141"/>
          </a:xfrm>
        </p:grpSpPr>
        <p:cxnSp>
          <p:nvCxnSpPr>
            <p:cNvPr id="39" name="Straight Arrow Connector 38">
              <a:extLst>
                <a:ext uri="{FF2B5EF4-FFF2-40B4-BE49-F238E27FC236}">
                  <a16:creationId xmlns:a16="http://schemas.microsoft.com/office/drawing/2014/main" id="{07689AB5-FF3C-4EA2-9674-2E65E8F5DC35}"/>
                </a:ext>
              </a:extLst>
            </p:cNvPr>
            <p:cNvCxnSpPr>
              <a:cxnSpLocks/>
              <a:endCxn id="40" idx="2"/>
            </p:cNvCxnSpPr>
            <p:nvPr/>
          </p:nvCxnSpPr>
          <p:spPr>
            <a:xfrm>
              <a:off x="3198812" y="4648199"/>
              <a:ext cx="304800" cy="0"/>
            </a:xfrm>
            <a:prstGeom prst="straightConnector1">
              <a:avLst/>
            </a:prstGeom>
            <a:ln w="25400">
              <a:solidFill>
                <a:schemeClr val="accent1"/>
              </a:solidFill>
              <a:miter lim="800000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0" name="Oval 39">
              <a:extLst>
                <a:ext uri="{FF2B5EF4-FFF2-40B4-BE49-F238E27FC236}">
                  <a16:creationId xmlns:a16="http://schemas.microsoft.com/office/drawing/2014/main" id="{F602EAF1-13F8-46EB-A30E-A95115E87E63}"/>
                </a:ext>
              </a:extLst>
            </p:cNvPr>
            <p:cNvSpPr/>
            <p:nvPr/>
          </p:nvSpPr>
          <p:spPr>
            <a:xfrm>
              <a:off x="3503612" y="4343399"/>
              <a:ext cx="609600" cy="609600"/>
            </a:xfrm>
            <a:prstGeom prst="ellipse">
              <a:avLst/>
            </a:prstGeom>
            <a:noFill/>
            <a:ln w="38100">
              <a:solidFill>
                <a:schemeClr val="accent1"/>
              </a:solidFill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1" name="Straight Arrow Connector 40">
              <a:extLst>
                <a:ext uri="{FF2B5EF4-FFF2-40B4-BE49-F238E27FC236}">
                  <a16:creationId xmlns:a16="http://schemas.microsoft.com/office/drawing/2014/main" id="{E6C452B5-6A0E-4600-A260-2E3267D28832}"/>
                </a:ext>
              </a:extLst>
            </p:cNvPr>
            <p:cNvCxnSpPr>
              <a:cxnSpLocks/>
              <a:stCxn id="40" idx="6"/>
              <a:endCxn id="43" idx="2"/>
            </p:cNvCxnSpPr>
            <p:nvPr/>
          </p:nvCxnSpPr>
          <p:spPr>
            <a:xfrm>
              <a:off x="4113212" y="4648199"/>
              <a:ext cx="457200" cy="20951"/>
            </a:xfrm>
            <a:prstGeom prst="straightConnector1">
              <a:avLst/>
            </a:prstGeom>
            <a:ln w="25400">
              <a:solidFill>
                <a:schemeClr val="accent1"/>
              </a:solidFill>
              <a:miter lim="800000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2" name="TextBox 41">
              <a:extLst>
                <a:ext uri="{FF2B5EF4-FFF2-40B4-BE49-F238E27FC236}">
                  <a16:creationId xmlns:a16="http://schemas.microsoft.com/office/drawing/2014/main" id="{F2B6BE96-2F52-44CD-A66E-77DA28A72212}"/>
                </a:ext>
              </a:extLst>
            </p:cNvPr>
            <p:cNvSpPr txBox="1"/>
            <p:nvPr/>
          </p:nvSpPr>
          <p:spPr>
            <a:xfrm>
              <a:off x="4182153" y="4267809"/>
              <a:ext cx="349776" cy="4247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lnSpc>
                  <a:spcPct val="90000"/>
                </a:lnSpc>
              </a:pPr>
              <a:r>
                <a:rPr lang="en-US" sz="2400">
                  <a:solidFill>
                    <a:schemeClr val="accent1"/>
                  </a:solidFill>
                </a:rPr>
                <a:t>b</a:t>
              </a:r>
            </a:p>
          </p:txBody>
        </p:sp>
        <p:sp>
          <p:nvSpPr>
            <p:cNvPr id="43" name="Oval 42">
              <a:extLst>
                <a:ext uri="{FF2B5EF4-FFF2-40B4-BE49-F238E27FC236}">
                  <a16:creationId xmlns:a16="http://schemas.microsoft.com/office/drawing/2014/main" id="{6092538B-80F7-4049-832A-566343D17E19}"/>
                </a:ext>
              </a:extLst>
            </p:cNvPr>
            <p:cNvSpPr/>
            <p:nvPr/>
          </p:nvSpPr>
          <p:spPr>
            <a:xfrm>
              <a:off x="4570412" y="4364350"/>
              <a:ext cx="609600" cy="609600"/>
            </a:xfrm>
            <a:prstGeom prst="ellipse">
              <a:avLst/>
            </a:prstGeom>
            <a:noFill/>
            <a:ln w="38100">
              <a:solidFill>
                <a:schemeClr val="accent1"/>
              </a:solidFill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Oval 43">
              <a:extLst>
                <a:ext uri="{FF2B5EF4-FFF2-40B4-BE49-F238E27FC236}">
                  <a16:creationId xmlns:a16="http://schemas.microsoft.com/office/drawing/2014/main" id="{7CE23AB2-58E5-4E76-A0AE-38487ED9694B}"/>
                </a:ext>
              </a:extLst>
            </p:cNvPr>
            <p:cNvSpPr/>
            <p:nvPr/>
          </p:nvSpPr>
          <p:spPr>
            <a:xfrm>
              <a:off x="4642976" y="4441490"/>
              <a:ext cx="464473" cy="455321"/>
            </a:xfrm>
            <a:prstGeom prst="ellipse">
              <a:avLst/>
            </a:prstGeom>
            <a:noFill/>
            <a:ln w="28575">
              <a:solidFill>
                <a:schemeClr val="accent1"/>
              </a:solidFill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5" name="Group 54">
            <a:extLst>
              <a:ext uri="{FF2B5EF4-FFF2-40B4-BE49-F238E27FC236}">
                <a16:creationId xmlns:a16="http://schemas.microsoft.com/office/drawing/2014/main" id="{024C10FC-FE2E-4D80-9D10-4B64271E4763}"/>
              </a:ext>
            </a:extLst>
          </p:cNvPr>
          <p:cNvGrpSpPr/>
          <p:nvPr/>
        </p:nvGrpSpPr>
        <p:grpSpPr>
          <a:xfrm>
            <a:off x="7815967" y="2549396"/>
            <a:ext cx="1555042" cy="1315361"/>
            <a:chOff x="7815967" y="2549396"/>
            <a:chExt cx="1555042" cy="1315361"/>
          </a:xfrm>
        </p:grpSpPr>
        <p:grpSp>
          <p:nvGrpSpPr>
            <p:cNvPr id="45" name="Group 44">
              <a:extLst>
                <a:ext uri="{FF2B5EF4-FFF2-40B4-BE49-F238E27FC236}">
                  <a16:creationId xmlns:a16="http://schemas.microsoft.com/office/drawing/2014/main" id="{8DE1D2DE-EBEE-4CCC-AC84-C66213CB059A}"/>
                </a:ext>
              </a:extLst>
            </p:cNvPr>
            <p:cNvGrpSpPr/>
            <p:nvPr/>
          </p:nvGrpSpPr>
          <p:grpSpPr>
            <a:xfrm>
              <a:off x="7815967" y="2897928"/>
              <a:ext cx="914400" cy="609600"/>
              <a:chOff x="3656012" y="2438400"/>
              <a:chExt cx="914400" cy="609600"/>
            </a:xfrm>
          </p:grpSpPr>
          <p:cxnSp>
            <p:nvCxnSpPr>
              <p:cNvPr id="46" name="Straight Arrow Connector 45">
                <a:extLst>
                  <a:ext uri="{FF2B5EF4-FFF2-40B4-BE49-F238E27FC236}">
                    <a16:creationId xmlns:a16="http://schemas.microsoft.com/office/drawing/2014/main" id="{DB244B1B-DB47-4467-B299-F6BF533A1047}"/>
                  </a:ext>
                </a:extLst>
              </p:cNvPr>
              <p:cNvCxnSpPr>
                <a:cxnSpLocks/>
                <a:endCxn id="47" idx="2"/>
              </p:cNvCxnSpPr>
              <p:nvPr/>
            </p:nvCxnSpPr>
            <p:spPr>
              <a:xfrm>
                <a:off x="3656012" y="2743200"/>
                <a:ext cx="304800" cy="0"/>
              </a:xfrm>
              <a:prstGeom prst="straightConnector1">
                <a:avLst/>
              </a:prstGeom>
              <a:ln w="25400">
                <a:solidFill>
                  <a:schemeClr val="accent1"/>
                </a:solidFill>
                <a:miter lim="800000"/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7" name="Oval 46">
                <a:extLst>
                  <a:ext uri="{FF2B5EF4-FFF2-40B4-BE49-F238E27FC236}">
                    <a16:creationId xmlns:a16="http://schemas.microsoft.com/office/drawing/2014/main" id="{9B2787C2-6D16-4037-82F5-4B5532456E4C}"/>
                  </a:ext>
                </a:extLst>
              </p:cNvPr>
              <p:cNvSpPr/>
              <p:nvPr/>
            </p:nvSpPr>
            <p:spPr>
              <a:xfrm>
                <a:off x="3960812" y="2438400"/>
                <a:ext cx="609600" cy="609600"/>
              </a:xfrm>
              <a:prstGeom prst="ellipse">
                <a:avLst/>
              </a:prstGeom>
              <a:noFill/>
              <a:ln w="38100">
                <a:solidFill>
                  <a:schemeClr val="accent1"/>
                </a:solidFill>
                <a:miter lim="800000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49" name="Straight Connector 48">
              <a:extLst>
                <a:ext uri="{FF2B5EF4-FFF2-40B4-BE49-F238E27FC236}">
                  <a16:creationId xmlns:a16="http://schemas.microsoft.com/office/drawing/2014/main" id="{B7EB5881-8EA7-4BE9-A7AB-0F242ACC2784}"/>
                </a:ext>
              </a:extLst>
            </p:cNvPr>
            <p:cNvCxnSpPr>
              <a:stCxn id="47" idx="6"/>
            </p:cNvCxnSpPr>
            <p:nvPr/>
          </p:nvCxnSpPr>
          <p:spPr>
            <a:xfrm flipV="1">
              <a:off x="8730367" y="2753065"/>
              <a:ext cx="621404" cy="449663"/>
            </a:xfrm>
            <a:prstGeom prst="line">
              <a:avLst/>
            </a:prstGeom>
            <a:ln w="25400">
              <a:solidFill>
                <a:schemeClr val="accent5"/>
              </a:solidFill>
              <a:miter lim="800000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>
              <a:extLst>
                <a:ext uri="{FF2B5EF4-FFF2-40B4-BE49-F238E27FC236}">
                  <a16:creationId xmlns:a16="http://schemas.microsoft.com/office/drawing/2014/main" id="{C8112371-88A9-4504-ADEA-0A5B90813F6A}"/>
                </a:ext>
              </a:extLst>
            </p:cNvPr>
            <p:cNvCxnSpPr>
              <a:cxnSpLocks/>
              <a:stCxn id="47" idx="6"/>
            </p:cNvCxnSpPr>
            <p:nvPr/>
          </p:nvCxnSpPr>
          <p:spPr>
            <a:xfrm>
              <a:off x="8730367" y="3202728"/>
              <a:ext cx="640642" cy="540327"/>
            </a:xfrm>
            <a:prstGeom prst="line">
              <a:avLst/>
            </a:prstGeom>
            <a:ln w="25400">
              <a:solidFill>
                <a:schemeClr val="accent5"/>
              </a:solidFill>
              <a:miter lim="800000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3" name="TextBox 52">
              <a:extLst>
                <a:ext uri="{FF2B5EF4-FFF2-40B4-BE49-F238E27FC236}">
                  <a16:creationId xmlns:a16="http://schemas.microsoft.com/office/drawing/2014/main" id="{D02999A3-01B2-4A2B-9066-31F10A303158}"/>
                </a:ext>
              </a:extLst>
            </p:cNvPr>
            <p:cNvSpPr txBox="1"/>
            <p:nvPr/>
          </p:nvSpPr>
          <p:spPr>
            <a:xfrm>
              <a:off x="8865580" y="2549396"/>
              <a:ext cx="319318" cy="4247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lnSpc>
                  <a:spcPct val="90000"/>
                </a:lnSpc>
              </a:pPr>
              <a:r>
                <a:rPr lang="en-US" sz="2400">
                  <a:solidFill>
                    <a:schemeClr val="accent5"/>
                  </a:solidFill>
                  <a:latin typeface="Symbol" panose="05050102010706020507" pitchFamily="18" charset="2"/>
                </a:rPr>
                <a:t>e</a:t>
              </a:r>
            </a:p>
          </p:txBody>
        </p:sp>
        <p:sp>
          <p:nvSpPr>
            <p:cNvPr id="54" name="TextBox 53">
              <a:extLst>
                <a:ext uri="{FF2B5EF4-FFF2-40B4-BE49-F238E27FC236}">
                  <a16:creationId xmlns:a16="http://schemas.microsoft.com/office/drawing/2014/main" id="{D548FA34-8B41-40D1-B0C9-66E1B4BFA70C}"/>
                </a:ext>
              </a:extLst>
            </p:cNvPr>
            <p:cNvSpPr txBox="1"/>
            <p:nvPr/>
          </p:nvSpPr>
          <p:spPr>
            <a:xfrm>
              <a:off x="8864822" y="3440025"/>
              <a:ext cx="319318" cy="4247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lnSpc>
                  <a:spcPct val="90000"/>
                </a:lnSpc>
              </a:pPr>
              <a:r>
                <a:rPr lang="en-US" sz="2400">
                  <a:solidFill>
                    <a:schemeClr val="accent5"/>
                  </a:solidFill>
                  <a:latin typeface="Symbol" panose="05050102010706020507" pitchFamily="18" charset="2"/>
                </a:rPr>
                <a:t>e</a:t>
              </a:r>
            </a:p>
          </p:txBody>
        </p:sp>
      </p:grpSp>
      <p:grpSp>
        <p:nvGrpSpPr>
          <p:cNvPr id="56" name="Group 55">
            <a:extLst>
              <a:ext uri="{FF2B5EF4-FFF2-40B4-BE49-F238E27FC236}">
                <a16:creationId xmlns:a16="http://schemas.microsoft.com/office/drawing/2014/main" id="{6CE12A96-0248-439C-9E38-337465B94A51}"/>
              </a:ext>
            </a:extLst>
          </p:cNvPr>
          <p:cNvGrpSpPr/>
          <p:nvPr/>
        </p:nvGrpSpPr>
        <p:grpSpPr>
          <a:xfrm>
            <a:off x="6883622" y="4715393"/>
            <a:ext cx="1981200" cy="706141"/>
            <a:chOff x="3198812" y="4267809"/>
            <a:chExt cx="1981200" cy="706141"/>
          </a:xfrm>
        </p:grpSpPr>
        <p:cxnSp>
          <p:nvCxnSpPr>
            <p:cNvPr id="57" name="Straight Arrow Connector 56">
              <a:extLst>
                <a:ext uri="{FF2B5EF4-FFF2-40B4-BE49-F238E27FC236}">
                  <a16:creationId xmlns:a16="http://schemas.microsoft.com/office/drawing/2014/main" id="{F2561AF6-2AA4-469B-8E90-FE78A4333DC2}"/>
                </a:ext>
              </a:extLst>
            </p:cNvPr>
            <p:cNvCxnSpPr>
              <a:cxnSpLocks/>
              <a:endCxn id="58" idx="2"/>
            </p:cNvCxnSpPr>
            <p:nvPr/>
          </p:nvCxnSpPr>
          <p:spPr>
            <a:xfrm>
              <a:off x="3198812" y="4648199"/>
              <a:ext cx="304800" cy="0"/>
            </a:xfrm>
            <a:prstGeom prst="straightConnector1">
              <a:avLst/>
            </a:prstGeom>
            <a:ln w="25400">
              <a:solidFill>
                <a:schemeClr val="accent1"/>
              </a:solidFill>
              <a:miter lim="800000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8" name="Oval 57">
              <a:extLst>
                <a:ext uri="{FF2B5EF4-FFF2-40B4-BE49-F238E27FC236}">
                  <a16:creationId xmlns:a16="http://schemas.microsoft.com/office/drawing/2014/main" id="{F254BF96-0518-4F5E-A0C2-8A237AD0A5BC}"/>
                </a:ext>
              </a:extLst>
            </p:cNvPr>
            <p:cNvSpPr/>
            <p:nvPr/>
          </p:nvSpPr>
          <p:spPr>
            <a:xfrm>
              <a:off x="3503612" y="4343399"/>
              <a:ext cx="609600" cy="609600"/>
            </a:xfrm>
            <a:prstGeom prst="ellipse">
              <a:avLst/>
            </a:prstGeom>
            <a:noFill/>
            <a:ln w="38100">
              <a:solidFill>
                <a:schemeClr val="accent1"/>
              </a:solidFill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59" name="Straight Arrow Connector 58">
              <a:extLst>
                <a:ext uri="{FF2B5EF4-FFF2-40B4-BE49-F238E27FC236}">
                  <a16:creationId xmlns:a16="http://schemas.microsoft.com/office/drawing/2014/main" id="{84FCFBDF-C972-4268-9737-FF7383B64D7B}"/>
                </a:ext>
              </a:extLst>
            </p:cNvPr>
            <p:cNvCxnSpPr>
              <a:cxnSpLocks/>
              <a:stCxn id="58" idx="6"/>
              <a:endCxn id="61" idx="2"/>
            </p:cNvCxnSpPr>
            <p:nvPr/>
          </p:nvCxnSpPr>
          <p:spPr>
            <a:xfrm>
              <a:off x="4113212" y="4648199"/>
              <a:ext cx="457200" cy="20951"/>
            </a:xfrm>
            <a:prstGeom prst="straightConnector1">
              <a:avLst/>
            </a:prstGeom>
            <a:ln w="25400">
              <a:solidFill>
                <a:schemeClr val="accent1"/>
              </a:solidFill>
              <a:miter lim="800000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0" name="TextBox 59">
              <a:extLst>
                <a:ext uri="{FF2B5EF4-FFF2-40B4-BE49-F238E27FC236}">
                  <a16:creationId xmlns:a16="http://schemas.microsoft.com/office/drawing/2014/main" id="{8577E453-DF3F-4046-95BE-C9382EF1C1A3}"/>
                </a:ext>
              </a:extLst>
            </p:cNvPr>
            <p:cNvSpPr txBox="1"/>
            <p:nvPr/>
          </p:nvSpPr>
          <p:spPr>
            <a:xfrm>
              <a:off x="4182153" y="4267809"/>
              <a:ext cx="335348" cy="4247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lnSpc>
                  <a:spcPct val="90000"/>
                </a:lnSpc>
              </a:pPr>
              <a:r>
                <a:rPr lang="en-US" sz="2400">
                  <a:solidFill>
                    <a:schemeClr val="accent1"/>
                  </a:solidFill>
                </a:rPr>
                <a:t>a</a:t>
              </a:r>
            </a:p>
          </p:txBody>
        </p:sp>
        <p:sp>
          <p:nvSpPr>
            <p:cNvPr id="61" name="Oval 60">
              <a:extLst>
                <a:ext uri="{FF2B5EF4-FFF2-40B4-BE49-F238E27FC236}">
                  <a16:creationId xmlns:a16="http://schemas.microsoft.com/office/drawing/2014/main" id="{AD011A01-35B7-4046-AB2B-984C01943281}"/>
                </a:ext>
              </a:extLst>
            </p:cNvPr>
            <p:cNvSpPr/>
            <p:nvPr/>
          </p:nvSpPr>
          <p:spPr>
            <a:xfrm>
              <a:off x="4570412" y="4364350"/>
              <a:ext cx="609600" cy="609600"/>
            </a:xfrm>
            <a:prstGeom prst="ellipse">
              <a:avLst/>
            </a:prstGeom>
            <a:noFill/>
            <a:ln w="38100">
              <a:solidFill>
                <a:schemeClr val="accent1"/>
              </a:solidFill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Oval 61">
              <a:extLst>
                <a:ext uri="{FF2B5EF4-FFF2-40B4-BE49-F238E27FC236}">
                  <a16:creationId xmlns:a16="http://schemas.microsoft.com/office/drawing/2014/main" id="{E7D9F87D-DA9F-443F-9E37-BC6D512C5A72}"/>
                </a:ext>
              </a:extLst>
            </p:cNvPr>
            <p:cNvSpPr/>
            <p:nvPr/>
          </p:nvSpPr>
          <p:spPr>
            <a:xfrm>
              <a:off x="4642976" y="4441490"/>
              <a:ext cx="464473" cy="455321"/>
            </a:xfrm>
            <a:prstGeom prst="ellipse">
              <a:avLst/>
            </a:prstGeom>
            <a:noFill/>
            <a:ln w="28575">
              <a:solidFill>
                <a:schemeClr val="accent1"/>
              </a:solidFill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63" name="Group 62">
            <a:extLst>
              <a:ext uri="{FF2B5EF4-FFF2-40B4-BE49-F238E27FC236}">
                <a16:creationId xmlns:a16="http://schemas.microsoft.com/office/drawing/2014/main" id="{1517600D-3050-4154-BB45-439B74AE0689}"/>
              </a:ext>
            </a:extLst>
          </p:cNvPr>
          <p:cNvGrpSpPr/>
          <p:nvPr/>
        </p:nvGrpSpPr>
        <p:grpSpPr>
          <a:xfrm>
            <a:off x="9377280" y="4733044"/>
            <a:ext cx="1981200" cy="706141"/>
            <a:chOff x="3198812" y="4267809"/>
            <a:chExt cx="1981200" cy="706141"/>
          </a:xfrm>
        </p:grpSpPr>
        <p:cxnSp>
          <p:nvCxnSpPr>
            <p:cNvPr id="64" name="Straight Arrow Connector 63">
              <a:extLst>
                <a:ext uri="{FF2B5EF4-FFF2-40B4-BE49-F238E27FC236}">
                  <a16:creationId xmlns:a16="http://schemas.microsoft.com/office/drawing/2014/main" id="{50FD8408-4B06-4509-96F5-D6787690A4AF}"/>
                </a:ext>
              </a:extLst>
            </p:cNvPr>
            <p:cNvCxnSpPr>
              <a:cxnSpLocks/>
              <a:endCxn id="65" idx="2"/>
            </p:cNvCxnSpPr>
            <p:nvPr/>
          </p:nvCxnSpPr>
          <p:spPr>
            <a:xfrm>
              <a:off x="3198812" y="4648199"/>
              <a:ext cx="304800" cy="0"/>
            </a:xfrm>
            <a:prstGeom prst="straightConnector1">
              <a:avLst/>
            </a:prstGeom>
            <a:ln w="25400">
              <a:solidFill>
                <a:schemeClr val="accent1"/>
              </a:solidFill>
              <a:miter lim="800000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5" name="Oval 64">
              <a:extLst>
                <a:ext uri="{FF2B5EF4-FFF2-40B4-BE49-F238E27FC236}">
                  <a16:creationId xmlns:a16="http://schemas.microsoft.com/office/drawing/2014/main" id="{6A292F42-B852-40BB-A561-10D509A81425}"/>
                </a:ext>
              </a:extLst>
            </p:cNvPr>
            <p:cNvSpPr/>
            <p:nvPr/>
          </p:nvSpPr>
          <p:spPr>
            <a:xfrm>
              <a:off x="3503612" y="4343399"/>
              <a:ext cx="609600" cy="609600"/>
            </a:xfrm>
            <a:prstGeom prst="ellipse">
              <a:avLst/>
            </a:prstGeom>
            <a:noFill/>
            <a:ln w="38100">
              <a:solidFill>
                <a:schemeClr val="accent1"/>
              </a:solidFill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66" name="Straight Arrow Connector 65">
              <a:extLst>
                <a:ext uri="{FF2B5EF4-FFF2-40B4-BE49-F238E27FC236}">
                  <a16:creationId xmlns:a16="http://schemas.microsoft.com/office/drawing/2014/main" id="{41E83CB9-0DAB-4925-B7D1-5622E5380086}"/>
                </a:ext>
              </a:extLst>
            </p:cNvPr>
            <p:cNvCxnSpPr>
              <a:cxnSpLocks/>
              <a:stCxn id="65" idx="6"/>
              <a:endCxn id="68" idx="2"/>
            </p:cNvCxnSpPr>
            <p:nvPr/>
          </p:nvCxnSpPr>
          <p:spPr>
            <a:xfrm>
              <a:off x="4113212" y="4648199"/>
              <a:ext cx="457200" cy="20951"/>
            </a:xfrm>
            <a:prstGeom prst="straightConnector1">
              <a:avLst/>
            </a:prstGeom>
            <a:ln w="25400">
              <a:solidFill>
                <a:schemeClr val="accent1"/>
              </a:solidFill>
              <a:miter lim="800000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7" name="TextBox 66">
              <a:extLst>
                <a:ext uri="{FF2B5EF4-FFF2-40B4-BE49-F238E27FC236}">
                  <a16:creationId xmlns:a16="http://schemas.microsoft.com/office/drawing/2014/main" id="{D2B4AEB2-51F1-4BBA-B16F-B0A9B9C5A68B}"/>
                </a:ext>
              </a:extLst>
            </p:cNvPr>
            <p:cNvSpPr txBox="1"/>
            <p:nvPr/>
          </p:nvSpPr>
          <p:spPr>
            <a:xfrm>
              <a:off x="4182153" y="4267809"/>
              <a:ext cx="349776" cy="4247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lnSpc>
                  <a:spcPct val="90000"/>
                </a:lnSpc>
              </a:pPr>
              <a:r>
                <a:rPr lang="en-US" sz="2400">
                  <a:solidFill>
                    <a:schemeClr val="accent1"/>
                  </a:solidFill>
                </a:rPr>
                <a:t>b</a:t>
              </a:r>
            </a:p>
          </p:txBody>
        </p:sp>
        <p:sp>
          <p:nvSpPr>
            <p:cNvPr id="68" name="Oval 67">
              <a:extLst>
                <a:ext uri="{FF2B5EF4-FFF2-40B4-BE49-F238E27FC236}">
                  <a16:creationId xmlns:a16="http://schemas.microsoft.com/office/drawing/2014/main" id="{A55F6C9C-1599-4721-817D-61A672A1599C}"/>
                </a:ext>
              </a:extLst>
            </p:cNvPr>
            <p:cNvSpPr/>
            <p:nvPr/>
          </p:nvSpPr>
          <p:spPr>
            <a:xfrm>
              <a:off x="4570412" y="4364350"/>
              <a:ext cx="609600" cy="609600"/>
            </a:xfrm>
            <a:prstGeom prst="ellipse">
              <a:avLst/>
            </a:prstGeom>
            <a:noFill/>
            <a:ln w="38100">
              <a:solidFill>
                <a:schemeClr val="accent1"/>
              </a:solidFill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Oval 68">
              <a:extLst>
                <a:ext uri="{FF2B5EF4-FFF2-40B4-BE49-F238E27FC236}">
                  <a16:creationId xmlns:a16="http://schemas.microsoft.com/office/drawing/2014/main" id="{83B91350-C917-4E09-8D89-6FB0D3110D1A}"/>
                </a:ext>
              </a:extLst>
            </p:cNvPr>
            <p:cNvSpPr/>
            <p:nvPr/>
          </p:nvSpPr>
          <p:spPr>
            <a:xfrm>
              <a:off x="4642976" y="4441490"/>
              <a:ext cx="464473" cy="455321"/>
            </a:xfrm>
            <a:prstGeom prst="ellipse">
              <a:avLst/>
            </a:prstGeom>
            <a:noFill/>
            <a:ln w="28575">
              <a:solidFill>
                <a:schemeClr val="accent1"/>
              </a:solidFill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5" name="Group 74">
            <a:extLst>
              <a:ext uri="{FF2B5EF4-FFF2-40B4-BE49-F238E27FC236}">
                <a16:creationId xmlns:a16="http://schemas.microsoft.com/office/drawing/2014/main" id="{85E9F2F8-0EE1-4A33-906F-6E9B2F1B685D}"/>
              </a:ext>
            </a:extLst>
          </p:cNvPr>
          <p:cNvGrpSpPr/>
          <p:nvPr/>
        </p:nvGrpSpPr>
        <p:grpSpPr>
          <a:xfrm>
            <a:off x="8255222" y="4713278"/>
            <a:ext cx="1426858" cy="717818"/>
            <a:chOff x="8255222" y="4713278"/>
            <a:chExt cx="1426858" cy="717818"/>
          </a:xfrm>
        </p:grpSpPr>
        <p:cxnSp>
          <p:nvCxnSpPr>
            <p:cNvPr id="71" name="Straight Arrow Connector 70">
              <a:extLst>
                <a:ext uri="{FF2B5EF4-FFF2-40B4-BE49-F238E27FC236}">
                  <a16:creationId xmlns:a16="http://schemas.microsoft.com/office/drawing/2014/main" id="{9ECA7744-7B7A-4A65-A4D9-D22C584369C5}"/>
                </a:ext>
              </a:extLst>
            </p:cNvPr>
            <p:cNvCxnSpPr>
              <a:stCxn id="61" idx="6"/>
              <a:endCxn id="65" idx="2"/>
            </p:cNvCxnSpPr>
            <p:nvPr/>
          </p:nvCxnSpPr>
          <p:spPr>
            <a:xfrm flipV="1">
              <a:off x="8864822" y="5113434"/>
              <a:ext cx="817258" cy="3300"/>
            </a:xfrm>
            <a:prstGeom prst="straightConnector1">
              <a:avLst/>
            </a:prstGeom>
            <a:ln w="25400">
              <a:solidFill>
                <a:schemeClr val="accent5"/>
              </a:solidFill>
              <a:miter lim="800000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2" name="TextBox 71">
              <a:extLst>
                <a:ext uri="{FF2B5EF4-FFF2-40B4-BE49-F238E27FC236}">
                  <a16:creationId xmlns:a16="http://schemas.microsoft.com/office/drawing/2014/main" id="{CB88AC7D-6536-47A3-9AB4-52F4F7CFF6D4}"/>
                </a:ext>
              </a:extLst>
            </p:cNvPr>
            <p:cNvSpPr txBox="1"/>
            <p:nvPr/>
          </p:nvSpPr>
          <p:spPr>
            <a:xfrm>
              <a:off x="9097059" y="4713278"/>
              <a:ext cx="319318" cy="4247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lnSpc>
                  <a:spcPct val="90000"/>
                </a:lnSpc>
              </a:pPr>
              <a:r>
                <a:rPr lang="en-US" sz="2400">
                  <a:solidFill>
                    <a:schemeClr val="accent5"/>
                  </a:solidFill>
                  <a:latin typeface="Symbol" panose="05050102010706020507" pitchFamily="18" charset="2"/>
                </a:rPr>
                <a:t>e</a:t>
              </a:r>
            </a:p>
          </p:txBody>
        </p:sp>
        <p:sp>
          <p:nvSpPr>
            <p:cNvPr id="74" name="Oval 73">
              <a:extLst>
                <a:ext uri="{FF2B5EF4-FFF2-40B4-BE49-F238E27FC236}">
                  <a16:creationId xmlns:a16="http://schemas.microsoft.com/office/drawing/2014/main" id="{6B5E9DB7-0274-424F-8844-5E1CA67D2FF6}"/>
                </a:ext>
              </a:extLst>
            </p:cNvPr>
            <p:cNvSpPr/>
            <p:nvPr/>
          </p:nvSpPr>
          <p:spPr>
            <a:xfrm>
              <a:off x="8255222" y="4821496"/>
              <a:ext cx="609600" cy="609600"/>
            </a:xfrm>
            <a:prstGeom prst="ellipse">
              <a:avLst/>
            </a:prstGeom>
            <a:solidFill>
              <a:schemeClr val="bg2">
                <a:lumMod val="50000"/>
              </a:schemeClr>
            </a:solidFill>
            <a:ln w="38100">
              <a:solidFill>
                <a:schemeClr val="accent5"/>
              </a:solidFill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accent5"/>
                </a:solidFill>
              </a:endParaRPr>
            </a:p>
          </p:txBody>
        </p:sp>
      </p:grpSp>
      <p:grpSp>
        <p:nvGrpSpPr>
          <p:cNvPr id="76" name="Group 75">
            <a:extLst>
              <a:ext uri="{FF2B5EF4-FFF2-40B4-BE49-F238E27FC236}">
                <a16:creationId xmlns:a16="http://schemas.microsoft.com/office/drawing/2014/main" id="{F6002E2D-D24D-4687-93B9-469BD9FCEE10}"/>
              </a:ext>
            </a:extLst>
          </p:cNvPr>
          <p:cNvGrpSpPr/>
          <p:nvPr/>
        </p:nvGrpSpPr>
        <p:grpSpPr>
          <a:xfrm>
            <a:off x="8560022" y="5912783"/>
            <a:ext cx="1981200" cy="706141"/>
            <a:chOff x="3198812" y="4267809"/>
            <a:chExt cx="1981200" cy="706141"/>
          </a:xfrm>
        </p:grpSpPr>
        <p:cxnSp>
          <p:nvCxnSpPr>
            <p:cNvPr id="77" name="Straight Arrow Connector 76">
              <a:extLst>
                <a:ext uri="{FF2B5EF4-FFF2-40B4-BE49-F238E27FC236}">
                  <a16:creationId xmlns:a16="http://schemas.microsoft.com/office/drawing/2014/main" id="{F48B1B17-5686-4576-BECE-CB28EC82BB76}"/>
                </a:ext>
              </a:extLst>
            </p:cNvPr>
            <p:cNvCxnSpPr>
              <a:cxnSpLocks/>
              <a:endCxn id="78" idx="2"/>
            </p:cNvCxnSpPr>
            <p:nvPr/>
          </p:nvCxnSpPr>
          <p:spPr>
            <a:xfrm>
              <a:off x="3198812" y="4648199"/>
              <a:ext cx="304800" cy="0"/>
            </a:xfrm>
            <a:prstGeom prst="straightConnector1">
              <a:avLst/>
            </a:prstGeom>
            <a:ln w="25400">
              <a:solidFill>
                <a:schemeClr val="accent1"/>
              </a:solidFill>
              <a:miter lim="800000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8" name="Oval 77">
              <a:extLst>
                <a:ext uri="{FF2B5EF4-FFF2-40B4-BE49-F238E27FC236}">
                  <a16:creationId xmlns:a16="http://schemas.microsoft.com/office/drawing/2014/main" id="{7B6CDA8C-9B9F-48C6-A55B-B00AABF3A977}"/>
                </a:ext>
              </a:extLst>
            </p:cNvPr>
            <p:cNvSpPr/>
            <p:nvPr/>
          </p:nvSpPr>
          <p:spPr>
            <a:xfrm>
              <a:off x="3503612" y="4343399"/>
              <a:ext cx="609600" cy="609600"/>
            </a:xfrm>
            <a:prstGeom prst="ellipse">
              <a:avLst/>
            </a:prstGeom>
            <a:noFill/>
            <a:ln w="38100">
              <a:solidFill>
                <a:schemeClr val="accent1"/>
              </a:solidFill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79" name="Straight Arrow Connector 78">
              <a:extLst>
                <a:ext uri="{FF2B5EF4-FFF2-40B4-BE49-F238E27FC236}">
                  <a16:creationId xmlns:a16="http://schemas.microsoft.com/office/drawing/2014/main" id="{FE40BAA3-1836-4D8C-B744-C9DEA9A320FF}"/>
                </a:ext>
              </a:extLst>
            </p:cNvPr>
            <p:cNvCxnSpPr>
              <a:cxnSpLocks/>
              <a:stCxn id="78" idx="6"/>
              <a:endCxn id="81" idx="2"/>
            </p:cNvCxnSpPr>
            <p:nvPr/>
          </p:nvCxnSpPr>
          <p:spPr>
            <a:xfrm>
              <a:off x="4113212" y="4648199"/>
              <a:ext cx="457200" cy="20951"/>
            </a:xfrm>
            <a:prstGeom prst="straightConnector1">
              <a:avLst/>
            </a:prstGeom>
            <a:ln w="25400">
              <a:solidFill>
                <a:schemeClr val="accent1"/>
              </a:solidFill>
              <a:miter lim="800000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0" name="TextBox 79">
              <a:extLst>
                <a:ext uri="{FF2B5EF4-FFF2-40B4-BE49-F238E27FC236}">
                  <a16:creationId xmlns:a16="http://schemas.microsoft.com/office/drawing/2014/main" id="{B880C982-7F8B-4A05-8742-C3A6308A1B53}"/>
                </a:ext>
              </a:extLst>
            </p:cNvPr>
            <p:cNvSpPr txBox="1"/>
            <p:nvPr/>
          </p:nvSpPr>
          <p:spPr>
            <a:xfrm>
              <a:off x="4182153" y="4267809"/>
              <a:ext cx="335348" cy="4247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lnSpc>
                  <a:spcPct val="90000"/>
                </a:lnSpc>
              </a:pPr>
              <a:r>
                <a:rPr lang="en-US" sz="2400">
                  <a:solidFill>
                    <a:schemeClr val="accent1"/>
                  </a:solidFill>
                </a:rPr>
                <a:t>a</a:t>
              </a:r>
            </a:p>
          </p:txBody>
        </p:sp>
        <p:sp>
          <p:nvSpPr>
            <p:cNvPr id="81" name="Oval 80">
              <a:extLst>
                <a:ext uri="{FF2B5EF4-FFF2-40B4-BE49-F238E27FC236}">
                  <a16:creationId xmlns:a16="http://schemas.microsoft.com/office/drawing/2014/main" id="{44CDC178-0703-4304-918F-E2147A516C3B}"/>
                </a:ext>
              </a:extLst>
            </p:cNvPr>
            <p:cNvSpPr/>
            <p:nvPr/>
          </p:nvSpPr>
          <p:spPr>
            <a:xfrm>
              <a:off x="4570412" y="4364350"/>
              <a:ext cx="609600" cy="609600"/>
            </a:xfrm>
            <a:prstGeom prst="ellipse">
              <a:avLst/>
            </a:prstGeom>
            <a:noFill/>
            <a:ln w="38100">
              <a:solidFill>
                <a:schemeClr val="accent1"/>
              </a:solidFill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2" name="Oval 81">
              <a:extLst>
                <a:ext uri="{FF2B5EF4-FFF2-40B4-BE49-F238E27FC236}">
                  <a16:creationId xmlns:a16="http://schemas.microsoft.com/office/drawing/2014/main" id="{91B453A0-5590-4A2D-92AF-8CE4D5E88AEE}"/>
                </a:ext>
              </a:extLst>
            </p:cNvPr>
            <p:cNvSpPr/>
            <p:nvPr/>
          </p:nvSpPr>
          <p:spPr>
            <a:xfrm>
              <a:off x="4642976" y="4441490"/>
              <a:ext cx="464473" cy="455321"/>
            </a:xfrm>
            <a:prstGeom prst="ellipse">
              <a:avLst/>
            </a:prstGeom>
            <a:noFill/>
            <a:ln w="28575">
              <a:solidFill>
                <a:schemeClr val="accent1"/>
              </a:solidFill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98" name="Group 97">
            <a:extLst>
              <a:ext uri="{FF2B5EF4-FFF2-40B4-BE49-F238E27FC236}">
                <a16:creationId xmlns:a16="http://schemas.microsoft.com/office/drawing/2014/main" id="{B7DD343C-208A-4A2A-80DB-EA91F47FEAE1}"/>
              </a:ext>
            </a:extLst>
          </p:cNvPr>
          <p:cNvGrpSpPr/>
          <p:nvPr/>
        </p:nvGrpSpPr>
        <p:grpSpPr>
          <a:xfrm>
            <a:off x="7112219" y="5408532"/>
            <a:ext cx="2908678" cy="1236418"/>
            <a:chOff x="7112219" y="5408532"/>
            <a:chExt cx="2908678" cy="1236418"/>
          </a:xfrm>
        </p:grpSpPr>
        <p:grpSp>
          <p:nvGrpSpPr>
            <p:cNvPr id="86" name="Group 85">
              <a:extLst>
                <a:ext uri="{FF2B5EF4-FFF2-40B4-BE49-F238E27FC236}">
                  <a16:creationId xmlns:a16="http://schemas.microsoft.com/office/drawing/2014/main" id="{783F6BB8-14CD-4E31-B0EC-78E0EB5AE8B9}"/>
                </a:ext>
              </a:extLst>
            </p:cNvPr>
            <p:cNvGrpSpPr/>
            <p:nvPr/>
          </p:nvGrpSpPr>
          <p:grpSpPr>
            <a:xfrm>
              <a:off x="7417019" y="5991516"/>
              <a:ext cx="609600" cy="609600"/>
              <a:chOff x="11276013" y="5830394"/>
              <a:chExt cx="609600" cy="609600"/>
            </a:xfrm>
          </p:grpSpPr>
          <p:sp>
            <p:nvSpPr>
              <p:cNvPr id="84" name="Oval 83">
                <a:extLst>
                  <a:ext uri="{FF2B5EF4-FFF2-40B4-BE49-F238E27FC236}">
                    <a16:creationId xmlns:a16="http://schemas.microsoft.com/office/drawing/2014/main" id="{948B52F5-8BA2-4A3D-87BB-CFD30DDF44BB}"/>
                  </a:ext>
                </a:extLst>
              </p:cNvPr>
              <p:cNvSpPr/>
              <p:nvPr/>
            </p:nvSpPr>
            <p:spPr>
              <a:xfrm>
                <a:off x="11276013" y="5830394"/>
                <a:ext cx="609600" cy="609600"/>
              </a:xfrm>
              <a:prstGeom prst="ellipse">
                <a:avLst/>
              </a:prstGeom>
              <a:noFill/>
              <a:ln w="38100">
                <a:solidFill>
                  <a:schemeClr val="accent5"/>
                </a:solidFill>
                <a:miter lim="800000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5" name="Oval 84">
                <a:extLst>
                  <a:ext uri="{FF2B5EF4-FFF2-40B4-BE49-F238E27FC236}">
                    <a16:creationId xmlns:a16="http://schemas.microsoft.com/office/drawing/2014/main" id="{46FB5501-1CF2-40AA-A6A7-6183BBA720FC}"/>
                  </a:ext>
                </a:extLst>
              </p:cNvPr>
              <p:cNvSpPr/>
              <p:nvPr/>
            </p:nvSpPr>
            <p:spPr>
              <a:xfrm>
                <a:off x="11348577" y="5907534"/>
                <a:ext cx="464473" cy="455321"/>
              </a:xfrm>
              <a:prstGeom prst="ellipse">
                <a:avLst/>
              </a:prstGeom>
              <a:noFill/>
              <a:ln w="28575">
                <a:solidFill>
                  <a:schemeClr val="accent5"/>
                </a:solidFill>
                <a:miter lim="800000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87" name="Straight Arrow Connector 86">
              <a:extLst>
                <a:ext uri="{FF2B5EF4-FFF2-40B4-BE49-F238E27FC236}">
                  <a16:creationId xmlns:a16="http://schemas.microsoft.com/office/drawing/2014/main" id="{5E0FE4CA-FF14-4290-9A76-8C72FB1B8E9D}"/>
                </a:ext>
              </a:extLst>
            </p:cNvPr>
            <p:cNvCxnSpPr>
              <a:cxnSpLocks/>
              <a:stCxn id="84" idx="6"/>
              <a:endCxn id="78" idx="2"/>
            </p:cNvCxnSpPr>
            <p:nvPr/>
          </p:nvCxnSpPr>
          <p:spPr>
            <a:xfrm flipV="1">
              <a:off x="8026619" y="6293173"/>
              <a:ext cx="838203" cy="3143"/>
            </a:xfrm>
            <a:prstGeom prst="straightConnector1">
              <a:avLst/>
            </a:prstGeom>
            <a:ln w="25400">
              <a:solidFill>
                <a:schemeClr val="accent5"/>
              </a:solidFill>
              <a:miter lim="800000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1" name="TextBox 90">
              <a:extLst>
                <a:ext uri="{FF2B5EF4-FFF2-40B4-BE49-F238E27FC236}">
                  <a16:creationId xmlns:a16="http://schemas.microsoft.com/office/drawing/2014/main" id="{71B89A52-F95B-46E2-86EE-FCC93375EB0B}"/>
                </a:ext>
              </a:extLst>
            </p:cNvPr>
            <p:cNvSpPr txBox="1"/>
            <p:nvPr/>
          </p:nvSpPr>
          <p:spPr>
            <a:xfrm>
              <a:off x="9256718" y="5408532"/>
              <a:ext cx="319318" cy="4247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lnSpc>
                  <a:spcPct val="90000"/>
                </a:lnSpc>
              </a:pPr>
              <a:r>
                <a:rPr lang="en-US" sz="2400">
                  <a:solidFill>
                    <a:schemeClr val="accent5"/>
                  </a:solidFill>
                  <a:latin typeface="Symbol" panose="05050102010706020507" pitchFamily="18" charset="2"/>
                </a:rPr>
                <a:t>e</a:t>
              </a:r>
            </a:p>
          </p:txBody>
        </p:sp>
        <p:cxnSp>
          <p:nvCxnSpPr>
            <p:cNvPr id="92" name="Straight Arrow Connector 91">
              <a:extLst>
                <a:ext uri="{FF2B5EF4-FFF2-40B4-BE49-F238E27FC236}">
                  <a16:creationId xmlns:a16="http://schemas.microsoft.com/office/drawing/2014/main" id="{CD90A4C6-7F38-491F-9C1D-1948EB6C84B1}"/>
                </a:ext>
              </a:extLst>
            </p:cNvPr>
            <p:cNvCxnSpPr>
              <a:cxnSpLocks/>
            </p:cNvCxnSpPr>
            <p:nvPr/>
          </p:nvCxnSpPr>
          <p:spPr>
            <a:xfrm>
              <a:off x="7112219" y="6314124"/>
              <a:ext cx="304800" cy="0"/>
            </a:xfrm>
            <a:prstGeom prst="straightConnector1">
              <a:avLst/>
            </a:prstGeom>
            <a:ln w="25400">
              <a:solidFill>
                <a:schemeClr val="accent5"/>
              </a:solidFill>
              <a:miter lim="800000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4" name="Connector: Curved 93">
              <a:extLst>
                <a:ext uri="{FF2B5EF4-FFF2-40B4-BE49-F238E27FC236}">
                  <a16:creationId xmlns:a16="http://schemas.microsoft.com/office/drawing/2014/main" id="{DA7DB85B-D1E4-450A-BBAF-879A44EA7F6E}"/>
                </a:ext>
              </a:extLst>
            </p:cNvPr>
            <p:cNvCxnSpPr>
              <a:cxnSpLocks/>
              <a:stCxn id="81" idx="1"/>
              <a:endCxn id="78" idx="0"/>
            </p:cNvCxnSpPr>
            <p:nvPr/>
          </p:nvCxnSpPr>
          <p:spPr>
            <a:xfrm rot="16200000" flipV="1">
              <a:off x="9540147" y="5617849"/>
              <a:ext cx="110225" cy="851274"/>
            </a:xfrm>
            <a:prstGeom prst="curvedConnector3">
              <a:avLst>
                <a:gd name="adj1" fmla="val 307394"/>
              </a:avLst>
            </a:prstGeom>
            <a:ln w="25400">
              <a:solidFill>
                <a:schemeClr val="accent5"/>
              </a:solidFill>
              <a:miter lim="800000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5" name="TextBox 94">
              <a:extLst>
                <a:ext uri="{FF2B5EF4-FFF2-40B4-BE49-F238E27FC236}">
                  <a16:creationId xmlns:a16="http://schemas.microsoft.com/office/drawing/2014/main" id="{7679391E-E083-4C4A-86B4-4D2011BDAE2E}"/>
                </a:ext>
              </a:extLst>
            </p:cNvPr>
            <p:cNvSpPr txBox="1"/>
            <p:nvPr/>
          </p:nvSpPr>
          <p:spPr>
            <a:xfrm>
              <a:off x="8269282" y="6220218"/>
              <a:ext cx="319318" cy="4247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lnSpc>
                  <a:spcPct val="90000"/>
                </a:lnSpc>
              </a:pPr>
              <a:r>
                <a:rPr lang="en-US" sz="2400">
                  <a:solidFill>
                    <a:schemeClr val="accent5"/>
                  </a:solidFill>
                  <a:latin typeface="Symbol" panose="05050102010706020507" pitchFamily="18" charset="2"/>
                </a:rPr>
                <a:t>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3570318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4" grpId="0" uiExpand="1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45F25E-00C9-414D-9412-2892D59C4B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Regex-2-NFA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F968B74-E1D1-4551-BC8D-2747B7F5D98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720166" y="2362200"/>
            <a:ext cx="9098646" cy="4267200"/>
          </a:xfrm>
        </p:spPr>
        <p:txBody>
          <a:bodyPr>
            <a:normAutofit fontScale="85000" lnSpcReduction="10000"/>
          </a:bodyPr>
          <a:lstStyle/>
          <a:p>
            <a:pPr>
              <a:tabLst>
                <a:tab pos="1309688" algn="l"/>
              </a:tabLst>
            </a:pPr>
            <a:r>
              <a:rPr lang="en-US" sz="3200">
                <a:solidFill>
                  <a:schemeClr val="accent1"/>
                </a:solidFill>
              </a:rPr>
              <a:t>a + b: 	build an NFA for each part, then add a new start state</a:t>
            </a:r>
            <a:br>
              <a:rPr lang="en-US" sz="3200">
                <a:solidFill>
                  <a:schemeClr val="accent1"/>
                </a:solidFill>
              </a:rPr>
            </a:br>
            <a:r>
              <a:rPr lang="en-US" sz="3200">
                <a:solidFill>
                  <a:schemeClr val="accent1"/>
                </a:solidFill>
              </a:rPr>
              <a:t>	with an </a:t>
            </a:r>
            <a:r>
              <a:rPr lang="en-US" sz="3200">
                <a:solidFill>
                  <a:schemeClr val="accent1"/>
                </a:solidFill>
                <a:latin typeface="Symbol" panose="05050102010706020507" pitchFamily="18" charset="2"/>
              </a:rPr>
              <a:t>e</a:t>
            </a:r>
            <a:r>
              <a:rPr lang="en-US" sz="3200">
                <a:solidFill>
                  <a:schemeClr val="accent1"/>
                </a:solidFill>
              </a:rPr>
              <a:t>-transition to each of their start states</a:t>
            </a:r>
          </a:p>
          <a:p>
            <a:pPr>
              <a:tabLst>
                <a:tab pos="1309688" algn="l"/>
              </a:tabLst>
            </a:pPr>
            <a:r>
              <a:rPr lang="en-US" sz="3200">
                <a:solidFill>
                  <a:schemeClr val="accent5"/>
                </a:solidFill>
              </a:rPr>
              <a:t>ab:	build an NFA for each part, then add an </a:t>
            </a:r>
            <a:r>
              <a:rPr lang="en-US" sz="3200">
                <a:solidFill>
                  <a:schemeClr val="accent5"/>
                </a:solidFill>
                <a:latin typeface="Symbol" panose="05050102010706020507" pitchFamily="18" charset="2"/>
              </a:rPr>
              <a:t>e</a:t>
            </a:r>
            <a:r>
              <a:rPr lang="en-US" sz="3200">
                <a:solidFill>
                  <a:schemeClr val="accent5"/>
                </a:solidFill>
              </a:rPr>
              <a:t>-transition</a:t>
            </a:r>
            <a:br>
              <a:rPr lang="en-US" sz="3200">
                <a:solidFill>
                  <a:schemeClr val="accent5"/>
                </a:solidFill>
              </a:rPr>
            </a:br>
            <a:r>
              <a:rPr lang="en-US" sz="3200">
                <a:solidFill>
                  <a:schemeClr val="accent5"/>
                </a:solidFill>
              </a:rPr>
              <a:t>	from </a:t>
            </a:r>
            <a:r>
              <a:rPr lang="en-US" sz="3200" b="1">
                <a:solidFill>
                  <a:schemeClr val="accent2"/>
                </a:solidFill>
              </a:rPr>
              <a:t>all</a:t>
            </a:r>
            <a:r>
              <a:rPr lang="en-US" sz="3200">
                <a:solidFill>
                  <a:schemeClr val="accent5"/>
                </a:solidFill>
              </a:rPr>
              <a:t> the accepting states of the first to the start</a:t>
            </a:r>
            <a:br>
              <a:rPr lang="en-US" sz="3200">
                <a:solidFill>
                  <a:schemeClr val="accent5"/>
                </a:solidFill>
              </a:rPr>
            </a:br>
            <a:r>
              <a:rPr lang="en-US" sz="3200">
                <a:solidFill>
                  <a:schemeClr val="accent5"/>
                </a:solidFill>
              </a:rPr>
              <a:t>	state of the second; the accept states of the first</a:t>
            </a:r>
            <a:br>
              <a:rPr lang="en-US" sz="3200">
                <a:solidFill>
                  <a:schemeClr val="accent5"/>
                </a:solidFill>
              </a:rPr>
            </a:br>
            <a:r>
              <a:rPr lang="en-US" sz="3200">
                <a:solidFill>
                  <a:schemeClr val="accent5"/>
                </a:solidFill>
              </a:rPr>
              <a:t>	become non-accepting</a:t>
            </a:r>
          </a:p>
          <a:p>
            <a:pPr>
              <a:tabLst>
                <a:tab pos="1309688" algn="l"/>
              </a:tabLst>
            </a:pPr>
            <a:r>
              <a:rPr lang="en-US" sz="3200">
                <a:solidFill>
                  <a:schemeClr val="accent3"/>
                </a:solidFill>
              </a:rPr>
              <a:t>a*:	build an NFA for the part, then add </a:t>
            </a:r>
            <a:r>
              <a:rPr lang="en-US" sz="3200">
                <a:solidFill>
                  <a:schemeClr val="accent3"/>
                </a:solidFill>
                <a:latin typeface="Symbol" panose="05050102010706020507" pitchFamily="18" charset="2"/>
              </a:rPr>
              <a:t>e</a:t>
            </a:r>
            <a:r>
              <a:rPr lang="en-US" sz="3200">
                <a:solidFill>
                  <a:schemeClr val="accent3"/>
                </a:solidFill>
              </a:rPr>
              <a:t>-transitions</a:t>
            </a:r>
            <a:br>
              <a:rPr lang="en-US" sz="3200">
                <a:solidFill>
                  <a:schemeClr val="accent3"/>
                </a:solidFill>
              </a:rPr>
            </a:br>
            <a:r>
              <a:rPr lang="en-US" sz="3200">
                <a:solidFill>
                  <a:schemeClr val="accent3"/>
                </a:solidFill>
              </a:rPr>
              <a:t>	from </a:t>
            </a:r>
            <a:r>
              <a:rPr lang="en-US" sz="3200" b="1">
                <a:solidFill>
                  <a:schemeClr val="accent2"/>
                </a:solidFill>
              </a:rPr>
              <a:t>all</a:t>
            </a:r>
            <a:r>
              <a:rPr lang="en-US" sz="3200">
                <a:solidFill>
                  <a:schemeClr val="accent3"/>
                </a:solidFill>
              </a:rPr>
              <a:t> its accepting states back to its start state;</a:t>
            </a:r>
            <a:br>
              <a:rPr lang="en-US" sz="3200">
                <a:solidFill>
                  <a:schemeClr val="accent3"/>
                </a:solidFill>
              </a:rPr>
            </a:br>
            <a:r>
              <a:rPr lang="en-US" sz="3200">
                <a:solidFill>
                  <a:schemeClr val="accent3"/>
                </a:solidFill>
              </a:rPr>
              <a:t>	then add a new accepting start state with an</a:t>
            </a:r>
            <a:br>
              <a:rPr lang="en-US" sz="3200">
                <a:solidFill>
                  <a:schemeClr val="accent3"/>
                </a:solidFill>
              </a:rPr>
            </a:br>
            <a:r>
              <a:rPr lang="en-US" sz="3200">
                <a:solidFill>
                  <a:schemeClr val="accent3"/>
                </a:solidFill>
              </a:rPr>
              <a:t>	</a:t>
            </a:r>
            <a:r>
              <a:rPr lang="en-US" sz="3200">
                <a:solidFill>
                  <a:schemeClr val="accent3"/>
                </a:solidFill>
                <a:latin typeface="Symbol" panose="05050102010706020507" pitchFamily="18" charset="2"/>
              </a:rPr>
              <a:t>e</a:t>
            </a:r>
            <a:r>
              <a:rPr lang="en-US" sz="3200">
                <a:solidFill>
                  <a:schemeClr val="accent3"/>
                </a:solidFill>
              </a:rPr>
              <a:t>-transition to the old start state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24CC20B-17FA-4813-8412-1D571A20E5F9}"/>
              </a:ext>
            </a:extLst>
          </p:cNvPr>
          <p:cNvSpPr txBox="1"/>
          <p:nvPr/>
        </p:nvSpPr>
        <p:spPr>
          <a:xfrm>
            <a:off x="1598612" y="1708868"/>
            <a:ext cx="9269653" cy="4247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90000"/>
              </a:lnSpc>
            </a:pPr>
            <a:r>
              <a:rPr lang="en-US" sz="2400">
                <a:solidFill>
                  <a:schemeClr val="accent4"/>
                </a:solidFill>
              </a:rPr>
              <a:t>Recall that there are 6 parts to the regex definition (3 base &amp; 3 recursive)</a:t>
            </a:r>
            <a:endParaRPr lang="en-US">
              <a:solidFill>
                <a:schemeClr val="accent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835581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45F25E-00C9-414D-9412-2892D59C4B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Regex-2-NFA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CFCA7B-633E-42B5-B00A-9D97943BE0C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522413" y="2133600"/>
            <a:ext cx="4419599" cy="4267200"/>
          </a:xfrm>
        </p:spPr>
        <p:txBody>
          <a:bodyPr>
            <a:normAutofit fontScale="85000" lnSpcReduction="20000"/>
          </a:bodyPr>
          <a:lstStyle/>
          <a:p>
            <a:endParaRPr lang="en-US" sz="3200">
              <a:solidFill>
                <a:schemeClr val="accent3"/>
              </a:solidFill>
            </a:endParaRPr>
          </a:p>
          <a:p>
            <a:r>
              <a:rPr lang="en-US" sz="3200">
                <a:solidFill>
                  <a:schemeClr val="accent3"/>
                </a:solidFill>
              </a:rPr>
              <a:t>(a+b)*</a:t>
            </a:r>
          </a:p>
          <a:p>
            <a:endParaRPr lang="en-US" sz="3200">
              <a:solidFill>
                <a:schemeClr val="accent3"/>
              </a:solidFill>
            </a:endParaRPr>
          </a:p>
          <a:p>
            <a:r>
              <a:rPr lang="en-US" sz="3200">
                <a:solidFill>
                  <a:schemeClr val="accent3"/>
                </a:solidFill>
              </a:rPr>
              <a:t>ab*</a:t>
            </a:r>
          </a:p>
          <a:p>
            <a:endParaRPr lang="en-US" sz="3200">
              <a:solidFill>
                <a:schemeClr val="accent3"/>
              </a:solidFill>
            </a:endParaRPr>
          </a:p>
          <a:p>
            <a:r>
              <a:rPr lang="en-US" sz="3200">
                <a:solidFill>
                  <a:schemeClr val="accent3"/>
                </a:solidFill>
              </a:rPr>
              <a:t>(a+b)*aba(a+b)*</a:t>
            </a:r>
          </a:p>
          <a:p>
            <a:endParaRPr lang="en-US" sz="3200">
              <a:solidFill>
                <a:schemeClr val="accent3"/>
              </a:solidFill>
            </a:endParaRPr>
          </a:p>
          <a:p>
            <a:r>
              <a:rPr lang="en-US" sz="3200">
                <a:solidFill>
                  <a:schemeClr val="accent3"/>
                </a:solidFill>
              </a:rPr>
              <a:t>(bab)*a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F968B74-E1D1-4551-BC8D-2747B7F5D98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46815" y="2133600"/>
            <a:ext cx="4419598" cy="4267200"/>
          </a:xfrm>
        </p:spPr>
        <p:txBody>
          <a:bodyPr>
            <a:normAutofit fontScale="85000" lnSpcReduction="20000"/>
          </a:bodyPr>
          <a:lstStyle/>
          <a:p>
            <a:pPr>
              <a:tabLst>
                <a:tab pos="1309688" algn="l"/>
              </a:tabLst>
            </a:pPr>
            <a:endParaRPr lang="en-US" sz="3200">
              <a:solidFill>
                <a:schemeClr val="accent5"/>
              </a:solidFill>
            </a:endParaRPr>
          </a:p>
          <a:p>
            <a:pPr>
              <a:tabLst>
                <a:tab pos="1309688" algn="l"/>
              </a:tabLst>
            </a:pPr>
            <a:r>
              <a:rPr lang="en-US" sz="3200">
                <a:solidFill>
                  <a:schemeClr val="accent5"/>
                </a:solidFill>
              </a:rPr>
              <a:t>aba + bb</a:t>
            </a:r>
          </a:p>
          <a:p>
            <a:pPr>
              <a:tabLst>
                <a:tab pos="1309688" algn="l"/>
              </a:tabLst>
            </a:pPr>
            <a:endParaRPr lang="en-US" sz="3200">
              <a:solidFill>
                <a:schemeClr val="accent5"/>
              </a:solidFill>
            </a:endParaRPr>
          </a:p>
          <a:p>
            <a:pPr>
              <a:tabLst>
                <a:tab pos="1309688" algn="l"/>
              </a:tabLst>
            </a:pPr>
            <a:r>
              <a:rPr lang="en-US" sz="3200">
                <a:solidFill>
                  <a:schemeClr val="accent5"/>
                </a:solidFill>
                <a:sym typeface="Symbol" panose="05050102010706020507" pitchFamily="18" charset="2"/>
              </a:rPr>
              <a:t>*</a:t>
            </a:r>
          </a:p>
          <a:p>
            <a:pPr>
              <a:tabLst>
                <a:tab pos="1309688" algn="l"/>
              </a:tabLst>
            </a:pPr>
            <a:endParaRPr lang="en-US" sz="3200">
              <a:solidFill>
                <a:schemeClr val="accent5"/>
              </a:solidFill>
              <a:sym typeface="Symbol" panose="05050102010706020507" pitchFamily="18" charset="2"/>
            </a:endParaRPr>
          </a:p>
          <a:p>
            <a:pPr>
              <a:tabLst>
                <a:tab pos="1309688" algn="l"/>
              </a:tabLst>
            </a:pPr>
            <a:r>
              <a:rPr lang="en-US" sz="3200">
                <a:solidFill>
                  <a:schemeClr val="accent5"/>
                </a:solidFill>
                <a:sym typeface="Symbol" panose="05050102010706020507" pitchFamily="18" charset="2"/>
              </a:rPr>
              <a:t>ab + </a:t>
            </a:r>
            <a:r>
              <a:rPr lang="en-US" sz="3200">
                <a:solidFill>
                  <a:schemeClr val="accent5"/>
                </a:solidFill>
                <a:latin typeface="Symbol" panose="05050102010706020507" pitchFamily="18" charset="2"/>
                <a:sym typeface="Symbol" panose="05050102010706020507" pitchFamily="18" charset="2"/>
              </a:rPr>
              <a:t>e</a:t>
            </a:r>
            <a:endParaRPr lang="en-US" sz="3200">
              <a:solidFill>
                <a:schemeClr val="accent5"/>
              </a:solidFill>
              <a:sym typeface="Symbol" panose="05050102010706020507" pitchFamily="18" charset="2"/>
            </a:endParaRPr>
          </a:p>
          <a:p>
            <a:pPr>
              <a:tabLst>
                <a:tab pos="1309688" algn="l"/>
              </a:tabLst>
            </a:pPr>
            <a:endParaRPr lang="en-US" sz="3200">
              <a:solidFill>
                <a:schemeClr val="accent5"/>
              </a:solidFill>
              <a:sym typeface="Symbol" panose="05050102010706020507" pitchFamily="18" charset="2"/>
            </a:endParaRPr>
          </a:p>
          <a:p>
            <a:pPr>
              <a:tabLst>
                <a:tab pos="1309688" algn="l"/>
              </a:tabLst>
            </a:pPr>
            <a:r>
              <a:rPr lang="en-US" sz="3200">
                <a:solidFill>
                  <a:schemeClr val="accent5"/>
                </a:solidFill>
              </a:rPr>
              <a:t>(a + </a:t>
            </a:r>
            <a:r>
              <a:rPr lang="en-US" sz="3200">
                <a:solidFill>
                  <a:schemeClr val="accent5"/>
                </a:solidFill>
                <a:latin typeface="Symbol" panose="05050102010706020507" pitchFamily="18" charset="2"/>
              </a:rPr>
              <a:t>e</a:t>
            </a:r>
            <a:r>
              <a:rPr lang="en-US" sz="3200">
                <a:solidFill>
                  <a:schemeClr val="accent5"/>
                </a:solidFill>
              </a:rPr>
              <a:t>)(bb)*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24CC20B-17FA-4813-8412-1D571A20E5F9}"/>
              </a:ext>
            </a:extLst>
          </p:cNvPr>
          <p:cNvSpPr txBox="1"/>
          <p:nvPr/>
        </p:nvSpPr>
        <p:spPr>
          <a:xfrm>
            <a:off x="1598612" y="1708868"/>
            <a:ext cx="1414170" cy="4247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90000"/>
              </a:lnSpc>
            </a:pPr>
            <a:r>
              <a:rPr lang="en-US" sz="2400">
                <a:solidFill>
                  <a:schemeClr val="accent6"/>
                </a:solidFill>
              </a:rPr>
              <a:t>Examples</a:t>
            </a:r>
            <a:endParaRPr lang="en-US">
              <a:solidFill>
                <a:schemeClr val="accent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384457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A43084-A5AD-4DB1-AB68-779AC49CE8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ALERTS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F53E2F-56AF-41E7-96B5-F8B5D0CAB4B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Homework #2 due today</a:t>
            </a:r>
          </a:p>
          <a:p>
            <a:r>
              <a:rPr lang="en-US"/>
              <a:t>Project #1 due Friday, Sept 19</a:t>
            </a:r>
          </a:p>
          <a:p>
            <a:r>
              <a:rPr lang="en-US"/>
              <a:t>Programming Assignment #2 available, due Tuesday, Sept 23</a:t>
            </a:r>
          </a:p>
          <a:p>
            <a:r>
              <a:rPr lang="en-US"/>
              <a:t>Reading Assignment #4 available</a:t>
            </a:r>
          </a:p>
          <a:p>
            <a:pPr lvl="1"/>
            <a:r>
              <a:rPr lang="en-US"/>
              <a:t>In particular, Chapter 2 of the 'Basics of Compiler Design' by Mogensen</a:t>
            </a:r>
          </a:p>
        </p:txBody>
      </p:sp>
    </p:spTree>
    <p:extLst>
      <p:ext uri="{BB962C8B-B14F-4D97-AF65-F5344CB8AC3E}">
        <p14:creationId xmlns:p14="http://schemas.microsoft.com/office/powerpoint/2010/main" val="19805704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45F25E-00C9-414D-9412-2892D59C4B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Building a Lexer: There are options...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E0A36FF-09C5-41F1-8775-5C8729B70820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>
                    <a:solidFill>
                      <a:schemeClr val="accent6"/>
                    </a:solidFill>
                  </a:rPr>
                  <a:t>Write a program by hand:</a:t>
                </a:r>
              </a:p>
              <a:p>
                <a:pPr lvl="1"/>
                <a:r>
                  <a:rPr lang="en-US"/>
                  <a:t>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𝑇h𝑖𝑠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𝑖𝑠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𝑑𝑖𝑓𝑓𝑖𝑐𝑢𝑙𝑡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 (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𝑎𝑛𝑑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𝑒𝑣𝑒𝑛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h𝑎𝑟𝑑𝑒𝑟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𝑡𝑜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𝑚𝑎𝑖𝑛𝑡𝑎𝑖𝑛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US" dirty="0"/>
              </a:p>
              <a:p>
                <a:pPr lvl="1"/>
                <a:r>
                  <a:rPr lang="en-US"/>
                  <a:t>See JavaScript example...</a:t>
                </a:r>
                <a:endParaRPr lang="en-US" dirty="0"/>
              </a:p>
              <a:p>
                <a:r>
                  <a:rPr lang="en-US">
                    <a:solidFill>
                      <a:schemeClr val="accent4"/>
                    </a:solidFill>
                  </a:rPr>
                  <a:t>Build a DFA for each token type:</a:t>
                </a:r>
                <a:endParaRPr lang="en-US" b="0" i="1">
                  <a:latin typeface="Cambria Math" panose="02040503050406030204" pitchFamily="18" charset="0"/>
                </a:endParaRPr>
              </a:p>
              <a:p>
                <a:pPr lvl="1"/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𝑅𝑢𝑛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𝑡h𝑒𝑚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𝑠𝑒𝑞𝑢𝑒𝑛𝑡𝑖𝑎𝑙𝑙𝑦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𝑜𝑛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𝑖𝑛𝑝𝑢𝑡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𝑡𝑜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𝑓𝑖𝑛𝑑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𝑎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𝑚𝑎𝑡𝑐h</m:t>
                    </m:r>
                  </m:oMath>
                </a14:m>
                <a:endParaRPr lang="en-US" b="0"/>
              </a:p>
              <a:p>
                <a:pPr lvl="1"/>
                <a:r>
                  <a:rPr lang="en-US"/>
                  <a:t>SLOW</a:t>
                </a:r>
                <a:endParaRPr lang="en-US" dirty="0"/>
              </a:p>
              <a:p>
                <a:r>
                  <a:rPr lang="en-US">
                    <a:solidFill>
                      <a:schemeClr val="accent5"/>
                    </a:solidFill>
                  </a:rPr>
                  <a:t>Build a single DFA that checks all token types at once:</a:t>
                </a:r>
                <a:endParaRPr lang="en-US" dirty="0"/>
              </a:p>
              <a:p>
                <a:pPr lvl="1"/>
                <a:r>
                  <a:rPr lang="en-US"/>
                  <a:t>Sounds hard, but with the right tools its the best option</a:t>
                </a:r>
                <a:endParaRPr lang="en-US" dirty="0"/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E0A36FF-09C5-41F1-8775-5C8729B70820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933" t="-2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0236967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45F25E-00C9-414D-9412-2892D59C4B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Building a Lexer: DFA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0A36FF-09C5-41F1-8775-5C8729B708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2414" y="1905000"/>
            <a:ext cx="10439398" cy="4267200"/>
          </a:xfrm>
        </p:spPr>
        <p:txBody>
          <a:bodyPr>
            <a:normAutofit/>
          </a:bodyPr>
          <a:lstStyle/>
          <a:p>
            <a:r>
              <a:rPr lang="en-US">
                <a:solidFill>
                  <a:schemeClr val="accent3"/>
                </a:solidFill>
              </a:rPr>
              <a:t>Write regex's for each token type</a:t>
            </a:r>
          </a:p>
          <a:p>
            <a:r>
              <a:rPr lang="en-US">
                <a:solidFill>
                  <a:schemeClr val="accent1"/>
                </a:solidFill>
              </a:rPr>
              <a:t>Construct an NFA for each regex</a:t>
            </a:r>
            <a:endParaRPr lang="en-US" b="0" i="1">
              <a:solidFill>
                <a:schemeClr val="accent1"/>
              </a:solidFill>
              <a:latin typeface="Cambria Math" panose="02040503050406030204" pitchFamily="18" charset="0"/>
            </a:endParaRPr>
          </a:p>
          <a:p>
            <a:r>
              <a:rPr lang="en-US">
                <a:solidFill>
                  <a:schemeClr val="accent2"/>
                </a:solidFill>
              </a:rPr>
              <a:t>Mark accepting states with names of tokens that they acept</a:t>
            </a:r>
            <a:endParaRPr lang="en-US" dirty="0">
              <a:solidFill>
                <a:schemeClr val="accent2"/>
              </a:solidFill>
            </a:endParaRPr>
          </a:p>
          <a:p>
            <a:r>
              <a:rPr lang="en-US">
                <a:solidFill>
                  <a:schemeClr val="accent5"/>
                </a:solidFill>
              </a:rPr>
              <a:t>Combine NFAs into a single machine using </a:t>
            </a:r>
            <a:r>
              <a:rPr lang="en-US">
                <a:solidFill>
                  <a:schemeClr val="accent5"/>
                </a:solidFill>
                <a:latin typeface="Symbol" panose="05050102010706020507" pitchFamily="18" charset="2"/>
              </a:rPr>
              <a:t>e</a:t>
            </a:r>
            <a:r>
              <a:rPr lang="en-US">
                <a:solidFill>
                  <a:schemeClr val="accent5"/>
                </a:solidFill>
              </a:rPr>
              <a:t>-transitions from a new start state</a:t>
            </a:r>
          </a:p>
        </p:txBody>
      </p:sp>
    </p:spTree>
    <p:extLst>
      <p:ext uri="{BB962C8B-B14F-4D97-AF65-F5344CB8AC3E}">
        <p14:creationId xmlns:p14="http://schemas.microsoft.com/office/powerpoint/2010/main" val="10854655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Title 1">
            <a:extLst>
              <a:ext uri="{FF2B5EF4-FFF2-40B4-BE49-F238E27FC236}">
                <a16:creationId xmlns:a16="http://schemas.microsoft.com/office/drawing/2014/main" id="{9B5A5FCD-2A1A-4006-BF5F-5B8F9830B6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7012" y="1676400"/>
            <a:ext cx="4043084" cy="5029200"/>
          </a:xfrm>
        </p:spPr>
        <p:txBody>
          <a:bodyPr>
            <a:normAutofit/>
          </a:bodyPr>
          <a:lstStyle/>
          <a:p>
            <a:r>
              <a:rPr lang="en-US"/>
              <a:t>Building a Lexer:</a:t>
            </a:r>
            <a:br>
              <a:rPr lang="en-US"/>
            </a:br>
            <a:br>
              <a:rPr lang="en-US"/>
            </a:br>
            <a:r>
              <a:rPr lang="en-US">
                <a:solidFill>
                  <a:schemeClr val="accent5"/>
                </a:solidFill>
              </a:rPr>
              <a:t>NFA intermediate step</a:t>
            </a:r>
            <a:br>
              <a:rPr lang="en-US"/>
            </a:br>
            <a:br>
              <a:rPr lang="en-US"/>
            </a:br>
            <a:br>
              <a:rPr lang="en-US"/>
            </a:br>
            <a:br>
              <a:rPr lang="en-US"/>
            </a:br>
            <a:br>
              <a:rPr lang="en-US"/>
            </a:br>
            <a:br>
              <a:rPr lang="en-US"/>
            </a:br>
            <a:br>
              <a:rPr lang="en-US"/>
            </a:br>
            <a:endParaRPr lang="en-US"/>
          </a:p>
        </p:txBody>
      </p:sp>
      <p:pic>
        <p:nvPicPr>
          <p:cNvPr id="3" name="Picture 2" descr="Diagram&#10;&#10;Description automatically generated">
            <a:extLst>
              <a:ext uri="{FF2B5EF4-FFF2-40B4-BE49-F238E27FC236}">
                <a16:creationId xmlns:a16="http://schemas.microsoft.com/office/drawing/2014/main" id="{49E73BB4-4705-472B-B252-34A4CC12C02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70096" y="152401"/>
            <a:ext cx="7691716" cy="6537959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2178512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45F25E-00C9-414D-9412-2892D59C4B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Building a Lexer: DFA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0A36FF-09C5-41F1-8775-5C8729B708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2414" y="1905000"/>
            <a:ext cx="10439398" cy="4267200"/>
          </a:xfrm>
        </p:spPr>
        <p:txBody>
          <a:bodyPr>
            <a:normAutofit/>
          </a:bodyPr>
          <a:lstStyle/>
          <a:p>
            <a:r>
              <a:rPr lang="en-US">
                <a:solidFill>
                  <a:schemeClr val="accent3"/>
                </a:solidFill>
              </a:rPr>
              <a:t>Write regex's for each token type</a:t>
            </a:r>
          </a:p>
          <a:p>
            <a:r>
              <a:rPr lang="en-US">
                <a:solidFill>
                  <a:schemeClr val="accent1"/>
                </a:solidFill>
              </a:rPr>
              <a:t>Construct an NFA for each regex</a:t>
            </a:r>
            <a:endParaRPr lang="en-US" b="0" i="1">
              <a:solidFill>
                <a:schemeClr val="accent1"/>
              </a:solidFill>
              <a:latin typeface="Cambria Math" panose="02040503050406030204" pitchFamily="18" charset="0"/>
            </a:endParaRPr>
          </a:p>
          <a:p>
            <a:r>
              <a:rPr lang="en-US">
                <a:solidFill>
                  <a:schemeClr val="accent2"/>
                </a:solidFill>
              </a:rPr>
              <a:t>Mark accepting states with names of tokens that they acept</a:t>
            </a:r>
            <a:endParaRPr lang="en-US" dirty="0">
              <a:solidFill>
                <a:schemeClr val="accent2"/>
              </a:solidFill>
            </a:endParaRPr>
          </a:p>
          <a:p>
            <a:r>
              <a:rPr lang="en-US">
                <a:solidFill>
                  <a:schemeClr val="accent5"/>
                </a:solidFill>
              </a:rPr>
              <a:t>Combine NFAs into a single machine using </a:t>
            </a:r>
            <a:r>
              <a:rPr lang="en-US">
                <a:solidFill>
                  <a:schemeClr val="accent5"/>
                </a:solidFill>
                <a:latin typeface="Symbol" panose="05050102010706020507" pitchFamily="18" charset="2"/>
              </a:rPr>
              <a:t>e</a:t>
            </a:r>
            <a:r>
              <a:rPr lang="en-US">
                <a:solidFill>
                  <a:schemeClr val="accent5"/>
                </a:solidFill>
              </a:rPr>
              <a:t>-transitions from a new start state</a:t>
            </a:r>
          </a:p>
          <a:p>
            <a:r>
              <a:rPr lang="en-US">
                <a:solidFill>
                  <a:schemeClr val="accent6"/>
                </a:solidFill>
              </a:rPr>
              <a:t>Convert this NFA into an equivalent DFA</a:t>
            </a:r>
          </a:p>
          <a:p>
            <a:r>
              <a:rPr lang="en-US">
                <a:solidFill>
                  <a:schemeClr val="accent4"/>
                </a:solidFill>
              </a:rPr>
              <a:t>Minimize the DFA</a:t>
            </a:r>
          </a:p>
          <a:p>
            <a:r>
              <a:rPr lang="en-US">
                <a:solidFill>
                  <a:schemeClr val="tx2"/>
                </a:solidFill>
              </a:rPr>
              <a:t>Ensure that accepting states are still marked with names of accepted tokens</a:t>
            </a:r>
            <a:endParaRPr lang="en-US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53302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Title 1">
            <a:extLst>
              <a:ext uri="{FF2B5EF4-FFF2-40B4-BE49-F238E27FC236}">
                <a16:creationId xmlns:a16="http://schemas.microsoft.com/office/drawing/2014/main" id="{9B5A5FCD-2A1A-4006-BF5F-5B8F9830B6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7012" y="1676400"/>
            <a:ext cx="4043084" cy="5029200"/>
          </a:xfrm>
        </p:spPr>
        <p:txBody>
          <a:bodyPr>
            <a:normAutofit/>
          </a:bodyPr>
          <a:lstStyle/>
          <a:p>
            <a:r>
              <a:rPr lang="en-US"/>
              <a:t>Building a Lexer:</a:t>
            </a:r>
            <a:br>
              <a:rPr lang="en-US"/>
            </a:br>
            <a:br>
              <a:rPr lang="en-US"/>
            </a:br>
            <a:r>
              <a:rPr lang="en-US">
                <a:solidFill>
                  <a:schemeClr val="accent4"/>
                </a:solidFill>
              </a:rPr>
              <a:t>DFA Final Step</a:t>
            </a:r>
            <a:br>
              <a:rPr lang="en-US"/>
            </a:br>
            <a:br>
              <a:rPr lang="en-US"/>
            </a:br>
            <a:br>
              <a:rPr lang="en-US"/>
            </a:br>
            <a:br>
              <a:rPr lang="en-US"/>
            </a:br>
            <a:br>
              <a:rPr lang="en-US"/>
            </a:br>
            <a:br>
              <a:rPr lang="en-US"/>
            </a:br>
            <a:br>
              <a:rPr lang="en-US"/>
            </a:br>
            <a:endParaRPr lang="en-US"/>
          </a:p>
        </p:txBody>
      </p:sp>
      <p:pic>
        <p:nvPicPr>
          <p:cNvPr id="4" name="Picture 3" descr="Chart, radar chart&#10;&#10;Description automatically generated">
            <a:extLst>
              <a:ext uri="{FF2B5EF4-FFF2-40B4-BE49-F238E27FC236}">
                <a16:creationId xmlns:a16="http://schemas.microsoft.com/office/drawing/2014/main" id="{34EE8A7B-6833-4D37-A248-F49DB55160B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79769" y="152400"/>
            <a:ext cx="4577043" cy="6585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8721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45F25E-00C9-414D-9412-2892D59C4B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Building a Lexer: DFA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0A36FF-09C5-41F1-8775-5C8729B708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2414" y="1905000"/>
            <a:ext cx="10439398" cy="4267200"/>
          </a:xfrm>
        </p:spPr>
        <p:txBody>
          <a:bodyPr>
            <a:normAutofit/>
          </a:bodyPr>
          <a:lstStyle/>
          <a:p>
            <a:r>
              <a:rPr lang="en-US">
                <a:solidFill>
                  <a:schemeClr val="accent2"/>
                </a:solidFill>
              </a:rPr>
              <a:t>What if there are overlapping cases?</a:t>
            </a:r>
          </a:p>
          <a:p>
            <a:pPr lvl="1"/>
            <a:endParaRPr lang="en-US">
              <a:solidFill>
                <a:schemeClr val="tx2"/>
              </a:solidFill>
            </a:endParaRPr>
          </a:p>
          <a:p>
            <a:pPr lvl="1"/>
            <a:r>
              <a:rPr lang="en-US">
                <a:solidFill>
                  <a:schemeClr val="tx2"/>
                </a:solidFill>
              </a:rPr>
              <a:t>Priority is specified in top-down fashion in the order in which the regexs are defined.</a:t>
            </a:r>
          </a:p>
          <a:p>
            <a:pPr lvl="1"/>
            <a:endParaRPr lang="en-US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lvl="1"/>
            <a:r>
              <a:rPr lang="en-US">
                <a:solidFill>
                  <a:schemeClr val="tx2">
                    <a:lumMod val="60000"/>
                    <a:lumOff val="40000"/>
                  </a:schemeClr>
                </a:solidFill>
              </a:rPr>
              <a:t>Longest matching prefix is what is selected</a:t>
            </a:r>
            <a:endParaRPr lang="en-US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17070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45F25E-00C9-414D-9412-2892D59C4B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Building a Lexer: Where to go from here?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0A36FF-09C5-41F1-8775-5C8729B708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2414" y="1905000"/>
            <a:ext cx="10439398" cy="44958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>
                <a:solidFill>
                  <a:schemeClr val="accent1"/>
                </a:solidFill>
              </a:rPr>
              <a:t>We need a collection of algorithms:</a:t>
            </a:r>
          </a:p>
          <a:p>
            <a:pPr lvl="1"/>
            <a:endParaRPr lang="en-US">
              <a:solidFill>
                <a:schemeClr val="tx2"/>
              </a:solidFill>
            </a:endParaRPr>
          </a:p>
          <a:p>
            <a:pPr lvl="1"/>
            <a:r>
              <a:rPr lang="en-US">
                <a:solidFill>
                  <a:schemeClr val="accent3"/>
                </a:solidFill>
              </a:rPr>
              <a:t>Regular expression to NFA generator</a:t>
            </a:r>
          </a:p>
          <a:p>
            <a:pPr lvl="1"/>
            <a:endParaRPr lang="en-US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lvl="1"/>
            <a:r>
              <a:rPr lang="en-US">
                <a:solidFill>
                  <a:schemeClr val="accent4"/>
                </a:solidFill>
              </a:rPr>
              <a:t>NFA to DFA converter</a:t>
            </a:r>
          </a:p>
          <a:p>
            <a:pPr lvl="1"/>
            <a:endParaRPr lang="en-US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lvl="1"/>
            <a:r>
              <a:rPr lang="en-US">
                <a:solidFill>
                  <a:schemeClr val="accent6"/>
                </a:solidFill>
              </a:rPr>
              <a:t>DFA Minimization</a:t>
            </a:r>
          </a:p>
          <a:p>
            <a:pPr lvl="1"/>
            <a:endParaRPr lang="en-US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lvl="1"/>
            <a:r>
              <a:rPr lang="en-US">
                <a:solidFill>
                  <a:schemeClr val="accent5"/>
                </a:solidFill>
              </a:rPr>
              <a:t>DFA Emulator</a:t>
            </a:r>
            <a:r>
              <a:rPr lang="en-US">
                <a:solidFill>
                  <a:schemeClr val="tx2">
                    <a:lumMod val="60000"/>
                    <a:lumOff val="40000"/>
                  </a:schemeClr>
                </a:solidFill>
              </a:rPr>
              <a:t> (DFA data structures and algorithm)</a:t>
            </a:r>
          </a:p>
          <a:p>
            <a:pPr lvl="1"/>
            <a:endParaRPr lang="en-US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lvl="1"/>
            <a:endParaRPr lang="en-US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lvl="1"/>
            <a:r>
              <a:rPr lang="en-US">
                <a:solidFill>
                  <a:schemeClr val="accent2"/>
                </a:solidFill>
              </a:rPr>
              <a:t>THEN: off-the-shelf tools...</a:t>
            </a:r>
            <a:endParaRPr lang="en-US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60987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halkboard 16x9">
  <a:themeElements>
    <a:clrScheme name="Chalkboard_16x9">
      <a:dk1>
        <a:sysClr val="windowText" lastClr="000000"/>
      </a:dk1>
      <a:lt1>
        <a:sysClr val="window" lastClr="FFFFFF"/>
      </a:lt1>
      <a:dk2>
        <a:srgbClr val="333333"/>
      </a:dk2>
      <a:lt2>
        <a:srgbClr val="B2B2B2"/>
      </a:lt2>
      <a:accent1>
        <a:srgbClr val="57BCE5"/>
      </a:accent1>
      <a:accent2>
        <a:srgbClr val="F4D968"/>
      </a:accent2>
      <a:accent3>
        <a:srgbClr val="AEBD57"/>
      </a:accent3>
      <a:accent4>
        <a:srgbClr val="DF9041"/>
      </a:accent4>
      <a:accent5>
        <a:srgbClr val="E35F5F"/>
      </a:accent5>
      <a:accent6>
        <a:srgbClr val="828BCE"/>
      </a:accent6>
      <a:hlink>
        <a:srgbClr val="57BCE5"/>
      </a:hlink>
      <a:folHlink>
        <a:srgbClr val="969696"/>
      </a:folHlink>
    </a:clrScheme>
    <a:fontScheme name="Chalkboard_16x9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/>
        </a:blipFill>
      </a:bgFillStyleLst>
    </a:fmtScheme>
  </a:themeElements>
  <a:objectDefaults>
    <a:spDef>
      <a:spPr>
        <a:ln>
          <a:miter lim="800000"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25400">
          <a:miter lim="800000"/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>
          <a:lnSpc>
            <a:spcPct val="90000"/>
          </a:lnSpc>
          <a:defRPr sz="2400"/>
        </a:defPPr>
      </a:lstStyle>
    </a:txDef>
  </a:objectDefaults>
  <a:extraClrSchemeLst/>
  <a:extLst>
    <a:ext uri="{05A4C25C-085E-4340-85A3-A5531E510DB2}">
      <thm15:themeFamily xmlns:thm15="http://schemas.microsoft.com/office/thememl/2012/main" name="TF00001018.potx" id="{D19C2884-2C55-4C1A-A5C2-5D03FF1F35A4}" vid="{5F7A9C6A-558C-4654-B762-2F22BC904FAE}"/>
    </a:ext>
  </a:extLst>
</a:theme>
</file>

<file path=ppt/theme/theme2.xml><?xml version="1.0" encoding="utf-8"?>
<a:theme xmlns:a="http://schemas.openxmlformats.org/drawingml/2006/main" name="Office Theme">
  <a:themeElements>
    <a:clrScheme name="Chalkboard_16x9">
      <a:dk1>
        <a:sysClr val="windowText" lastClr="000000"/>
      </a:dk1>
      <a:lt1>
        <a:sysClr val="window" lastClr="FFFFFF"/>
      </a:lt1>
      <a:dk2>
        <a:srgbClr val="333333"/>
      </a:dk2>
      <a:lt2>
        <a:srgbClr val="B2B2B2"/>
      </a:lt2>
      <a:accent1>
        <a:srgbClr val="57BCE5"/>
      </a:accent1>
      <a:accent2>
        <a:srgbClr val="F4D968"/>
      </a:accent2>
      <a:accent3>
        <a:srgbClr val="AEBD57"/>
      </a:accent3>
      <a:accent4>
        <a:srgbClr val="DF9041"/>
      </a:accent4>
      <a:accent5>
        <a:srgbClr val="E35F5F"/>
      </a:accent5>
      <a:accent6>
        <a:srgbClr val="828BCE"/>
      </a:accent6>
      <a:hlink>
        <a:srgbClr val="57BCE5"/>
      </a:hlink>
      <a:folHlink>
        <a:srgbClr val="969696"/>
      </a:folHlink>
    </a:clrScheme>
    <a:fontScheme name="Chalkboard_16x9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Chalkboard_16x9">
      <a:dk1>
        <a:sysClr val="windowText" lastClr="000000"/>
      </a:dk1>
      <a:lt1>
        <a:sysClr val="window" lastClr="FFFFFF"/>
      </a:lt1>
      <a:dk2>
        <a:srgbClr val="333333"/>
      </a:dk2>
      <a:lt2>
        <a:srgbClr val="B2B2B2"/>
      </a:lt2>
      <a:accent1>
        <a:srgbClr val="57BCE5"/>
      </a:accent1>
      <a:accent2>
        <a:srgbClr val="F4D968"/>
      </a:accent2>
      <a:accent3>
        <a:srgbClr val="AEBD57"/>
      </a:accent3>
      <a:accent4>
        <a:srgbClr val="DF9041"/>
      </a:accent4>
      <a:accent5>
        <a:srgbClr val="E35F5F"/>
      </a:accent5>
      <a:accent6>
        <a:srgbClr val="828BCE"/>
      </a:accent6>
      <a:hlink>
        <a:srgbClr val="57BCE5"/>
      </a:hlink>
      <a:folHlink>
        <a:srgbClr val="969696"/>
      </a:folHlink>
    </a:clrScheme>
    <a:fontScheme name="Chalkboard_16x9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C1D1BD1C3523247903358D0A8AC0422" ma:contentTypeVersion="9" ma:contentTypeDescription="Create a new document." ma:contentTypeScope="" ma:versionID="5b226f5916f7946f7720915c3500729c">
  <xsd:schema xmlns:xsd="http://www.w3.org/2001/XMLSchema" xmlns:xs="http://www.w3.org/2001/XMLSchema" xmlns:p="http://schemas.microsoft.com/office/2006/metadata/properties" xmlns:ns3="52c17e26-d80b-4810-84b5-2d696440855c" xmlns:ns4="75e26a86-27e7-4108-abb5-a9a0ae913c4d" targetNamespace="http://schemas.microsoft.com/office/2006/metadata/properties" ma:root="true" ma:fieldsID="16c32700cd2aee0408f8e8b01b9b7d4a" ns3:_="" ns4:_="">
    <xsd:import namespace="52c17e26-d80b-4810-84b5-2d696440855c"/>
    <xsd:import namespace="75e26a86-27e7-4108-abb5-a9a0ae913c4d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EventHashCode" minOccurs="0"/>
                <xsd:element ref="ns4:MediaServiceGenerationTime" minOccurs="0"/>
                <xsd:element ref="ns4:MediaServiceAutoKeyPoints" minOccurs="0"/>
                <xsd:element ref="ns4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2c17e26-d80b-4810-84b5-2d696440855c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Sharing Hint Hash" ma:description="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5e26a86-27e7-4108-abb5-a9a0ae913c4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C8276DD5-D9CA-456C-A2C7-0FB36779C2A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2c17e26-d80b-4810-84b5-2d696440855c"/>
    <ds:schemaRef ds:uri="75e26a86-27e7-4108-abb5-a9a0ae913c4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4F4DFDAF-57A2-4086-8445-AD00A41780FF}">
  <ds:schemaRefs>
    <ds:schemaRef ds:uri="http://schemas.microsoft.com/office/2006/metadata/properties"/>
    <ds:schemaRef ds:uri="75e26a86-27e7-4108-abb5-a9a0ae913c4d"/>
    <ds:schemaRef ds:uri="http://purl.org/dc/terms/"/>
    <ds:schemaRef ds:uri="http://www.w3.org/XML/1998/namespace"/>
    <ds:schemaRef ds:uri="52c17e26-d80b-4810-84b5-2d696440855c"/>
    <ds:schemaRef ds:uri="http://schemas.microsoft.com/office/2006/documentManagement/types"/>
    <ds:schemaRef ds:uri="http://purl.org/dc/dcmitype/"/>
    <ds:schemaRef ds:uri="http://schemas.microsoft.com/office/infopath/2007/PartnerControls"/>
    <ds:schemaRef ds:uri="http://schemas.openxmlformats.org/package/2006/metadata/core-properties"/>
    <ds:schemaRef ds:uri="http://purl.org/dc/elements/1.1/"/>
  </ds:schemaRefs>
</ds:datastoreItem>
</file>

<file path=customXml/itemProps3.xml><?xml version="1.0" encoding="utf-8"?>
<ds:datastoreItem xmlns:ds="http://schemas.openxmlformats.org/officeDocument/2006/customXml" ds:itemID="{BFD0EE5F-1CFD-4EB9-8932-5977000AF291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Chalkboard education presentation (widescreen)</Template>
  <TotalTime>469</TotalTime>
  <Words>552</Words>
  <Application>Microsoft Office PowerPoint</Application>
  <PresentationFormat>Custom</PresentationFormat>
  <Paragraphs>100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Arial</vt:lpstr>
      <vt:lpstr>Cambria Math</vt:lpstr>
      <vt:lpstr>Consolas</vt:lpstr>
      <vt:lpstr>Corbel</vt:lpstr>
      <vt:lpstr>Symbol</vt:lpstr>
      <vt:lpstr>Chalkboard 16x9</vt:lpstr>
      <vt:lpstr>Lexical Analysis</vt:lpstr>
      <vt:lpstr>ALERTS</vt:lpstr>
      <vt:lpstr>Building a Lexer: There are options...</vt:lpstr>
      <vt:lpstr>Building a Lexer: DFA</vt:lpstr>
      <vt:lpstr>Building a Lexer:  NFA intermediate step       </vt:lpstr>
      <vt:lpstr>Building a Lexer: DFA</vt:lpstr>
      <vt:lpstr>Building a Lexer:  DFA Final Step       </vt:lpstr>
      <vt:lpstr>Building a Lexer: DFA</vt:lpstr>
      <vt:lpstr>Building a Lexer: Where to go from here?</vt:lpstr>
      <vt:lpstr>Regex-2-NFA</vt:lpstr>
      <vt:lpstr>Regex-2-NFA</vt:lpstr>
      <vt:lpstr>Regex-2-NFA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COMP 3200</dc:title>
  <dc:creator>Stucki, David</dc:creator>
  <cp:lastModifiedBy>Stucki, David</cp:lastModifiedBy>
  <cp:revision>26</cp:revision>
  <dcterms:created xsi:type="dcterms:W3CDTF">2019-09-04T18:04:52Z</dcterms:created>
  <dcterms:modified xsi:type="dcterms:W3CDTF">2025-09-06T03:20:14Z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0x0101001C1D1BD1C3523247903358D0A8AC0422</vt:lpwstr>
  </property>
</Properties>
</file>