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99" autoAdjust="0"/>
  </p:normalViewPr>
  <p:slideViewPr>
    <p:cSldViewPr>
      <p:cViewPr varScale="1">
        <p:scale>
          <a:sx n="109" d="100"/>
          <a:sy n="109" d="100"/>
        </p:scale>
        <p:origin x="534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8/22/2025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8/22/2025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8/22/2025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8/22/2025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8/22/2025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8/22/2025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8/22/2025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8/22/2025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8/22/2025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8/22/2025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8/22/2025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8/22/2025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8/22/2025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 3200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Languages &amp; Machines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89E5E-21D8-38C8-DB41-7020BA64B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7526-E21A-1104-4C07-5F2C0B29C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Programs as Virtual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C6BC0-F9F6-8C1F-4443-0C08A2137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9753598" cy="4267200"/>
          </a:xfrm>
        </p:spPr>
        <p:txBody>
          <a:bodyPr>
            <a:normAutofit/>
          </a:bodyPr>
          <a:lstStyle/>
          <a:p>
            <a:pPr>
              <a:tabLst>
                <a:tab pos="1371600" algn="l"/>
                <a:tab pos="2286000" algn="l"/>
              </a:tabLst>
            </a:pPr>
            <a:r>
              <a:rPr lang="en-US" sz="2800"/>
              <a:t>It is also deeply connected to </a:t>
            </a:r>
            <a:r>
              <a:rPr lang="en-US" sz="2800">
                <a:solidFill>
                  <a:schemeClr val="accent1"/>
                </a:solidFill>
              </a:rPr>
              <a:t>recursion</a:t>
            </a:r>
            <a:r>
              <a:rPr lang="en-US" sz="2800"/>
              <a:t> and </a:t>
            </a:r>
            <a:r>
              <a:rPr lang="en-US" sz="2800">
                <a:solidFill>
                  <a:schemeClr val="accent2"/>
                </a:solidFill>
              </a:rPr>
              <a:t>self-reference</a:t>
            </a:r>
            <a:r>
              <a:rPr lang="en-US" sz="2800"/>
              <a:t> (sources of endless challenges) which in turn are connected to Alonzo Church's </a:t>
            </a:r>
            <a:r>
              <a:rPr lang="en-US" sz="280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sz="2800">
                <a:solidFill>
                  <a:srgbClr val="FF0000"/>
                </a:solidFill>
              </a:rPr>
              <a:t>-calculus</a:t>
            </a:r>
          </a:p>
          <a:p>
            <a:pPr>
              <a:tabLst>
                <a:tab pos="1371600" algn="l"/>
                <a:tab pos="2286000" algn="l"/>
              </a:tabLst>
            </a:pPr>
            <a:r>
              <a:rPr lang="en-US" sz="2800"/>
              <a:t>In computers with random access memory (RAM) the dual nature of virtual machines as hardware and software is manifested in the arbitrary distinction between program and data</a:t>
            </a:r>
          </a:p>
        </p:txBody>
      </p:sp>
    </p:spTree>
    <p:extLst>
      <p:ext uri="{BB962C8B-B14F-4D97-AF65-F5344CB8AC3E}">
        <p14:creationId xmlns:p14="http://schemas.microsoft.com/office/powerpoint/2010/main" val="160181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43084-A5AD-4DB1-AB68-779AC49CE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53E2F-56AF-41E7-96B5-F8B5D0CAB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Programming Assignment #1 (Python exercises) due Friday</a:t>
            </a:r>
          </a:p>
          <a:p>
            <a:r>
              <a:rPr lang="en-US" sz="2800"/>
              <a:t>Reading Assignment #2 available</a:t>
            </a:r>
          </a:p>
          <a:p>
            <a:r>
              <a:rPr lang="en-US" sz="2800"/>
              <a:t>Project #1 will be published on Wednesday so that you can see it</a:t>
            </a:r>
          </a:p>
          <a:p>
            <a:pPr lvl="1"/>
            <a:r>
              <a:rPr lang="en-US" sz="2400"/>
              <a:t>The draft for Project #1 will be on Friday</a:t>
            </a:r>
          </a:p>
          <a:p>
            <a:pPr lvl="1"/>
            <a:r>
              <a:rPr lang="en-US" sz="2400"/>
              <a:t>This will be the only time you see the assignment before the draft</a:t>
            </a:r>
          </a:p>
        </p:txBody>
      </p:sp>
    </p:spTree>
    <p:extLst>
      <p:ext uri="{BB962C8B-B14F-4D97-AF65-F5344CB8AC3E}">
        <p14:creationId xmlns:p14="http://schemas.microsoft.com/office/powerpoint/2010/main" val="198057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58ED3-3B94-43D3-BF45-0CAFA9E8E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E03A4-CFB3-402B-9BB0-B43CC242D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Which ones do you know something about?</a:t>
            </a:r>
          </a:p>
          <a:p>
            <a:endParaRPr lang="en-US" sz="2800" dirty="0"/>
          </a:p>
          <a:p>
            <a:r>
              <a:rPr lang="en-US" sz="2800" dirty="0"/>
              <a:t>How are they similar?</a:t>
            </a:r>
          </a:p>
          <a:p>
            <a:r>
              <a:rPr lang="en-US" sz="2800" dirty="0"/>
              <a:t>How are they different?</a:t>
            </a:r>
          </a:p>
        </p:txBody>
      </p:sp>
    </p:spTree>
    <p:extLst>
      <p:ext uri="{BB962C8B-B14F-4D97-AF65-F5344CB8AC3E}">
        <p14:creationId xmlns:p14="http://schemas.microsoft.com/office/powerpoint/2010/main" val="331497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58ED3-3B94-43D3-BF45-0CAFA9E8E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E03A4-CFB3-402B-9BB0-B43CC242D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do you learn when you learn a foreign language?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sz="2400" dirty="0"/>
              <a:t>Meta-linguistics:</a:t>
            </a:r>
          </a:p>
          <a:p>
            <a:pPr lvl="2">
              <a:lnSpc>
                <a:spcPct val="100000"/>
              </a:lnSpc>
              <a:spcAft>
                <a:spcPts val="300"/>
              </a:spcAft>
            </a:pPr>
            <a:r>
              <a:rPr lang="en-US" sz="2000" dirty="0"/>
              <a:t>syntax, semantics, pragmatics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sz="2400" dirty="0"/>
              <a:t>Comparative structure of languages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A different way of thinking!!</a:t>
            </a:r>
          </a:p>
        </p:txBody>
      </p:sp>
    </p:spTree>
    <p:extLst>
      <p:ext uri="{BB962C8B-B14F-4D97-AF65-F5344CB8AC3E}">
        <p14:creationId xmlns:p14="http://schemas.microsoft.com/office/powerpoint/2010/main" val="294850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BF459-685A-D95B-F17C-1C8FFAAE7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D9E79-2B4A-D64D-868B-F2ABE682C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1828800" algn="l"/>
                <a:tab pos="2286000" algn="l"/>
              </a:tabLst>
            </a:pPr>
            <a:r>
              <a:rPr lang="en-US" sz="2800"/>
              <a:t>Radical claim: </a:t>
            </a:r>
            <a:br>
              <a:rPr lang="en-US" sz="2800"/>
            </a:br>
            <a:r>
              <a:rPr lang="en-US" sz="2800"/>
              <a:t>	</a:t>
            </a:r>
            <a:r>
              <a:rPr lang="en-US" sz="2800">
                <a:solidFill>
                  <a:srgbClr val="00B0F0"/>
                </a:solidFill>
              </a:rPr>
              <a:t>The distinction between hardware and </a:t>
            </a:r>
            <a:br>
              <a:rPr lang="en-US" sz="2800">
                <a:solidFill>
                  <a:srgbClr val="00B0F0"/>
                </a:solidFill>
              </a:rPr>
            </a:br>
            <a:r>
              <a:rPr lang="en-US" sz="2800">
                <a:solidFill>
                  <a:srgbClr val="00B0F0"/>
                </a:solidFill>
              </a:rPr>
              <a:t>		software is completely artificial!</a:t>
            </a:r>
          </a:p>
          <a:p>
            <a:pPr>
              <a:tabLst>
                <a:tab pos="1828800" algn="l"/>
                <a:tab pos="2286000" algn="l"/>
              </a:tabLst>
            </a:pPr>
            <a:endParaRPr lang="en-US" sz="2800"/>
          </a:p>
          <a:p>
            <a:pPr>
              <a:tabLst>
                <a:tab pos="1828800" algn="l"/>
                <a:tab pos="2286000" algn="l"/>
              </a:tabLst>
            </a:pPr>
            <a:r>
              <a:rPr lang="en-US" sz="2800"/>
              <a:t>What is hardware?</a:t>
            </a:r>
          </a:p>
          <a:p>
            <a:pPr>
              <a:tabLst>
                <a:tab pos="1828800" algn="l"/>
                <a:tab pos="2286000" algn="l"/>
              </a:tabLst>
            </a:pPr>
            <a:endParaRPr lang="en-US" sz="2800"/>
          </a:p>
          <a:p>
            <a:pPr>
              <a:tabLst>
                <a:tab pos="1828800" algn="l"/>
                <a:tab pos="2286000" algn="l"/>
              </a:tabLst>
            </a:pPr>
            <a:r>
              <a:rPr lang="en-US" sz="2800"/>
              <a:t>What is software?</a:t>
            </a:r>
          </a:p>
        </p:txBody>
      </p:sp>
    </p:spTree>
    <p:extLst>
      <p:ext uri="{BB962C8B-B14F-4D97-AF65-F5344CB8AC3E}">
        <p14:creationId xmlns:p14="http://schemas.microsoft.com/office/powerpoint/2010/main" val="348560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9ED48-1C20-BA96-A335-0AEAAC27B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EC616-CF60-034B-745A-E410A5C1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57443-0DF5-FCE1-31AB-1ABAD6F4D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1828800" algn="l"/>
                <a:tab pos="2286000" algn="l"/>
              </a:tabLst>
            </a:pPr>
            <a:r>
              <a:rPr lang="en-US" sz="2800"/>
              <a:t>What is the difference between the items pictured here?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52F3AD-54BA-E562-2FB2-13ABD1C35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745" y="2688495"/>
            <a:ext cx="2397129" cy="3694720"/>
          </a:xfrm>
          <a:prstGeom prst="rect">
            <a:avLst/>
          </a:prstGeom>
        </p:spPr>
      </p:pic>
      <p:pic>
        <p:nvPicPr>
          <p:cNvPr id="1036" name="Picture 12" descr="Use the basic calculator on iPhone - Apple Support (QA)">
            <a:extLst>
              <a:ext uri="{FF2B5EF4-FFF2-40B4-BE49-F238E27FC236}">
                <a16:creationId xmlns:a16="http://schemas.microsoft.com/office/drawing/2014/main" id="{B86E0707-6F66-27A6-964C-08A14A6E7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418" y="2626582"/>
            <a:ext cx="1815042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CCB350-ACAC-B281-1317-890570E2C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004" y="2688495"/>
            <a:ext cx="2212813" cy="3671887"/>
          </a:xfrm>
          <a:prstGeom prst="rect">
            <a:avLst/>
          </a:prstGeom>
        </p:spPr>
      </p:pic>
      <p:pic>
        <p:nvPicPr>
          <p:cNvPr id="1038" name="Picture 14" descr="Vintage Adding Machine at 1stdibs">
            <a:extLst>
              <a:ext uri="{FF2B5EF4-FFF2-40B4-BE49-F238E27FC236}">
                <a16:creationId xmlns:a16="http://schemas.microsoft.com/office/drawing/2014/main" id="{26CA5D93-4892-3640-DE40-D4BEF9BBA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2706080"/>
            <a:ext cx="3694721" cy="369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B3A58-8095-012C-386E-831DACCCE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3C975-273F-5E88-7708-140FC0EE6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2AD4F-F119-7958-2ABE-98A30F97E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4800598" cy="4678362"/>
          </a:xfrm>
        </p:spPr>
        <p:txBody>
          <a:bodyPr>
            <a:normAutofit/>
          </a:bodyPr>
          <a:lstStyle/>
          <a:p>
            <a:pPr>
              <a:tabLst>
                <a:tab pos="1828800" algn="l"/>
                <a:tab pos="2286000" algn="l"/>
              </a:tabLst>
            </a:pPr>
            <a:r>
              <a:rPr lang="en-US" sz="2800"/>
              <a:t>In the 1980's word processors were physical devices</a:t>
            </a:r>
          </a:p>
          <a:p>
            <a:pPr>
              <a:tabLst>
                <a:tab pos="1828800" algn="l"/>
                <a:tab pos="2286000" algn="l"/>
              </a:tabLst>
            </a:pPr>
            <a:r>
              <a:rPr lang="en-US" sz="2800"/>
              <a:t>Presentations were done via transparencies on overhead projectors</a:t>
            </a:r>
          </a:p>
          <a:p>
            <a:pPr>
              <a:tabLst>
                <a:tab pos="1828800" algn="l"/>
                <a:tab pos="2286000" algn="l"/>
              </a:tabLst>
            </a:pPr>
            <a:r>
              <a:rPr lang="en-US" sz="2800"/>
              <a:t>A file system was a cabinet with drawers full of folders and paper</a:t>
            </a:r>
          </a:p>
          <a:p>
            <a:pPr>
              <a:tabLst>
                <a:tab pos="1828800" algn="l"/>
                <a:tab pos="2286000" algn="l"/>
              </a:tabLst>
            </a:pPr>
            <a:r>
              <a:rPr lang="en-US" sz="2800"/>
              <a:t>A ledger was kept in a workbook</a:t>
            </a:r>
          </a:p>
        </p:txBody>
      </p:sp>
      <p:pic>
        <p:nvPicPr>
          <p:cNvPr id="2050" name="Picture 2" descr="Brother WP-70 Printer &amp; Word Processor - Printer - Computing History">
            <a:extLst>
              <a:ext uri="{FF2B5EF4-FFF2-40B4-BE49-F238E27FC236}">
                <a16:creationId xmlns:a16="http://schemas.microsoft.com/office/drawing/2014/main" id="{7E77739B-425F-593E-6DBB-94B2DADD7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2" y="2019300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personal history: 6. Satellite TV in Europe and lessons from the ...">
            <a:extLst>
              <a:ext uri="{FF2B5EF4-FFF2-40B4-BE49-F238E27FC236}">
                <a16:creationId xmlns:a16="http://schemas.microsoft.com/office/drawing/2014/main" id="{A189DF08-1695-EA55-1067-6D141FE34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2" y="1711949"/>
            <a:ext cx="4633913" cy="465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ling system Drawer Filing Cabinet, Filing Cabinets, Cabinet Storage ...">
            <a:extLst>
              <a:ext uri="{FF2B5EF4-FFF2-40B4-BE49-F238E27FC236}">
                <a16:creationId xmlns:a16="http://schemas.microsoft.com/office/drawing/2014/main" id="{735367F3-8E56-4F64-6FA7-C7C87842B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2" y="1828800"/>
            <a:ext cx="55372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oundless Accounting | Simple Book Publishing">
            <a:extLst>
              <a:ext uri="{FF2B5EF4-FFF2-40B4-BE49-F238E27FC236}">
                <a16:creationId xmlns:a16="http://schemas.microsoft.com/office/drawing/2014/main" id="{26562C60-5E8E-4F8F-1350-4429C61EC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751" y="2247900"/>
            <a:ext cx="538868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52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3CB73-37AE-379B-8F50-F1FA6B1A1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9A4A8-F033-8B8C-A630-FDE034CC4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67E71-49D9-BF45-C4BB-0F2593E1D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9753598" cy="4267200"/>
          </a:xfrm>
        </p:spPr>
        <p:txBody>
          <a:bodyPr>
            <a:normAutofit/>
          </a:bodyPr>
          <a:lstStyle/>
          <a:p>
            <a:pPr>
              <a:tabLst>
                <a:tab pos="1828800" algn="l"/>
                <a:tab pos="2286000" algn="l"/>
              </a:tabLst>
            </a:pPr>
            <a:r>
              <a:rPr lang="en-US" sz="2800"/>
              <a:t>Are you familiar with VMWare, Oracle VirtualBox, or Hyper-V?</a:t>
            </a:r>
          </a:p>
          <a:p>
            <a:pPr lvl="1">
              <a:tabLst>
                <a:tab pos="1828800" algn="l"/>
                <a:tab pos="2286000" algn="l"/>
              </a:tabLst>
            </a:pPr>
            <a:r>
              <a:rPr lang="en-US" sz="2400"/>
              <a:t>What are they?</a:t>
            </a:r>
          </a:p>
          <a:p>
            <a:pPr>
              <a:tabLst>
                <a:tab pos="1828800" algn="l"/>
                <a:tab pos="2286000" algn="l"/>
              </a:tabLst>
            </a:pPr>
            <a:r>
              <a:rPr lang="en-US" sz="2800"/>
              <a:t>What about Remote Desktop, LogMeIn, or QuickAssist?</a:t>
            </a:r>
          </a:p>
          <a:p>
            <a:pPr lvl="1">
              <a:tabLst>
                <a:tab pos="1828800" algn="l"/>
                <a:tab pos="2286000" algn="l"/>
              </a:tabLst>
            </a:pPr>
            <a:r>
              <a:rPr lang="en-US" sz="2400"/>
              <a:t>What are they?</a:t>
            </a:r>
          </a:p>
          <a:p>
            <a:pPr>
              <a:tabLst>
                <a:tab pos="1828800" algn="l"/>
                <a:tab pos="2286000" algn="l"/>
              </a:tabLst>
            </a:pPr>
            <a:r>
              <a:rPr lang="en-US" sz="2800"/>
              <a:t>How about Docker, Azure, AWS, Kubernetes?</a:t>
            </a:r>
          </a:p>
          <a:p>
            <a:pPr lvl="1">
              <a:tabLst>
                <a:tab pos="1828800" algn="l"/>
                <a:tab pos="2286000" algn="l"/>
              </a:tabLst>
            </a:pPr>
            <a:r>
              <a:rPr lang="en-US" sz="2400"/>
              <a:t>What are they?</a:t>
            </a:r>
          </a:p>
          <a:p>
            <a:pPr lvl="1">
              <a:tabLst>
                <a:tab pos="1828800" algn="l"/>
                <a:tab pos="2286000" algn="l"/>
              </a:tabLst>
            </a:pPr>
            <a:endParaRPr lang="en-US" sz="2400"/>
          </a:p>
          <a:p>
            <a:pPr>
              <a:tabLst>
                <a:tab pos="1828800" algn="l"/>
                <a:tab pos="2286000" algn="l"/>
              </a:tabLst>
            </a:pPr>
            <a:r>
              <a:rPr lang="en-US" sz="2800"/>
              <a:t>Do you know of any other virtualization examples?</a:t>
            </a:r>
          </a:p>
        </p:txBody>
      </p:sp>
    </p:spTree>
    <p:extLst>
      <p:ext uri="{BB962C8B-B14F-4D97-AF65-F5344CB8AC3E}">
        <p14:creationId xmlns:p14="http://schemas.microsoft.com/office/powerpoint/2010/main" val="257280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65A74-F7CF-2779-F261-C88FDD79C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12D97-6B29-F52A-9EEA-F4E9EC572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Programs as Virtual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FDE2F-DA54-B6D7-A095-EF091A803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9753598" cy="4267200"/>
          </a:xfrm>
        </p:spPr>
        <p:txBody>
          <a:bodyPr>
            <a:normAutofit/>
          </a:bodyPr>
          <a:lstStyle/>
          <a:p>
            <a:pPr>
              <a:tabLst>
                <a:tab pos="1371600" algn="l"/>
                <a:tab pos="2286000" algn="l"/>
              </a:tabLst>
            </a:pPr>
            <a:r>
              <a:rPr lang="en-US" sz="2800"/>
              <a:t>A </a:t>
            </a:r>
            <a:r>
              <a:rPr lang="en-US" sz="2800" b="1">
                <a:solidFill>
                  <a:srgbClr val="FFFF00"/>
                </a:solidFill>
              </a:rPr>
              <a:t>program</a:t>
            </a:r>
            <a:r>
              <a:rPr lang="en-US" sz="2800"/>
              <a:t> is a</a:t>
            </a:r>
            <a:br>
              <a:rPr lang="en-US" sz="2800"/>
            </a:br>
            <a:r>
              <a:rPr lang="en-US" sz="2800"/>
              <a:t>	</a:t>
            </a:r>
            <a:r>
              <a:rPr lang="en-US" sz="2800">
                <a:solidFill>
                  <a:schemeClr val="accent3"/>
                </a:solidFill>
              </a:rPr>
              <a:t>software representation</a:t>
            </a:r>
            <a:r>
              <a:rPr lang="en-US" sz="2800"/>
              <a:t>/</a:t>
            </a:r>
            <a:r>
              <a:rPr lang="en-US" sz="2800">
                <a:solidFill>
                  <a:schemeClr val="accent6"/>
                </a:solidFill>
              </a:rPr>
              <a:t>simulation</a:t>
            </a:r>
            <a:r>
              <a:rPr lang="en-US" sz="2800"/>
              <a:t>/</a:t>
            </a:r>
            <a:r>
              <a:rPr lang="en-US" sz="2800">
                <a:solidFill>
                  <a:schemeClr val="accent4"/>
                </a:solidFill>
              </a:rPr>
              <a:t>instantiation</a:t>
            </a:r>
            <a:br>
              <a:rPr lang="en-US" sz="2800"/>
            </a:br>
            <a:r>
              <a:rPr lang="en-US" sz="2800"/>
              <a:t>of a (potentially) </a:t>
            </a:r>
            <a:r>
              <a:rPr lang="en-US" sz="2800">
                <a:solidFill>
                  <a:schemeClr val="accent5"/>
                </a:solidFill>
              </a:rPr>
              <a:t>physical machine</a:t>
            </a:r>
          </a:p>
          <a:p>
            <a:pPr>
              <a:tabLst>
                <a:tab pos="1828800" algn="l"/>
                <a:tab pos="2286000" algn="l"/>
              </a:tabLst>
            </a:pPr>
            <a:r>
              <a:rPr lang="en-US" sz="2800"/>
              <a:t>In other words a program is a virtual machine!!</a:t>
            </a:r>
          </a:p>
          <a:p>
            <a:pPr>
              <a:tabLst>
                <a:tab pos="1828800" algn="l"/>
                <a:tab pos="2286000" algn="l"/>
              </a:tabLst>
            </a:pPr>
            <a:r>
              <a:rPr lang="en-US" sz="2800"/>
              <a:t>This is possible because of the power of Alan Turing's</a:t>
            </a:r>
            <a:br>
              <a:rPr lang="en-US" sz="2800"/>
            </a:br>
            <a:r>
              <a:rPr lang="en-US" sz="2800">
                <a:solidFill>
                  <a:srgbClr val="00B050"/>
                </a:solidFill>
              </a:rPr>
              <a:t>Universal Turing Machine </a:t>
            </a:r>
            <a:r>
              <a:rPr lang="en-US" sz="2800"/>
              <a:t>model of computation and</a:t>
            </a:r>
            <a:br>
              <a:rPr lang="en-US" sz="2800"/>
            </a:br>
            <a:r>
              <a:rPr lang="en-US" sz="2800"/>
              <a:t>John von Neumann's </a:t>
            </a:r>
            <a:r>
              <a:rPr lang="en-US" sz="2800">
                <a:solidFill>
                  <a:srgbClr val="FFC000"/>
                </a:solidFill>
              </a:rPr>
              <a:t>Stored Program RAM-Machine </a:t>
            </a:r>
            <a:br>
              <a:rPr lang="en-US" sz="2800">
                <a:solidFill>
                  <a:srgbClr val="FFC000"/>
                </a:solidFill>
              </a:rPr>
            </a:br>
            <a:r>
              <a:rPr lang="en-US" sz="2800"/>
              <a:t>model of computation</a:t>
            </a:r>
          </a:p>
        </p:txBody>
      </p:sp>
    </p:spTree>
    <p:extLst>
      <p:ext uri="{BB962C8B-B14F-4D97-AF65-F5344CB8AC3E}">
        <p14:creationId xmlns:p14="http://schemas.microsoft.com/office/powerpoint/2010/main" val="69998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1D1BD1C3523247903358D0A8AC0422" ma:contentTypeVersion="9" ma:contentTypeDescription="Create a new document." ma:contentTypeScope="" ma:versionID="5b226f5916f7946f7720915c3500729c">
  <xsd:schema xmlns:xsd="http://www.w3.org/2001/XMLSchema" xmlns:xs="http://www.w3.org/2001/XMLSchema" xmlns:p="http://schemas.microsoft.com/office/2006/metadata/properties" xmlns:ns3="52c17e26-d80b-4810-84b5-2d696440855c" xmlns:ns4="75e26a86-27e7-4108-abb5-a9a0ae913c4d" targetNamespace="http://schemas.microsoft.com/office/2006/metadata/properties" ma:root="true" ma:fieldsID="16c32700cd2aee0408f8e8b01b9b7d4a" ns3:_="" ns4:_="">
    <xsd:import namespace="52c17e26-d80b-4810-84b5-2d696440855c"/>
    <xsd:import namespace="75e26a86-27e7-4108-abb5-a9a0ae913c4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c17e26-d80b-4810-84b5-2d696440855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26a86-27e7-4108-abb5-a9a0ae913c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D0EE5F-1CFD-4EB9-8932-5977000AF2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276DD5-D9CA-456C-A2C7-0FB36779C2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c17e26-d80b-4810-84b5-2d696440855c"/>
    <ds:schemaRef ds:uri="75e26a86-27e7-4108-abb5-a9a0ae913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4DFDAF-57A2-4086-8445-AD00A41780FF}">
  <ds:schemaRefs>
    <ds:schemaRef ds:uri="http://schemas.microsoft.com/office/2006/metadata/properties"/>
    <ds:schemaRef ds:uri="75e26a86-27e7-4108-abb5-a9a0ae913c4d"/>
    <ds:schemaRef ds:uri="http://purl.org/dc/terms/"/>
    <ds:schemaRef ds:uri="http://www.w3.org/XML/1998/namespace"/>
    <ds:schemaRef ds:uri="52c17e26-d80b-4810-84b5-2d696440855c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283</TotalTime>
  <Words>361</Words>
  <Application>Microsoft Office PowerPoint</Application>
  <PresentationFormat>Custom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Consolas</vt:lpstr>
      <vt:lpstr>Corbel</vt:lpstr>
      <vt:lpstr>Symbol</vt:lpstr>
      <vt:lpstr>Chalkboard 16x9</vt:lpstr>
      <vt:lpstr>COMP 3200</vt:lpstr>
      <vt:lpstr>ALERTS</vt:lpstr>
      <vt:lpstr>Programming Languages</vt:lpstr>
      <vt:lpstr>Programming Languages</vt:lpstr>
      <vt:lpstr>Virtual Machines</vt:lpstr>
      <vt:lpstr>Virtual Machines</vt:lpstr>
      <vt:lpstr>Virtual Machines</vt:lpstr>
      <vt:lpstr>Virtual Machines</vt:lpstr>
      <vt:lpstr>Programs as Virtual Machines</vt:lpstr>
      <vt:lpstr>Programs as Virtual Machines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3200</dc:title>
  <dc:creator>Stucki, David</dc:creator>
  <cp:lastModifiedBy>Stucki, David</cp:lastModifiedBy>
  <cp:revision>15</cp:revision>
  <dcterms:created xsi:type="dcterms:W3CDTF">2019-09-04T18:04:52Z</dcterms:created>
  <dcterms:modified xsi:type="dcterms:W3CDTF">2025-08-23T01:35:32Z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0x0101001C1D1BD1C3523247903358D0A8AC0422</vt:lpwstr>
  </property>
</Properties>
</file>