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4" r:id="rId3"/>
    <p:sldId id="267" r:id="rId4"/>
    <p:sldId id="268" r:id="rId5"/>
    <p:sldId id="265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11/17/2023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11/17/2023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11/17/2023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11/17/2023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11/17/2023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11/17/2023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11/17/2023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11/17/2023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pwUVExX27E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Farey pairs, Enumerating </a:t>
            </a:r>
            <a:r>
              <a:rPr lang="en-US" sz="6600" dirty="0" err="1"/>
              <a:t>Rationals</a:t>
            </a:r>
            <a:r>
              <a:rPr lang="en-US" sz="6600" dirty="0"/>
              <a:t>, </a:t>
            </a:r>
            <a:endParaRPr lang="en-US" sz="6600" baseline="3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761202"/>
          </a:xfrm>
        </p:spPr>
        <p:txBody>
          <a:bodyPr>
            <a:normAutofit/>
          </a:bodyPr>
          <a:lstStyle/>
          <a:p>
            <a:r>
              <a:rPr lang="en-US" sz="3200" dirty="0"/>
              <a:t>&amp; Matt Parker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4C3CE-D062-42F6-B967-73B4E1E8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Farey Pairs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FBCB10B1-702A-4464-BD5B-F218DEA737D5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 bwMode="auto">
              <a:xfrm>
                <a:off x="1295399" y="2034842"/>
                <a:ext cx="9601200" cy="3719973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6348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A pair of non-negative fractions,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is a 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Courier New" panose="02070309020205020404" pitchFamily="49" charset="0"/>
                  </a:rPr>
                  <a:t>Farey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Courier New" panose="02070309020205020404" pitchFamily="49" charset="0"/>
                  </a:rPr>
                  <a:t>Pair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if 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mbria Math" panose="02040503050406030204" pitchFamily="18" charset="0"/>
                        </a:rPr>
                        <m:t>𝒃𝒄</m:t>
                      </m:r>
                      <m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mbria Math" panose="02040503050406030204" pitchFamily="18" charset="0"/>
                        </a:rPr>
                        <m:t>𝒂𝒅</m:t>
                      </m:r>
                      <m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400" b="1" dirty="0">
                    <a:solidFill>
                      <a:srgbClr val="009900"/>
                    </a:solidFill>
                    <a:latin typeface="Courier New" panose="02070309020205020404" pitchFamily="49" charset="0"/>
                  </a:rPr>
                  <a:t>(which implies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𝒃𝒅</m:t>
                        </m:r>
                      </m:den>
                    </m:f>
                  </m:oMath>
                </a14:m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).</a:t>
                </a: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400" b="1" dirty="0">
                    <a:solidFill>
                      <a:srgbClr val="009900"/>
                    </a:solidFill>
                    <a:latin typeface="Courier New" panose="02070309020205020404" pitchFamily="49" charset="0"/>
                  </a:rPr>
                  <a:t>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𝒂</m:t>
                            </m:r>
                          </m:num>
                          <m:den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𝒄</m:t>
                            </m:r>
                          </m:num>
                          <m:den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𝒅</m:t>
                            </m:r>
                          </m:den>
                        </m:f>
                      </m:e>
                    </m:d>
                  </m:oMath>
                </a14:m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is called a 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Courier New" panose="02070309020205020404" pitchFamily="49" charset="0"/>
                  </a:rPr>
                  <a:t>Farey Interval</a:t>
                </a:r>
              </a:p>
            </p:txBody>
          </p:sp>
        </mc:Choice>
        <mc:Fallback xmlns="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FBCB10B1-702A-4464-BD5B-F218DEA737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1295399" y="2034842"/>
                <a:ext cx="9601200" cy="3719973"/>
              </a:xfrm>
              <a:prstGeom prst="rect">
                <a:avLst/>
              </a:prstGeom>
              <a:blipFill>
                <a:blip r:embed="rId2"/>
                <a:stretch>
                  <a:fillRect l="-1905" t="-984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169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4C3CE-D062-42F6-B967-73B4E1E8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Farey Intervals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FBCB10B1-702A-4464-BD5B-F218DEA737D5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 bwMode="auto">
              <a:xfrm>
                <a:off x="1107831" y="2170199"/>
                <a:ext cx="10111154" cy="3449257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6348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400" b="1" dirty="0">
                    <a:solidFill>
                      <a:srgbClr val="0000FF"/>
                    </a:solidFill>
                    <a:latin typeface="Courier New" panose="02070309020205020404" pitchFamily="49" charset="0"/>
                  </a:rPr>
                  <a:t>A surprising result: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if [a/b, c/d] is a Farey Interval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400" b="1" dirty="0">
                    <a:solidFill>
                      <a:srgbClr val="009900"/>
                    </a:solidFill>
                    <a:latin typeface="Courier New" panose="02070309020205020404" pitchFamily="49" charset="0"/>
                  </a:rPr>
                  <a:t>then the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Courier New" panose="02070309020205020404" pitchFamily="49" charset="0"/>
                  </a:rPr>
                  <a:t>mediant</a:t>
                </a:r>
                <a:endParaRPr lang="en-US" altLang="en-US" sz="2400" b="1" dirty="0">
                  <a:solidFill>
                    <a:srgbClr val="0000FF"/>
                  </a:solidFill>
                  <a:latin typeface="Courier New" panose="02070309020205020404" pitchFamily="49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2400" b="1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2400" b="1" dirty="0">
                  <a:solidFill>
                    <a:srgbClr val="009900"/>
                  </a:solidFill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400" b="1" dirty="0">
                    <a:solidFill>
                      <a:srgbClr val="009900"/>
                    </a:solidFill>
                    <a:latin typeface="Courier New" panose="02070309020205020404" pitchFamily="49" charset="0"/>
                  </a:rPr>
                  <a:t>partitions it into two Farey Intervals.</a:t>
                </a:r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𝒂</m:t>
                            </m:r>
                          </m:num>
                          <m:den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𝒄</m:t>
                            </m:r>
                          </m:num>
                          <m:den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kumimoji="0" lang="en-US" altLang="en-US" sz="2400" b="1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99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𝒅</m:t>
                            </m:r>
                          </m:den>
                        </m:f>
                      </m:e>
                    </m:d>
                  </m:oMath>
                </a14:m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: b(</a:t>
                </a:r>
                <a:r>
                  <a:rPr kumimoji="0" lang="en-US" altLang="en-US" sz="2400" b="1" i="0" u="none" strike="noStrike" cap="none" normalizeH="0" baseline="0" dirty="0" err="1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a+c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) – a(</a:t>
                </a:r>
                <a:r>
                  <a:rPr kumimoji="0" lang="en-US" altLang="en-US" sz="2400" b="1" i="0" u="none" strike="noStrike" cap="none" normalizeH="0" baseline="0" dirty="0" err="1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b+d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) = </a:t>
                </a:r>
                <a:r>
                  <a:rPr kumimoji="0" lang="en-US" altLang="en-US" sz="2400" b="1" i="0" u="none" strike="noStrike" cap="none" normalizeH="0" baseline="0" dirty="0" err="1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ab+bc-ab-ad</a:t>
                </a:r>
                <a:r>
                  <a:rPr kumimoji="0" lang="en-US" altLang="en-US" sz="2400" b="1" i="0" u="none" strike="noStrike" cap="none" normalizeH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= </a:t>
                </a:r>
                <a:r>
                  <a:rPr kumimoji="0" lang="en-US" altLang="en-US" sz="2400" b="1" i="0" u="none" strike="noStrike" cap="none" normalizeH="0" dirty="0" err="1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bc</a:t>
                </a:r>
                <a:r>
                  <a:rPr kumimoji="0" lang="en-US" altLang="en-US" sz="2400" b="1" i="0" u="none" strike="noStrike" cap="none" normalizeH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– ad = 1</a:t>
                </a: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2400" b="1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1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US" altLang="en-US" sz="2400" b="1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en-US" sz="2400" b="1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num>
                          <m:den>
                            <m:r>
                              <a:rPr lang="en-US" altLang="en-US" sz="2400" b="1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US" altLang="en-US" sz="2400" b="1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en-US" sz="2400" b="1" i="1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den>
                        </m:f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en-US" sz="24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num>
                          <m:den>
                            <m:r>
                              <a:rPr lang="en-US" altLang="en-US" sz="2400" b="1" i="1" smtClean="0">
                                <a:solidFill>
                                  <a:srgbClr val="0099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den>
                        </m:f>
                      </m:e>
                    </m:d>
                  </m:oMath>
                </a14:m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: (</a:t>
                </a:r>
                <a:r>
                  <a:rPr kumimoji="0" lang="en-US" altLang="en-US" sz="2400" b="1" i="0" u="none" strike="noStrike" cap="none" normalizeH="0" baseline="0" dirty="0" err="1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b+d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)c – (</a:t>
                </a:r>
                <a:r>
                  <a:rPr kumimoji="0" lang="en-US" altLang="en-US" sz="2400" b="1" i="0" u="none" strike="noStrike" cap="none" normalizeH="0" baseline="0" dirty="0" err="1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a+c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)d = </a:t>
                </a:r>
                <a:r>
                  <a:rPr kumimoji="0" lang="en-US" altLang="en-US" sz="2400" b="1" i="0" u="none" strike="noStrike" cap="none" normalizeH="0" baseline="0" dirty="0" err="1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bc+cd-ad-cd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= </a:t>
                </a:r>
                <a:r>
                  <a:rPr kumimoji="0" lang="en-US" altLang="en-US" sz="2400" b="1" i="0" u="none" strike="noStrike" cap="none" normalizeH="0" baseline="0" dirty="0" err="1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bc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– ad =</a:t>
                </a:r>
                <a:r>
                  <a:rPr kumimoji="0" lang="en-US" altLang="en-US" sz="2400" b="1" i="0" u="none" strike="noStrike" cap="none" normalizeH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 1</a:t>
                </a:r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FBCB10B1-702A-4464-BD5B-F218DEA737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1107831" y="2170199"/>
                <a:ext cx="10111154" cy="3449257"/>
              </a:xfrm>
              <a:prstGeom prst="rect">
                <a:avLst/>
              </a:prstGeom>
              <a:blipFill>
                <a:blip r:embed="rId2"/>
                <a:stretch>
                  <a:fillRect l="-1870" t="-353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9C89A24-1D35-48EC-95F9-F1276C0472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649" y="503853"/>
            <a:ext cx="6076950" cy="1714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85AE9D-4BC2-4280-A84F-5C02D5806460}"/>
              </a:ext>
            </a:extLst>
          </p:cNvPr>
          <p:cNvSpPr txBox="1"/>
          <p:nvPr/>
        </p:nvSpPr>
        <p:spPr>
          <a:xfrm>
            <a:off x="5700564" y="6286173"/>
            <a:ext cx="60255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* Image from ‘Continued Fractions Without Tears’ by Ian Richard,</a:t>
            </a:r>
          </a:p>
          <a:p>
            <a:r>
              <a:rPr lang="en-US" sz="1600" dirty="0">
                <a:solidFill>
                  <a:srgbClr val="C00000"/>
                </a:solidFill>
              </a:rPr>
              <a:t>   Mathematics Magazine vol. 54, No. 4, September 1981</a:t>
            </a:r>
          </a:p>
        </p:txBody>
      </p:sp>
    </p:spTree>
    <p:extLst>
      <p:ext uri="{BB962C8B-B14F-4D97-AF65-F5344CB8AC3E}">
        <p14:creationId xmlns:p14="http://schemas.microsoft.com/office/powerpoint/2010/main" val="365718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4C3CE-D062-42F6-B967-73B4E1E8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Farey Intervals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FBCB10B1-702A-4464-BD5B-F218DEA737D5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 bwMode="auto">
              <a:xfrm>
                <a:off x="1107831" y="2169558"/>
                <a:ext cx="10111154" cy="3450540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6348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400" b="1" dirty="0">
                    <a:solidFill>
                      <a:srgbClr val="0000FF"/>
                    </a:solidFill>
                    <a:latin typeface="Courier New" panose="02070309020205020404" pitchFamily="49" charset="0"/>
                  </a:rPr>
                  <a:t>Another surprising result:</a:t>
                </a:r>
                <a:endParaRPr lang="en-US" altLang="en-US" sz="2400" b="1" dirty="0">
                  <a:solidFill>
                    <a:srgbClr val="009900"/>
                  </a:solidFill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2400" b="1" dirty="0">
                    <a:solidFill>
                      <a:srgbClr val="009900"/>
                    </a:solidFill>
                    <a:latin typeface="Courier New" panose="02070309020205020404" pitchFamily="49" charset="0"/>
                  </a:rPr>
                  <a:t>Of all the rational numbers x/y between a/b and c/d, the </a:t>
                </a:r>
                <a:r>
                  <a:rPr lang="en-US" altLang="en-US" sz="2400" b="1" dirty="0" err="1">
                    <a:solidFill>
                      <a:srgbClr val="009900"/>
                    </a:solidFill>
                    <a:latin typeface="Courier New" panose="02070309020205020404" pitchFamily="49" charset="0"/>
                  </a:rPr>
                  <a:t>mediant</a:t>
                </a:r>
                <a:r>
                  <a:rPr lang="en-US" altLang="en-US" sz="2400" b="1" dirty="0">
                    <a:solidFill>
                      <a:srgbClr val="009900"/>
                    </a:solidFill>
                    <a:latin typeface="Courier New" panose="02070309020205020404" pitchFamily="49" charset="0"/>
                  </a:rPr>
                  <a:t> is the unique rational with the smallest denominator. Consider the assumption that y &lt; </a:t>
                </a:r>
                <a:r>
                  <a:rPr lang="en-US" altLang="en-US" sz="2400" b="1" dirty="0" err="1">
                    <a:solidFill>
                      <a:srgbClr val="009900"/>
                    </a:solidFill>
                    <a:latin typeface="Courier New" panose="02070309020205020404" pitchFamily="49" charset="0"/>
                  </a:rPr>
                  <a:t>b+d</a:t>
                </a:r>
                <a:endParaRPr lang="en-US" altLang="en-US" sz="2400" b="1" dirty="0">
                  <a:solidFill>
                    <a:srgbClr val="009900"/>
                  </a:solidFill>
                  <a:latin typeface="Courier New" panose="02070309020205020404" pitchFamily="49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45720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US" alt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kumimoji="0" lang="en-US" alt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kumimoji="0" lang="en-US" alt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𝒃𝒙</m:t>
                        </m:r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𝒂𝒚</m:t>
                        </m:r>
                      </m:num>
                      <m:den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𝒃𝒚</m:t>
                        </m:r>
                      </m:den>
                    </m:f>
                    <m:r>
                      <a:rPr kumimoji="0" lang="en-US" alt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𝒃𝒚</m:t>
                        </m:r>
                      </m:den>
                    </m:f>
                  </m:oMath>
                </a14:m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US" alt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US" altLang="en-US" sz="24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99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en-US" sz="2400" b="1" i="1">
                        <a:solidFill>
                          <a:srgbClr val="0099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𝒃𝒚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𝒅𝒚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𝒃𝒅</m:t>
                        </m:r>
                      </m:den>
                    </m:f>
                  </m:oMath>
                </a14:m>
                <a:endParaRPr kumimoji="0" lang="en-US" altLang="en-US" sz="2400" b="1" i="0" u="none" strike="noStrike" cap="none" normalizeH="0" baseline="0" dirty="0">
                  <a:ln>
                    <a:noFill/>
                  </a:ln>
                  <a:solidFill>
                    <a:srgbClr val="009900"/>
                  </a:solidFill>
                  <a:effectLst/>
                  <a:latin typeface="Courier New" panose="02070309020205020404" pitchFamily="49" charset="0"/>
                </a:endParaRPr>
              </a:p>
              <a:p>
                <a:pPr marL="45720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en-US" sz="2400" b="1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den>
                    </m:f>
                    <m:r>
                      <a:rPr lang="en-US" altLang="en-US" sz="2400" b="1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n-US" altLang="en-US" sz="2400" b="1" i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𝒄𝒚</m:t>
                        </m:r>
                        <m: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n-US" altLang="en-US" sz="2400" b="1" i="1">
                        <a:solidFill>
                          <a:srgbClr val="0099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r>
                          <a:rPr lang="en-US" altLang="en-US" sz="24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9900"/>
                    </a:solidFill>
                    <a:effectLst/>
                    <a:latin typeface="Courier New" panose="02070309020205020404" pitchFamily="49" charset="0"/>
                  </a:rPr>
                  <a:t>	</a:t>
                </a:r>
              </a:p>
            </p:txBody>
          </p:sp>
        </mc:Choice>
        <mc:Fallback xmlns="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FBCB10B1-702A-4464-BD5B-F218DEA737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1107831" y="2169558"/>
                <a:ext cx="10111154" cy="3450540"/>
              </a:xfrm>
              <a:prstGeom prst="rect">
                <a:avLst/>
              </a:prstGeom>
              <a:blipFill>
                <a:blip r:embed="rId2"/>
                <a:stretch>
                  <a:fillRect l="-1870" t="-2297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9C89A24-1D35-48EC-95F9-F1276C0472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649" y="503853"/>
            <a:ext cx="6076950" cy="1714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85AE9D-4BC2-4280-A84F-5C02D5806460}"/>
              </a:ext>
            </a:extLst>
          </p:cNvPr>
          <p:cNvSpPr txBox="1"/>
          <p:nvPr/>
        </p:nvSpPr>
        <p:spPr>
          <a:xfrm>
            <a:off x="5700564" y="6286173"/>
            <a:ext cx="60255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* Image from ‘Continued Fractions Without Tears’ by Ian Richard,</a:t>
            </a:r>
          </a:p>
          <a:p>
            <a:r>
              <a:rPr lang="en-US" sz="1600" dirty="0">
                <a:solidFill>
                  <a:srgbClr val="C00000"/>
                </a:solidFill>
              </a:rPr>
              <a:t>   Mathematics Magazine vol. 54, No. 4, September 1981</a:t>
            </a:r>
          </a:p>
        </p:txBody>
      </p:sp>
    </p:spTree>
    <p:extLst>
      <p:ext uri="{BB962C8B-B14F-4D97-AF65-F5344CB8AC3E}">
        <p14:creationId xmlns:p14="http://schemas.microsoft.com/office/powerpoint/2010/main" val="112847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4C3CE-D062-42F6-B967-73B4E1E8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Enumerating </a:t>
            </a:r>
            <a:r>
              <a:rPr lang="en-US" dirty="0" err="1"/>
              <a:t>Rationals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5573F1-E8CD-44B2-BC66-3BB3815DC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46238"/>
            <a:ext cx="4630947" cy="37672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3E76BB-A277-4D5A-9A3A-8C920904D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161" y="1646237"/>
            <a:ext cx="5371341" cy="37672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990FB9-26CD-4DD5-9F7F-E0566437F74C}"/>
              </a:ext>
            </a:extLst>
          </p:cNvPr>
          <p:cNvSpPr txBox="1"/>
          <p:nvPr/>
        </p:nvSpPr>
        <p:spPr>
          <a:xfrm>
            <a:off x="1225380" y="5413534"/>
            <a:ext cx="94019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Every</a:t>
            </a:r>
            <a:r>
              <a:rPr lang="en-US" sz="2400" b="1" dirty="0">
                <a:solidFill>
                  <a:srgbClr val="009900"/>
                </a:solidFill>
                <a:latin typeface="Courier New" panose="02070309020205020404" pitchFamily="49" charset="0"/>
              </a:rPr>
              <a:t> rational number in the Farey Interval [0,1] </a:t>
            </a:r>
          </a:p>
          <a:p>
            <a:r>
              <a:rPr lang="en-US" sz="2400" b="1" dirty="0">
                <a:solidFill>
                  <a:srgbClr val="009900"/>
                </a:solidFill>
                <a:latin typeface="Courier New" panose="02070309020205020404" pitchFamily="49" charset="0"/>
              </a:rPr>
              <a:t>appears in this process!</a:t>
            </a:r>
          </a:p>
        </p:txBody>
      </p:sp>
    </p:spTree>
    <p:extLst>
      <p:ext uri="{BB962C8B-B14F-4D97-AF65-F5344CB8AC3E}">
        <p14:creationId xmlns:p14="http://schemas.microsoft.com/office/powerpoint/2010/main" val="201006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Infinite Fractions - Numberphile">
            <a:hlinkClick r:id="" action="ppaction://media"/>
            <a:extLst>
              <a:ext uri="{FF2B5EF4-FFF2-40B4-BE49-F238E27FC236}">
                <a16:creationId xmlns:a16="http://schemas.microsoft.com/office/drawing/2014/main" id="{6C238EE0-B025-4EDE-83B7-8788A3B4213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9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853</TotalTime>
  <Words>273</Words>
  <Application>Microsoft Office PowerPoint</Application>
  <PresentationFormat>Widescreen</PresentationFormat>
  <Paragraphs>33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Courier New</vt:lpstr>
      <vt:lpstr>Diamond Grid 16x9</vt:lpstr>
      <vt:lpstr>Farey pairs, Enumerating Rationals, </vt:lpstr>
      <vt:lpstr>Farey Pairs</vt:lpstr>
      <vt:lpstr>Farey Intervals</vt:lpstr>
      <vt:lpstr>Farey Intervals</vt:lpstr>
      <vt:lpstr>Enumerating Rationals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gcd()?</dc:title>
  <dc:creator>Stucki, David</dc:creator>
  <cp:lastModifiedBy>David Stucki</cp:lastModifiedBy>
  <cp:revision>26</cp:revision>
  <dcterms:created xsi:type="dcterms:W3CDTF">2020-02-26T05:25:08Z</dcterms:created>
  <dcterms:modified xsi:type="dcterms:W3CDTF">2023-11-18T00:21:39Z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