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sldIdLst>
    <p:sldId id="256" r:id="rId3"/>
    <p:sldId id="310" r:id="rId4"/>
    <p:sldId id="297" r:id="rId5"/>
    <p:sldId id="296" r:id="rId6"/>
    <p:sldId id="295" r:id="rId7"/>
    <p:sldId id="299" r:id="rId8"/>
    <p:sldId id="300" r:id="rId9"/>
    <p:sldId id="291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ucida Sans" panose="020B0602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0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EB99B-F0A8-44E2-BCB2-FC650C9871D9}"/>
              </a:ext>
            </a:extLst>
          </p:cNvPr>
          <p:cNvSpPr/>
          <p:nvPr userDrawn="1"/>
        </p:nvSpPr>
        <p:spPr>
          <a:xfrm>
            <a:off x="9185839" y="1476188"/>
            <a:ext cx="2990088" cy="390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19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8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3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44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047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9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226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7191277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0837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42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2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54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316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5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87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1889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70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041-000F-4382-930C-92CC2DD9B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Parse Trees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C818D-6BBA-4F90-BA6F-3E3D49F69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AF3D-B763-48B5-8BE0-6F9EDED0BE11}"/>
              </a:ext>
            </a:extLst>
          </p:cNvPr>
          <p:cNvSpPr txBox="1"/>
          <p:nvPr/>
        </p:nvSpPr>
        <p:spPr>
          <a:xfrm>
            <a:off x="9522372" y="2521059"/>
            <a:ext cx="2398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 3200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Languages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Machines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122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7047636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691592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2084536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3288967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9867763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for X</a:t>
            </a: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8705731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2" y="1600200"/>
            <a:ext cx="7470987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for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child from the rhs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instantiate node as child of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3980497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root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2" y="1600200"/>
            <a:ext cx="7470987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and update its state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node for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symbol Y</a:t>
            </a:r>
            <a:r>
              <a:rPr lang="en-US" baseline="-25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from the rhs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instantiate node as child of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9516675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1C2-D461-47A8-8722-DD0B8E9B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B85-A6FE-44DC-A2E2-673BE2D1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Reading assignment #10</a:t>
            </a:r>
          </a:p>
          <a:p>
            <a:r>
              <a:rPr lang="en-US"/>
              <a:t>Programming assignment #4 due Wednesday</a:t>
            </a:r>
          </a:p>
          <a:p>
            <a:r>
              <a:rPr lang="en-US"/>
              <a:t>Midterm Friday</a:t>
            </a:r>
          </a:p>
          <a:p>
            <a:r>
              <a:rPr lang="en-US"/>
              <a:t>Project #3 draft next Monday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89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LL(1)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200"/>
                <a:ext cx="11277600" cy="506147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can use FIRST, Nullable, &amp; FOLLOW to develop a formal definition of when a grammar is LL(1)</a:t>
                </a:r>
              </a:p>
              <a:p>
                <a:pPr lvl="1"/>
                <a:r>
                  <a:rPr lang="en-US" sz="2400" dirty="0"/>
                  <a:t>this definition can be inferred from the algorithm</a:t>
                </a:r>
              </a:p>
              <a:p>
                <a:r>
                  <a:rPr lang="en-US" sz="2800" dirty="0"/>
                  <a:t>Lines 2-3 suggest that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|⋯|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then FIRST(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), FIRST(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), ..., FIRST(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baseline="-25000" dirty="0"/>
                  <a:t>n</a:t>
                </a:r>
                <a:r>
                  <a:rPr lang="en-US" sz="2800" dirty="0"/>
                  <a:t>)</a:t>
                </a:r>
                <a:br>
                  <a:rPr lang="en-US" sz="2800" dirty="0"/>
                </a:br>
                <a:r>
                  <a:rPr lang="en-US" sz="2800" dirty="0"/>
                  <a:t>are all pairwise disjoint</a:t>
                </a:r>
              </a:p>
              <a:p>
                <a:pPr lvl="1"/>
                <a:r>
                  <a:rPr lang="en-US" sz="2266" dirty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</a:p>
              <a:p>
                <a:r>
                  <a:rPr lang="en-US" sz="2800" dirty="0"/>
                  <a:t>What if Nullable(</a:t>
                </a:r>
                <a:r>
                  <a:rPr lang="en-US" sz="2800" dirty="0">
                    <a:latin typeface="Symbol" panose="05050102010706020507" pitchFamily="18" charset="2"/>
                  </a:rPr>
                  <a:t>a</a:t>
                </a:r>
                <a:r>
                  <a:rPr lang="en-US" sz="2800" i="1" baseline="-25000" dirty="0"/>
                  <a:t>k</a:t>
                </a:r>
                <a:r>
                  <a:rPr lang="en-US" sz="2800" dirty="0"/>
                  <a:t>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200"/>
                <a:ext cx="11277600" cy="5061473"/>
              </a:xfrm>
              <a:blipFill>
                <a:blip r:embed="rId2"/>
                <a:stretch>
                  <a:fillRect l="-91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9B1076-DF91-4FF7-BD8A-967051B99066}"/>
              </a:ext>
            </a:extLst>
          </p:cNvPr>
          <p:cNvSpPr txBox="1">
            <a:spLocks/>
          </p:cNvSpPr>
          <p:nvPr/>
        </p:nvSpPr>
        <p:spPr>
          <a:xfrm>
            <a:off x="6192252" y="3874359"/>
            <a:ext cx="5874149" cy="286332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ts val="1600"/>
              </a:spcBef>
              <a:buClr>
                <a:srgbClr val="1C4372"/>
              </a:buClr>
              <a:buFont typeface="Wingdings" pitchFamily="2" charset="2"/>
              <a:buChar char="§"/>
              <a:defRPr sz="3467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–"/>
              <a:defRPr sz="2933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667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0" kern="1200">
                <a:solidFill>
                  <a:schemeClr val="tx1"/>
                </a:solidFill>
                <a:latin typeface="Lucida Sans" pitchFamily="34" charset="0"/>
                <a:ea typeface="+mn-ea"/>
                <a:cs typeface="Lucida Sans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rule 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</a:p>
          <a:p>
            <a:pPr marL="457200" indent="-457200">
              <a:spcBef>
                <a:spcPts val="0"/>
              </a:spcBef>
              <a:buClr>
                <a:srgbClr val="5D9732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for each a  FIRST(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457200" indent="-457200">
              <a:spcBef>
                <a:spcPts val="0"/>
              </a:spcBef>
              <a:buClr>
                <a:srgbClr val="5D9732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M[A, a].append(A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0"/>
              </a:spcBef>
              <a:buClr>
                <a:srgbClr val="5D9732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Nullable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Clr>
                <a:srgbClr val="F79646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 each b  FOLLOW(A) </a:t>
            </a:r>
          </a:p>
          <a:p>
            <a:pPr marL="457200" indent="-457200">
              <a:spcBef>
                <a:spcPts val="0"/>
              </a:spcBef>
              <a:buClr>
                <a:srgbClr val="F79646">
                  <a:lumMod val="75000"/>
                </a:srgb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b].append(A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if $  FOLLOW(A)</a:t>
            </a:r>
          </a:p>
          <a:p>
            <a:pPr marL="457200" indent="-45720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$].append(A 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7713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LL(1)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684000" cy="5257801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A grammar G is LL(1) if and only if for the set of productions for each non-terminal: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|⋯|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2393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𝐹𝐼𝑅𝑆𝑇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𝐹𝐼𝑅𝑆𝑇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2393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Symbol" panose="05050102010706020507" pitchFamily="18" charset="2"/>
                      </a:rPr>
                      <m:t>𝑁𝑢𝑙𝑙𝑎𝑏𝑙𝑒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br>
                  <a:rPr lang="en-US" sz="3200" b="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∀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∈{1,…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}(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)→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𝐹𝐼𝑅𝑆𝑇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anose="02070309020205020404" pitchFamily="49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anose="02070309020205020404" pitchFamily="49" charset="0"/>
                                    <a:sym typeface="Symbol" panose="05050102010706020507" pitchFamily="18" charset="2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anose="02070309020205020404" pitchFamily="49" charset="0"/>
                                    <a:sym typeface="Symbol" panose="05050102010706020507" pitchFamily="18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∩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𝐹𝑂𝐿𝐿𝑂𝑊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  <a:sym typeface="Symbol" panose="05050102010706020507" pitchFamily="18" charset="2"/>
                          </a:rPr>
                          <m:t>=∅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  <a:latin typeface="Symbol" panose="05050102010706020507" pitchFamily="18" charset="2"/>
                  <a:cs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r>
                  <a:rPr lang="en-US" dirty="0">
                    <a:latin typeface="+mn-lt"/>
                  </a:rPr>
                  <a:t>If the right-hand side of every grammar rule is not Nullable, then only the first condition is necessary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D4D4-313A-43D2-84DA-A311B3211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684000" cy="5257801"/>
              </a:xfrm>
              <a:blipFill>
                <a:blip r:embed="rId2"/>
                <a:stretch>
                  <a:fillRect l="-13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08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126-AB4D-4527-90A2-843A5EED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LL(1)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0F9-FA33-4622-AF18-DDDF6266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5061472"/>
          </a:xfrm>
        </p:spPr>
        <p:txBody>
          <a:bodyPr>
            <a:normAutofit/>
          </a:bodyPr>
          <a:lstStyle/>
          <a:p>
            <a:r>
              <a:rPr lang="en-US" sz="3200" dirty="0"/>
              <a:t>No left-recursive grammar is LL(1)</a:t>
            </a:r>
          </a:p>
          <a:p>
            <a:r>
              <a:rPr lang="en-US" sz="3200" dirty="0"/>
              <a:t>No ambiguous grammar is LL(1)</a:t>
            </a:r>
          </a:p>
          <a:p>
            <a:r>
              <a:rPr lang="en-US" sz="3200" dirty="0"/>
              <a:t>Some languages have no LL(1) grammar</a:t>
            </a:r>
          </a:p>
          <a:p>
            <a:r>
              <a:rPr lang="en-US" sz="3200" dirty="0"/>
              <a:t>An </a:t>
            </a:r>
            <a:r>
              <a:rPr lang="en-US" sz="3600" dirty="0">
                <a:latin typeface="Symbol" panose="05050102010706020507" pitchFamily="18" charset="2"/>
              </a:rPr>
              <a:t>e</a:t>
            </a:r>
            <a:r>
              <a:rPr lang="en-US" sz="3200" dirty="0"/>
              <a:t>-free grammar where each production for A begins with a unique terminal is a simple LL grammar</a:t>
            </a:r>
          </a:p>
        </p:txBody>
      </p:sp>
    </p:spTree>
    <p:extLst>
      <p:ext uri="{BB962C8B-B14F-4D97-AF65-F5344CB8AC3E}">
        <p14:creationId xmlns:p14="http://schemas.microsoft.com/office/powerpoint/2010/main" val="40155179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49CF-4C7E-4642-98CD-6FC01424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Non-LL(1)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</p:spPr>
            <p:txBody>
              <a:bodyPr>
                <a:normAutofit fontScale="92500" lnSpcReduction="10000"/>
              </a:bodyPr>
              <a:lstStyle/>
              <a:p>
                <a:pPr marL="1035050" indent="-571500"/>
                <a:r>
                  <a:rPr lang="en-US" sz="3200" b="0" dirty="0"/>
                  <a:t>Consider grammar G</a:t>
                </a:r>
                <a:r>
                  <a:rPr lang="en-US" sz="3200" b="0" baseline="-25000" dirty="0"/>
                  <a:t>1</a:t>
                </a:r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𝑒𝑙𝑠𝑒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  <a:p>
                <a:pPr marL="1568436" lvl="1" indent="-571500"/>
                <a:r>
                  <a:rPr lang="en-US" sz="2800" dirty="0"/>
                  <a:t>what is wrong here?</a:t>
                </a:r>
              </a:p>
              <a:p>
                <a:pPr marL="1035050" indent="-571500"/>
                <a:r>
                  <a:rPr lang="en-US" sz="3200" dirty="0"/>
                  <a:t>Let’s try to fix it by left-factoring...</a:t>
                </a:r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𝑒𝑙𝑠𝑒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  <a:p>
                <a:pPr marL="1035050" indent="-571500"/>
                <a:r>
                  <a:rPr lang="en-US" sz="3200" dirty="0"/>
                  <a:t>Whoops, that doesn’t work: </a:t>
                </a:r>
              </a:p>
              <a:p>
                <a:pPr marL="1568436" lvl="1" indent="-571500"/>
                <a:r>
                  <a:rPr lang="en-US" sz="2666" dirty="0"/>
                  <a:t>FIRST(T) = {else} and FOLLOW(T) = {$, else}</a:t>
                </a:r>
              </a:p>
              <a:p>
                <a:pPr marL="1568436" lvl="1" indent="-571500"/>
                <a:r>
                  <a:rPr lang="en-US" sz="2666" dirty="0"/>
                  <a:t>So </a:t>
                </a:r>
                <a14:m>
                  <m:oMath xmlns:m="http://schemas.openxmlformats.org/officeDocument/2006/math">
                    <m:r>
                      <a:rPr lang="en-US" sz="2666" b="0" i="1" smtClean="0">
                        <a:latin typeface="Cambria Math" panose="02040503050406030204" pitchFamily="18" charset="0"/>
                      </a:rPr>
                      <m:t>𝐹𝐼𝑅𝑆𝑇</m:t>
                    </m:r>
                    <m:d>
                      <m:dPr>
                        <m:ctrlPr>
                          <a:rPr lang="en-US" sz="2666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𝐹𝑂𝐿𝐿𝑂𝑊</m:t>
                    </m:r>
                    <m:d>
                      <m:dPr>
                        <m:ctrlPr>
                          <a:rPr lang="en-US" sz="266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𝑒𝑙𝑠𝑒</m:t>
                    </m:r>
                    <m:r>
                      <a:rPr lang="en-US" sz="2666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}≠∅</m:t>
                    </m:r>
                  </m:oMath>
                </a14:m>
                <a:endParaRPr lang="en-US" sz="2666" dirty="0"/>
              </a:p>
              <a:p>
                <a:pPr marL="1035050" indent="-571500"/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  <a:blipFill>
                <a:blip r:embed="rId2"/>
                <a:stretch>
                  <a:fillRect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309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E9CD-D00C-4C50-BF03-25AAB435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let’s build the tree...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0DB14-3AC8-4B76-A11D-24CB1C4E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start with the algorithm </a:t>
            </a:r>
            <a:r>
              <a:rPr lang="en-US"/>
              <a:t>from previously, </a:t>
            </a:r>
            <a:r>
              <a:rPr lang="en-US" dirty="0"/>
              <a:t>and incrementally make changes so that the parse tree gets built along the way as we validate the syntax of the input.</a:t>
            </a:r>
          </a:p>
          <a:p>
            <a:pPr marL="0" indent="0">
              <a:buNone/>
            </a:pPr>
            <a:r>
              <a:rPr lang="en-US" dirty="0"/>
              <a:t>The strategy is to have each node placed on the stack immediately below the non-terminal to which it corresponds.</a:t>
            </a:r>
          </a:p>
        </p:txBody>
      </p:sp>
    </p:spTree>
    <p:extLst>
      <p:ext uri="{BB962C8B-B14F-4D97-AF65-F5344CB8AC3E}">
        <p14:creationId xmlns:p14="http://schemas.microsoft.com/office/powerpoint/2010/main" val="31961752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1931011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508000" y="3992934"/>
            <a:ext cx="4213013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tokenized string w</a:t>
            </a:r>
          </a:p>
          <a:p>
            <a:r>
              <a:rPr lang="en-US" sz="2400" b="1" dirty="0"/>
              <a:t>    a parsing table M for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350930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1454217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ppt/theme/theme2.xml><?xml version="1.0" encoding="utf-8"?>
<a:theme xmlns:a="http://schemas.openxmlformats.org/drawingml/2006/main" name="1_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 General</Template>
  <TotalTime>6264</TotalTime>
  <Words>1842</Words>
  <Application>Microsoft Office PowerPoint</Application>
  <PresentationFormat>Widescreen</PresentationFormat>
  <Paragraphs>322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Wingdings</vt:lpstr>
      <vt:lpstr>Arial</vt:lpstr>
      <vt:lpstr>Georgia</vt:lpstr>
      <vt:lpstr>Cambria Math</vt:lpstr>
      <vt:lpstr>Courier New</vt:lpstr>
      <vt:lpstr>Lucida Sans</vt:lpstr>
      <vt:lpstr>Symbol</vt:lpstr>
      <vt:lpstr>WC General</vt:lpstr>
      <vt:lpstr>1_WC General</vt:lpstr>
      <vt:lpstr>Parse Trees</vt:lpstr>
      <vt:lpstr>ALERT</vt:lpstr>
      <vt:lpstr>LL(1) Grammars</vt:lpstr>
      <vt:lpstr>LL(1) Definition</vt:lpstr>
      <vt:lpstr>LL(1) Facts</vt:lpstr>
      <vt:lpstr>Non-LL(1) Example</vt:lpstr>
      <vt:lpstr>Ok, let’s build the tree...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  <vt:lpstr>Non-recursive predictive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Moreau</dc:creator>
  <cp:lastModifiedBy>David Stucki</cp:lastModifiedBy>
  <cp:revision>166</cp:revision>
  <dcterms:created xsi:type="dcterms:W3CDTF">2020-03-13T19:44:23Z</dcterms:created>
  <dcterms:modified xsi:type="dcterms:W3CDTF">2023-11-05T04:12:41Z</dcterms:modified>
</cp:coreProperties>
</file>