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308" r:id="rId4"/>
    <p:sldId id="297" r:id="rId5"/>
    <p:sldId id="296" r:id="rId6"/>
    <p:sldId id="292" r:id="rId7"/>
    <p:sldId id="295" r:id="rId8"/>
    <p:sldId id="298" r:id="rId9"/>
    <p:sldId id="299" r:id="rId10"/>
    <p:sldId id="300" r:id="rId11"/>
    <p:sldId id="302" r:id="rId12"/>
    <p:sldId id="303" r:id="rId13"/>
    <p:sldId id="304" r:id="rId14"/>
    <p:sldId id="307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18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02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52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32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791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52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2139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4841343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379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Parsing Tables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C818D-6BBA-4F90-BA6F-3E3D49F69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 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Languages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Machines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3EB1-A298-4360-979D-55DDFED4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Algorithms: Nullable &amp;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E2A2-D6F0-4B1F-B9FC-1591A5E922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053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Nullable</a:t>
                </a:r>
              </a:p>
              <a:p>
                <a:pPr marL="0" indent="0">
                  <a:buNone/>
                  <a:tabLst>
                    <a:tab pos="2054225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</a:t>
                </a:r>
                <a:r>
                  <a:rPr lang="en-US" sz="2400" dirty="0">
                    <a:latin typeface="Symbol" panose="05050102010706020507" pitchFamily="18" charset="2"/>
                  </a:rPr>
                  <a:t>e</a:t>
                </a:r>
                <a:r>
                  <a:rPr lang="en-US" sz="2000" dirty="0"/>
                  <a:t>)	=  true</a:t>
                </a:r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(a)	=  false</a:t>
                </a:r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ab</a:t>
                </a:r>
                <a:r>
                  <a:rPr lang="en-US" sz="2000" dirty="0"/>
                  <a:t>)	= 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dirty="0"/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</a:t>
                </a:r>
                <a:r>
                  <a:rPr lang="en-US" sz="2000" dirty="0"/>
                  <a:t>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b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Nullable (X)	= 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 </a:t>
                </a:r>
                <a:r>
                  <a:rPr lang="en-US" sz="2000" dirty="0"/>
                  <a:t>... </a:t>
                </a:r>
                <a:r>
                  <a:rPr lang="en-US" sz="2000" dirty="0">
                    <a:sym typeface="Symbol" panose="05050102010706020507" pitchFamily="18" charset="2"/>
                  </a:rPr>
                  <a:t></a:t>
                </a:r>
                <a:br>
                  <a:rPr lang="en-US" sz="2000" dirty="0">
                    <a:sym typeface="Symbol" panose="05050102010706020507" pitchFamily="18" charset="2"/>
                  </a:rPr>
                </a:br>
                <a:r>
                  <a:rPr lang="en-US" sz="2000" dirty="0">
                    <a:sym typeface="Symbol" panose="05050102010706020507" pitchFamily="18" charset="2"/>
                  </a:rPr>
                  <a:t>		</a:t>
                </a: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are rules in the grammar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E2A2-D6F0-4B1F-B9FC-1591A5E92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05398"/>
              </a:xfrm>
              <a:blipFill>
                <a:blip r:embed="rId2"/>
                <a:stretch>
                  <a:fillRect l="-3624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247B8-0263-434D-8E78-8C66B5A2393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51053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FIRST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lvl="0" indent="0">
                  <a:buNone/>
                  <a:tabLst>
                    <a:tab pos="1252538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</a:t>
                </a:r>
                <a:r>
                  <a:rPr lang="en-US" sz="24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2000" dirty="0">
                    <a:solidFill>
                      <a:prstClr val="black"/>
                    </a:solidFill>
                  </a:rPr>
                  <a:t>)	= 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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252538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(a)	=  {a}</a:t>
                </a:r>
              </a:p>
              <a:p>
                <a:pPr marL="0" lvl="0" indent="0">
                  <a:buNone/>
                  <a:tabLst>
                    <a:tab pos="166052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dirty="0"/>
                  <a:t>) then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  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</a:rPr>
                  <a:t>)  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</a:t>
                </a:r>
                <a:r>
                  <a:rPr lang="en-US" sz="2000" dirty="0">
                    <a:solidFill>
                      <a:prstClr val="black"/>
                    </a:solidFill>
                  </a:rPr>
                  <a:t>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else</a:t>
                </a: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  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</a:rPr>
                  <a:t>)  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252538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(X)	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 </a:t>
                </a:r>
                <a:r>
                  <a:rPr lang="en-US" sz="2000" dirty="0">
                    <a:solidFill>
                      <a:prstClr val="black"/>
                    </a:solidFill>
                  </a:rPr>
                  <a:t>...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 </a:t>
                </a:r>
                <a:r>
                  <a:rPr lang="en-US" sz="2000" dirty="0">
                    <a:solidFill>
                      <a:prstClr val="black"/>
                    </a:solidFill>
                  </a:rPr>
                  <a:t>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>
                    <a:solidFill>
                      <a:prstClr val="black"/>
                    </a:solidFill>
                  </a:rPr>
                  <a:t>n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252538" algn="l"/>
                    <a:tab pos="3432175" algn="l"/>
                  </a:tabLst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are rules in the grammar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247B8-0263-434D-8E78-8C66B5A23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5105398"/>
              </a:xfrm>
              <a:blipFill>
                <a:blip r:embed="rId3"/>
                <a:stretch>
                  <a:fillRect l="-37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3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2D6-DA35-4162-87C6-7715A4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Table: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8D03-29AB-4AA6-AE2D-5D59F1ACB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/>
              </a:bodyPr>
              <a:lstStyle/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FOLLOW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is a Boolean function that maps a single non-terminal to a set of terminals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FOLLOW(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X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r>
                  <a:rPr lang="en-US" sz="3200" dirty="0"/>
                  <a:t> represents the possible tokens that can appear immediately after the non-terminal 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X</a:t>
                </a:r>
              </a:p>
              <a:p>
                <a:pPr marL="463550" indent="0"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:</a:t>
                </a:r>
              </a:p>
              <a:p>
                <a:pPr marL="463550" indent="0">
                  <a:buNone/>
                </a:pPr>
                <a:endParaRPr lang="en-US" sz="32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𝐹𝑂𝐿𝐿𝑂𝑊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8D03-29AB-4AA6-AE2D-5D59F1ACB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3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2D6-DA35-4162-87C6-7715A4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Table: FOLLOW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8D03-29AB-4AA6-AE2D-5D59F1AC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259754" cy="5061473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D2B54E-03CF-428F-AC23-9029C7BE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66987"/>
              </p:ext>
            </p:extLst>
          </p:nvPr>
        </p:nvGraphicFramePr>
        <p:xfrm>
          <a:off x="5286326" y="1839352"/>
          <a:ext cx="6741551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1340167">
                  <a:extLst>
                    <a:ext uri="{9D8B030D-6E8A-4147-A177-3AD203B41FA5}">
                      <a16:colId xmlns:a16="http://schemas.microsoft.com/office/drawing/2014/main" val="1937264541"/>
                    </a:ext>
                  </a:extLst>
                </a:gridCol>
                <a:gridCol w="2001912">
                  <a:extLst>
                    <a:ext uri="{9D8B030D-6E8A-4147-A177-3AD203B41FA5}">
                      <a16:colId xmlns:a16="http://schemas.microsoft.com/office/drawing/2014/main" val="2711789501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Nullable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*,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*, /, 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070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CC65-6C73-4E3B-B870-B3818102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F5586-9113-4CB8-BB51-51523E060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 $ in FOLLOW(Start)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put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FOLLOW(B)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if Nullable(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then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put FOLLOW(A) in FOLLOW(B)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 no more additions can be made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F5586-9113-4CB8-BB51-51523E060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4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5620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A9D9-E093-4764-A78E-0ABE8752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1511-05BA-4D0B-A754-A744D688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02" y="1600200"/>
            <a:ext cx="7649698" cy="506147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rule 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for each a  FIRST(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M[A, a].append(A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Nullable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 each b  FOLLOW(A) </a:t>
            </a:r>
          </a:p>
          <a:p>
            <a:pPr marL="0" indent="0"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b].append(A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if $  FOLLOW(A)</a:t>
            </a: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$].append(A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Math4" panose="0501040004010100010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6DF59-89CD-4D99-8F02-D1E625DB4019}"/>
              </a:ext>
            </a:extLst>
          </p:cNvPr>
          <p:cNvSpPr txBox="1"/>
          <p:nvPr/>
        </p:nvSpPr>
        <p:spPr>
          <a:xfrm>
            <a:off x="406400" y="1687045"/>
            <a:ext cx="3634328" cy="286232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grammar G</a:t>
            </a:r>
          </a:p>
          <a:p>
            <a:r>
              <a:rPr lang="en-US" sz="2400" b="1" dirty="0"/>
              <a:t>Output:</a:t>
            </a:r>
          </a:p>
          <a:p>
            <a:r>
              <a:rPr lang="en-US" sz="2400" b="1" dirty="0"/>
              <a:t>    a parsing table M</a:t>
            </a:r>
          </a:p>
          <a:p>
            <a:endParaRPr lang="en-US" sz="2400" b="1" dirty="0"/>
          </a:p>
          <a:p>
            <a:r>
              <a:rPr lang="en-US" sz="2000" dirty="0"/>
              <a:t>This pseudocode assumes</a:t>
            </a:r>
          </a:p>
          <a:p>
            <a:r>
              <a:rPr lang="en-US" sz="2000" dirty="0"/>
              <a:t>that each entry in M is a list</a:t>
            </a:r>
          </a:p>
          <a:p>
            <a:r>
              <a:rPr lang="en-US" sz="2000" dirty="0"/>
              <a:t>that is initially empty.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AB1D1-58E0-449F-B1BF-3CFC11FBE3A4}"/>
              </a:ext>
            </a:extLst>
          </p:cNvPr>
          <p:cNvSpPr txBox="1"/>
          <p:nvPr/>
        </p:nvSpPr>
        <p:spPr>
          <a:xfrm>
            <a:off x="424033" y="4839252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190</a:t>
            </a:r>
          </a:p>
        </p:txBody>
      </p:sp>
    </p:spTree>
    <p:extLst>
      <p:ext uri="{BB962C8B-B14F-4D97-AF65-F5344CB8AC3E}">
        <p14:creationId xmlns:p14="http://schemas.microsoft.com/office/powerpoint/2010/main" val="17783874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6" y="1881553"/>
            <a:ext cx="4640774" cy="4758400"/>
          </a:xfrm>
        </p:spPr>
        <p:txBody>
          <a:bodyPr>
            <a:normAutofit/>
          </a:bodyPr>
          <a:lstStyle/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Start</a:t>
            </a:r>
            <a:r>
              <a:rPr lang="en-US" sz="2000" dirty="0"/>
              <a:t> ::= </a:t>
            </a:r>
            <a:r>
              <a:rPr lang="en-US" sz="2000" i="1" dirty="0"/>
              <a:t>Expr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Expr</a:t>
            </a:r>
            <a:r>
              <a:rPr lang="en-US" sz="2000" dirty="0"/>
              <a:t> ::= </a:t>
            </a:r>
            <a:r>
              <a:rPr lang="en-US" sz="2000" i="1" dirty="0"/>
              <a:t>Term</a:t>
            </a:r>
            <a:r>
              <a:rPr lang="en-US" sz="2000" dirty="0"/>
              <a:t> </a:t>
            </a:r>
            <a:r>
              <a:rPr lang="en-US" sz="2000" i="1" dirty="0"/>
              <a:t>MoreTerms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+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i="1" dirty="0">
                <a:sym typeface="Symbol" panose="05050102010706020507" pitchFamily="18" charset="2"/>
              </a:rPr>
              <a:t>Expr</a:t>
            </a:r>
            <a:endParaRPr lang="en-US" sz="2000" dirty="0">
              <a:sym typeface="Symbol" panose="05050102010706020507" pitchFamily="18" charset="2"/>
            </a:endParaRP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</a:t>
            </a:r>
            <a:r>
              <a:rPr lang="en-US" sz="2000" dirty="0">
                <a:sym typeface="Symbol" panose="05050102010706020507" pitchFamily="18" charset="2"/>
              </a:rPr>
              <a:t> </a:t>
            </a:r>
            <a:r>
              <a:rPr lang="en-US" sz="2000" i="1" dirty="0">
                <a:sym typeface="Symbol" panose="05050102010706020507" pitchFamily="18" charset="2"/>
              </a:rPr>
              <a:t>Expr</a:t>
            </a:r>
            <a:endParaRPr lang="en-US" sz="2000" dirty="0">
              <a:sym typeface="Symbol" panose="05050102010706020507" pitchFamily="18" charset="2"/>
            </a:endParaRP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Term</a:t>
            </a:r>
            <a:r>
              <a:rPr lang="en-US" sz="2000" dirty="0"/>
              <a:t> ::= </a:t>
            </a:r>
            <a:r>
              <a:rPr lang="en-US" sz="2000" i="1" dirty="0"/>
              <a:t>Factor</a:t>
            </a:r>
            <a:r>
              <a:rPr lang="en-US" sz="2000" dirty="0"/>
              <a:t> </a:t>
            </a:r>
            <a:r>
              <a:rPr lang="en-US" sz="2000" i="1" dirty="0"/>
              <a:t>MoreFacts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* </a:t>
            </a:r>
            <a:r>
              <a:rPr lang="en-US" sz="2000" i="1" dirty="0"/>
              <a:t>Term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/ </a:t>
            </a:r>
            <a:r>
              <a:rPr lang="en-US" sz="2000" i="1" dirty="0"/>
              <a:t>Term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num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id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( </a:t>
            </a:r>
            <a:r>
              <a:rPr lang="en-US" sz="2000" i="1" dirty="0"/>
              <a:t>Expr</a:t>
            </a:r>
            <a:r>
              <a:rPr lang="en-US" sz="20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34268"/>
              </p:ext>
            </p:extLst>
          </p:nvPr>
        </p:nvGraphicFramePr>
        <p:xfrm>
          <a:off x="4994031" y="1881553"/>
          <a:ext cx="6963509" cy="457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676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66909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57625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669090">
                  <a:extLst>
                    <a:ext uri="{9D8B030D-6E8A-4147-A177-3AD203B41FA5}">
                      <a16:colId xmlns:a16="http://schemas.microsoft.com/office/drawing/2014/main" val="1624123649"/>
                    </a:ext>
                  </a:extLst>
                </a:gridCol>
                <a:gridCol w="360727">
                  <a:extLst>
                    <a:ext uri="{9D8B030D-6E8A-4147-A177-3AD203B41FA5}">
                      <a16:colId xmlns:a16="http://schemas.microsoft.com/office/drawing/2014/main" val="167702157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586947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Symbol" panose="05050102010706020507" pitchFamily="18" charset="2"/>
                        </a:rPr>
                        <a:t>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1053837"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875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1C2-D461-47A8-8722-DD0B8E9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B85-A6FE-44DC-A2E2-673BE2D1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Reading assignment #9</a:t>
            </a:r>
          </a:p>
          <a:p>
            <a:r>
              <a:rPr lang="en-US"/>
              <a:t>Programming Assignment #4 (due 11/8)</a:t>
            </a:r>
          </a:p>
          <a:p>
            <a:r>
              <a:rPr lang="en-US"/>
              <a:t>Midterm II, November 10-13</a:t>
            </a:r>
          </a:p>
          <a:p>
            <a:r>
              <a:rPr lang="en-US"/>
              <a:t>Project #3 draft 11/13</a:t>
            </a:r>
          </a:p>
        </p:txBody>
      </p:sp>
    </p:spTree>
    <p:extLst>
      <p:ext uri="{BB962C8B-B14F-4D97-AF65-F5344CB8AC3E}">
        <p14:creationId xmlns:p14="http://schemas.microsoft.com/office/powerpoint/2010/main" val="3126408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51B96-B3BD-4222-926C-B0056D701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r="11198" b="24244"/>
          <a:stretch/>
        </p:blipFill>
        <p:spPr>
          <a:xfrm>
            <a:off x="7375735" y="2286001"/>
            <a:ext cx="4816265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D4D4-313A-43D2-84DA-A311B321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5061473"/>
          </a:xfrm>
        </p:spPr>
        <p:txBody>
          <a:bodyPr/>
          <a:lstStyle/>
          <a:p>
            <a:r>
              <a:rPr lang="en-US" dirty="0"/>
              <a:t>Vocabulary</a:t>
            </a:r>
          </a:p>
          <a:p>
            <a:pPr lvl="1"/>
            <a:r>
              <a:rPr lang="en-US" dirty="0"/>
              <a:t>Terms like LL, LR, LALR can be used</a:t>
            </a:r>
            <a:br>
              <a:rPr lang="en-US" dirty="0"/>
            </a:br>
            <a:r>
              <a:rPr lang="en-US" dirty="0"/>
              <a:t>to describe:</a:t>
            </a:r>
          </a:p>
          <a:p>
            <a:pPr lvl="2"/>
            <a:r>
              <a:rPr lang="en-US" dirty="0"/>
              <a:t>Algorithms</a:t>
            </a:r>
          </a:p>
          <a:p>
            <a:pPr lvl="2"/>
            <a:r>
              <a:rPr lang="en-US" dirty="0"/>
              <a:t>Grammars</a:t>
            </a:r>
          </a:p>
          <a:p>
            <a:pPr lvl="2"/>
            <a:r>
              <a:rPr lang="en-US" dirty="0"/>
              <a:t>Languages</a:t>
            </a:r>
          </a:p>
          <a:p>
            <a:pPr lvl="1"/>
            <a:r>
              <a:rPr lang="en-US" dirty="0"/>
              <a:t>Usually context is sufficient to</a:t>
            </a:r>
            <a:br>
              <a:rPr lang="en-US" dirty="0"/>
            </a:br>
            <a:r>
              <a:rPr lang="en-US" dirty="0"/>
              <a:t>disambiguate</a:t>
            </a:r>
          </a:p>
          <a:p>
            <a:pPr lvl="1"/>
            <a:r>
              <a:rPr lang="en-US" dirty="0"/>
              <a:t>However, because of this they can</a:t>
            </a:r>
            <a:br>
              <a:rPr lang="en-US" dirty="0"/>
            </a:br>
            <a:r>
              <a:rPr lang="en-US" dirty="0"/>
              <a:t>appear to overlap</a:t>
            </a:r>
          </a:p>
        </p:txBody>
      </p:sp>
    </p:spTree>
    <p:extLst>
      <p:ext uri="{BB962C8B-B14F-4D97-AF65-F5344CB8AC3E}">
        <p14:creationId xmlns:p14="http://schemas.microsoft.com/office/powerpoint/2010/main" val="11771385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Parsing: Their’s Moor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D4D4-313A-43D2-84DA-A311B321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116840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Grammars that are left-recursive can not be parsed by predictive or recursive descent parsers.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Why?</a:t>
            </a:r>
          </a:p>
          <a:p>
            <a:pPr lvl="1"/>
            <a:r>
              <a:rPr lang="en-US" dirty="0"/>
              <a:t>Grammars having multiple (nondeterministic) matching rules for a given token can require backtracking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aS | a</a:t>
            </a:r>
          </a:p>
          <a:p>
            <a:pPr lvl="2"/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Sometimes this can be avoided:</a:t>
            </a:r>
            <a:b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	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aT</a:t>
            </a:r>
            <a:b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	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aT | </a:t>
            </a:r>
            <a:r>
              <a:rPr lang="en-US" sz="3200" dirty="0"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e</a:t>
            </a:r>
          </a:p>
          <a:p>
            <a:pPr lvl="1"/>
            <a:r>
              <a:rPr lang="en-US" dirty="0">
                <a:latin typeface="+mn-lt"/>
              </a:rPr>
              <a:t>If we can always choose a unique rule based on the next input token, then we can adopt a predictive approach for parsing</a:t>
            </a:r>
          </a:p>
        </p:txBody>
      </p:sp>
    </p:spTree>
    <p:extLst>
      <p:ext uri="{BB962C8B-B14F-4D97-AF65-F5344CB8AC3E}">
        <p14:creationId xmlns:p14="http://schemas.microsoft.com/office/powerpoint/2010/main" val="321608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Parse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006535" cy="525780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How can the table on the right be produced from the grammar below?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8501"/>
              </p:ext>
            </p:extLst>
          </p:nvPr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868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D20F9-FA33-4622-AF18-DDDF62668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200"/>
                <a:ext cx="11277600" cy="5061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We will use some functions to help us build the table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FIRST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l-G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en-US" sz="3200" dirty="0"/>
                  <a:t> is a function that maps strings of terminals and non-terminals to sets of terminals.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FIRST(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r>
                  <a:rPr lang="en-US" sz="3200" dirty="0"/>
                  <a:t> represents the possible ways that any string derived from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200" dirty="0"/>
                  <a:t> would begin (e.g., its first token)</a:t>
                </a:r>
              </a:p>
              <a:p>
                <a:pPr marL="463550" indent="0"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:</a:t>
                </a:r>
              </a:p>
              <a:p>
                <a:pPr marL="463550" indent="0">
                  <a:buNone/>
                </a:pPr>
                <a:endParaRPr lang="en-US" sz="32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𝐹𝐼𝑅𝑆𝑇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D20F9-FA33-4622-AF18-DDDF62668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200"/>
                <a:ext cx="11277600" cy="5061472"/>
              </a:xfrm>
              <a:blipFill>
                <a:blip r:embed="rId2"/>
                <a:stretch>
                  <a:fillRect l="-1351" t="-156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179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FIRST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0F9-FA33-4622-AF18-DDDF6266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5147212" cy="5061472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45B189-B81D-485B-A24D-B98A409FC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01770"/>
              </p:ext>
            </p:extLst>
          </p:nvPr>
        </p:nvGraphicFramePr>
        <p:xfrm>
          <a:off x="6536790" y="1839352"/>
          <a:ext cx="4403188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2166425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+,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*,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528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Nullable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 lnSpcReduction="10000"/>
              </a:bodyPr>
              <a:lstStyle/>
              <a:p>
                <a:pPr marL="463550" indent="0"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Nullable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/>
                  <a:t>is a Boolean function that maps strings of terminals and non-terminals to True or False</a:t>
                </a:r>
              </a:p>
              <a:p>
                <a:pPr marL="463550" indent="0"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Nullable(</a:t>
                </a:r>
                <a:r>
                  <a:rPr lang="en-US" sz="3600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600" dirty="0">
                    <a:solidFill>
                      <a:srgbClr val="00B050"/>
                    </a:solidFill>
                  </a:rPr>
                  <a:t>)</a:t>
                </a:r>
                <a:r>
                  <a:rPr lang="en-US" sz="3600" dirty="0"/>
                  <a:t> represents whether the empty string can be derived from </a:t>
                </a:r>
                <a:r>
                  <a:rPr lang="en-US" sz="3600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a</a:t>
                </a:r>
                <a:endParaRPr lang="en-US" sz="3600" dirty="0"/>
              </a:p>
              <a:p>
                <a:pPr marL="463550" indent="0">
                  <a:buNone/>
                </a:pPr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:</a:t>
                </a:r>
              </a:p>
              <a:p>
                <a:pPr marL="463550" indent="0">
                  <a:buNone/>
                </a:pPr>
                <a:endParaRPr lang="en-US" sz="36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𝑁𝑢𝑙𝑙𝑎𝑏𝑙𝑒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3097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Nullable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B718-69F5-4935-8DCE-7C0B383C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119077" cy="5061473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8999E3-A556-4778-8B49-A92395CD5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90250"/>
              </p:ext>
            </p:extLst>
          </p:nvPr>
        </p:nvGraphicFramePr>
        <p:xfrm>
          <a:off x="6536790" y="1839352"/>
          <a:ext cx="5248810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61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1628726">
                  <a:extLst>
                    <a:ext uri="{9D8B030D-6E8A-4147-A177-3AD203B41FA5}">
                      <a16:colId xmlns:a16="http://schemas.microsoft.com/office/drawing/2014/main" val="1937264541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+,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*,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2061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ppt/theme/theme2.xml><?xml version="1.0" encoding="utf-8"?>
<a:theme xmlns:a="http://schemas.openxmlformats.org/drawingml/2006/main" name="1_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26485</TotalTime>
  <Words>1138</Words>
  <Application>Microsoft Office PowerPoint</Application>
  <PresentationFormat>Widescreen</PresentationFormat>
  <Paragraphs>288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Courier New</vt:lpstr>
      <vt:lpstr>Georgia</vt:lpstr>
      <vt:lpstr>Lucida Sans</vt:lpstr>
      <vt:lpstr>Symbol</vt:lpstr>
      <vt:lpstr>Wingdings</vt:lpstr>
      <vt:lpstr>WC General</vt:lpstr>
      <vt:lpstr>1_WC General</vt:lpstr>
      <vt:lpstr>Parsing Tables</vt:lpstr>
      <vt:lpstr>ALERT</vt:lpstr>
      <vt:lpstr>Parsing</vt:lpstr>
      <vt:lpstr>Parsing: Their’s Moor</vt:lpstr>
      <vt:lpstr>Generating Parse Tables</vt:lpstr>
      <vt:lpstr>Parse Tables: FIRST</vt:lpstr>
      <vt:lpstr>Parse Tables: FIRST Example</vt:lpstr>
      <vt:lpstr>Parse Tables: Nullable</vt:lpstr>
      <vt:lpstr>Parse Tables: Nullable Example</vt:lpstr>
      <vt:lpstr>Algorithms: Nullable &amp; FIRST</vt:lpstr>
      <vt:lpstr>Parse Table: FOLLOW</vt:lpstr>
      <vt:lpstr>Parse Table: FOLLOW Example</vt:lpstr>
      <vt:lpstr>Algorithm: FOLLOW</vt:lpstr>
      <vt:lpstr>Table Generator</vt:lpstr>
      <vt:lpstr>Non-recursive predictive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David Stucki</cp:lastModifiedBy>
  <cp:revision>155</cp:revision>
  <dcterms:created xsi:type="dcterms:W3CDTF">2020-03-13T19:44:23Z</dcterms:created>
  <dcterms:modified xsi:type="dcterms:W3CDTF">2023-11-01T02:34:51Z</dcterms:modified>
</cp:coreProperties>
</file>