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1" d="100"/>
          <a:sy n="111" d="100"/>
        </p:scale>
        <p:origin x="45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Non-Regular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Assignment #3 available</a:t>
            </a:r>
          </a:p>
          <a:p>
            <a:r>
              <a:rPr lang="en-US"/>
              <a:t>Optional Exercises Available</a:t>
            </a:r>
          </a:p>
          <a:p>
            <a:r>
              <a:rPr lang="en-US" b="1">
                <a:solidFill>
                  <a:schemeClr val="accent1"/>
                </a:solidFill>
              </a:rPr>
              <a:t>Midterm on Friday: Review</a:t>
            </a:r>
          </a:p>
          <a:p>
            <a:r>
              <a:rPr lang="en-US"/>
              <a:t>Project #2 Draft: </a:t>
            </a:r>
            <a:r>
              <a:rPr lang="en-US" sz="3200" b="1">
                <a:solidFill>
                  <a:schemeClr val="accent2"/>
                </a:solidFill>
                <a:latin typeface="Budmo Jiggler" panose="00000400000000000000" pitchFamily="2" charset="0"/>
              </a:rPr>
              <a:t>N</a:t>
            </a:r>
            <a:r>
              <a:rPr lang="en-US" sz="3200" b="1">
                <a:solidFill>
                  <a:schemeClr val="accent5"/>
                </a:solidFill>
                <a:latin typeface="Budmo Jiggler" panose="00000400000000000000" pitchFamily="2" charset="0"/>
              </a:rPr>
              <a:t>O</a:t>
            </a:r>
            <a:r>
              <a:rPr lang="en-US" sz="3200" b="1">
                <a:solidFill>
                  <a:schemeClr val="accent6"/>
                </a:solidFill>
                <a:latin typeface="Budmo Jiggler" panose="00000400000000000000" pitchFamily="2" charset="0"/>
              </a:rPr>
              <a:t>W</a:t>
            </a:r>
            <a:r>
              <a:rPr lang="en-US" sz="3200" b="1">
                <a:solidFill>
                  <a:schemeClr val="accent4"/>
                </a:solidFill>
                <a:latin typeface="Budmo Jiggler" panose="00000400000000000000" pitchFamily="2" charset="0"/>
              </a:rPr>
              <a:t>!</a:t>
            </a:r>
            <a:endParaRPr lang="en-US" b="1">
              <a:solidFill>
                <a:schemeClr val="accent4"/>
              </a:solidFill>
              <a:latin typeface="Budmo Jiggler" panose="00000400000000000000" pitchFamily="2" charset="0"/>
            </a:endParaRPr>
          </a:p>
          <a:p>
            <a:r>
              <a:rPr lang="en-US"/>
              <a:t>Project #1 Debrief</a:t>
            </a:r>
          </a:p>
          <a:p>
            <a:r>
              <a:rPr lang="en-US"/>
              <a:t>Finish non-regular languages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Free Grammars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2590800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3200">
                <a:solidFill>
                  <a:schemeClr val="accent3"/>
                </a:solidFill>
              </a:rPr>
              <a:t>Recall: FSAs are language </a:t>
            </a:r>
            <a:r>
              <a:rPr lang="en-US" sz="3200" b="1" cap="small">
                <a:solidFill>
                  <a:schemeClr val="accent3">
                    <a:lumMod val="60000"/>
                    <a:lumOff val="40000"/>
                  </a:schemeClr>
                </a:solidFill>
              </a:rPr>
              <a:t>recognizers</a:t>
            </a:r>
          </a:p>
          <a:p>
            <a:r>
              <a:rPr lang="en-US" sz="3200">
                <a:solidFill>
                  <a:schemeClr val="accent1"/>
                </a:solidFill>
              </a:rPr>
              <a:t>Grammars are language </a:t>
            </a:r>
            <a:r>
              <a:rPr lang="en-US" sz="3200" b="1" cap="small">
                <a:solidFill>
                  <a:schemeClr val="accent1">
                    <a:lumMod val="60000"/>
                    <a:lumOff val="40000"/>
                  </a:schemeClr>
                </a:solidFill>
              </a:rPr>
              <a:t>generators</a:t>
            </a:r>
            <a:br>
              <a:rPr lang="en-US" sz="3200">
                <a:solidFill>
                  <a:schemeClr val="accent1"/>
                </a:solidFill>
              </a:rPr>
            </a:br>
            <a:r>
              <a:rPr lang="en-US" sz="3200">
                <a:solidFill>
                  <a:schemeClr val="accent1"/>
                </a:solidFill>
              </a:rPr>
              <a:t>consisting of sets of substitution rules, or produtions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>
                <a:solidFill>
                  <a:schemeClr val="accent5"/>
                </a:solidFill>
              </a:rPr>
              <a:t>For example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{S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 0S1, S 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}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 is a grammar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449B7-7BDE-4D82-9CF6-7FF485116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5812" y="3932238"/>
            <a:ext cx="9144000" cy="2087562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</a:rPr>
              <a:t>S </a:t>
            </a: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 0S1 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    ooS11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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    oooS111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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    000111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</a:rPr>
              <a:t>S </a:t>
            </a: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 </a:t>
            </a:r>
            <a:r>
              <a:rPr lang="en-US" sz="3200" b="1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200">
              <a:solidFill>
                <a:schemeClr val="accent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</a:rPr>
              <a:t>S </a:t>
            </a: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 0S1  ... 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    00000000001111111111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31836-7022-4B3C-93EC-E5D526CA0D9F}"/>
              </a:ext>
            </a:extLst>
          </p:cNvPr>
          <p:cNvSpPr txBox="1"/>
          <p:nvPr/>
        </p:nvSpPr>
        <p:spPr>
          <a:xfrm>
            <a:off x="2436199" y="6075531"/>
            <a:ext cx="731642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>
                <a:solidFill>
                  <a:schemeClr val="accent4"/>
                </a:solidFill>
              </a:rPr>
              <a:t>What language does this grammar generate?</a:t>
            </a:r>
          </a:p>
        </p:txBody>
      </p:sp>
    </p:spTree>
    <p:extLst>
      <p:ext uri="{BB962C8B-B14F-4D97-AF65-F5344CB8AC3E}">
        <p14:creationId xmlns:p14="http://schemas.microsoft.com/office/powerpoint/2010/main" val="10854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CFG: Formal 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9143998" cy="4678362"/>
              </a:xfrm>
            </p:spPr>
            <p:txBody>
              <a:bodyPr numCol="1">
                <a:normAutofit/>
              </a:bodyPr>
              <a:lstStyle/>
              <a:p>
                <a:r>
                  <a:rPr lang="en-US" sz="3200">
                    <a:solidFill>
                      <a:schemeClr val="accent4"/>
                    </a:solidFill>
                  </a:rPr>
                  <a:t>Formally, a </a:t>
                </a:r>
                <a:r>
                  <a:rPr lang="en-US" sz="3200" b="1" cap="small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Context Free Grammar </a:t>
                </a:r>
                <a:r>
                  <a:rPr lang="en-US" sz="3200">
                    <a:solidFill>
                      <a:schemeClr val="accent4"/>
                    </a:solidFill>
                  </a:rPr>
                  <a:t>is a 4-tuple,</a:t>
                </a:r>
                <a:br>
                  <a:rPr lang="en-US" sz="3200">
                    <a:solidFill>
                      <a:schemeClr val="accent4"/>
                    </a:solidFill>
                  </a:rPr>
                </a:br>
                <a:r>
                  <a:rPr lang="en-US" sz="3200">
                    <a:solidFill>
                      <a:schemeClr val="accent4"/>
                    </a:solidFill>
                  </a:rPr>
                  <a:t>G = (V, </a:t>
                </a:r>
                <a:r>
                  <a:rPr lang="en-US" sz="3200">
                    <a:solidFill>
                      <a:schemeClr val="accent4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sz="3200">
                    <a:solidFill>
                      <a:schemeClr val="accent4"/>
                    </a:solidFill>
                  </a:rPr>
                  <a:t>, R, S), where</a:t>
                </a:r>
                <a:endParaRPr lang="en-US" sz="3200" b="1" cap="small">
                  <a:solidFill>
                    <a:schemeClr val="accent4"/>
                  </a:solidFill>
                </a:endParaRPr>
              </a:p>
              <a:p>
                <a:pPr marL="682625" indent="-273050"/>
                <a:r>
                  <a:rPr lang="en-US" sz="3200">
                    <a:solidFill>
                      <a:schemeClr val="accent2"/>
                    </a:solidFill>
                  </a:rPr>
                  <a:t>V is a non-terminal alphabet (finite, non-empty)</a:t>
                </a:r>
              </a:p>
              <a:p>
                <a:pPr marL="682625" indent="-273050"/>
                <a:r>
                  <a:rPr lang="en-US" sz="3200">
                    <a:solidFill>
                      <a:schemeClr val="accent3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sz="3200">
                    <a:solidFill>
                      <a:schemeClr val="accent3"/>
                    </a:solidFill>
                  </a:rPr>
                  <a:t> is a terminal alphabet</a:t>
                </a:r>
              </a:p>
              <a:p>
                <a:pPr marL="682625" indent="-273050"/>
                <a:r>
                  <a:rPr lang="en-US" sz="3200">
                    <a:solidFill>
                      <a:schemeClr val="accent6"/>
                    </a:solidFill>
                  </a:rPr>
                  <a:t>R is a finite set of rules of the form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3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l-GR" sz="3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en-US" sz="3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2"/>
                  </a:solidFill>
                </a:endParaRPr>
              </a:p>
              <a:p>
                <a:pPr marL="682625" indent="-273050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200">
                    <a:solidFill>
                      <a:schemeClr val="accent5"/>
                    </a:solidFill>
                  </a:rPr>
                  <a:t>is the start symbol</a:t>
                </a:r>
                <a:endParaRPr lang="en-US" sz="3200" dirty="0">
                  <a:solidFill>
                    <a:schemeClr val="accent2"/>
                  </a:solidFill>
                </a:endParaRPr>
              </a:p>
              <a:p>
                <a:endParaRPr lang="en-US" sz="3200">
                  <a:solidFill>
                    <a:schemeClr val="accent1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9143998" cy="4678362"/>
              </a:xfrm>
              <a:blipFill>
                <a:blip r:embed="rId2"/>
                <a:stretch>
                  <a:fillRect l="-1533" t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1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CFG: Derivation of a string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678362"/>
          </a:xfrm>
        </p:spPr>
        <p:txBody>
          <a:bodyPr numCol="1">
            <a:normAutofit/>
          </a:bodyPr>
          <a:lstStyle/>
          <a:p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To derive a string in the language, always begin with the start symbol</a:t>
            </a:r>
          </a:p>
          <a:p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Then repeatedly apply substitutions until no non-terminals remain in the string</a:t>
            </a:r>
          </a:p>
          <a:p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If the left-most non-terminal is replaced at each step then it is called a left-derivation</a:t>
            </a:r>
          </a:p>
          <a:p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If the right-most non-terminal is replaced at each step then it is called a right-derivation</a:t>
            </a:r>
          </a:p>
        </p:txBody>
      </p:sp>
    </p:spTree>
    <p:extLst>
      <p:ext uri="{BB962C8B-B14F-4D97-AF65-F5344CB8AC3E}">
        <p14:creationId xmlns:p14="http://schemas.microsoft.com/office/powerpoint/2010/main" val="24160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CFG: Reflexive-Transitive 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9143998" cy="4678362"/>
              </a:xfrm>
            </p:spPr>
            <p:txBody>
              <a:bodyPr numCol="1">
                <a:normAutofit/>
              </a:bodyPr>
              <a:lstStyle/>
              <a:p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Formally,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𝑤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𝑉</m:t>
                        </m:r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l-GR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Σ</m:t>
                        </m:r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𝑤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𝑅</m:t>
                    </m:r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𝑢𝐴𝑣</m:t>
                    </m:r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3200" b="1" cap="small">
                    <a:solidFill>
                      <a:schemeClr val="accent3">
                        <a:lumMod val="60000"/>
                        <a:lumOff val="40000"/>
                      </a:schemeClr>
                    </a:solidFill>
                    <a:sym typeface="Symbol" panose="05050102010706020507" pitchFamily="18" charset="2"/>
                  </a:rPr>
                  <a:t>yields</a:t>
                </a:r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𝑤</m:t>
                    </m:r>
                    <m:r>
                      <a:rPr lang="en-US" sz="3200" i="1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, written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𝑢𝐴𝑣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a:rPr lang="en-US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𝑢𝑤𝑣</m:t>
                    </m:r>
                  </m:oMath>
                </a14:m>
                <a:endParaRPr lang="en-US" sz="3200">
                  <a:solidFill>
                    <a:schemeClr val="accent3"/>
                  </a:solidFill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⇒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 is the </a:t>
                </a:r>
                <a:r>
                  <a:rPr lang="en-US" sz="3200" b="1" cap="small">
                    <a:solidFill>
                      <a:schemeClr val="accent6">
                        <a:lumMod val="60000"/>
                        <a:lumOff val="40000"/>
                      </a:schemeClr>
                    </a:solidFill>
                    <a:sym typeface="Symbol" panose="05050102010706020507" pitchFamily="18" charset="2"/>
                  </a:rPr>
                  <a:t>reflexive-transitive closure </a:t>
                </a:r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</m:oMath>
                </a14:m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, i.e.,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⇒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either if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r>
                      <a:rPr lang="en-US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a:rPr lang="en-US" sz="32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</m:oMath>
                </a14:m>
                <a:r>
                  <a:rPr lang="en-US" sz="3200">
                    <a:solidFill>
                      <a:schemeClr val="accent3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∃</m:t>
                    </m:r>
                    <m:sSub>
                      <m:sSubPr>
                        <m:ctrlPr>
                          <a:rPr lang="en-US" sz="32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,…,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200">
                    <a:solidFill>
                      <a:schemeClr val="accent6"/>
                    </a:solidFill>
                    <a:sym typeface="Symbol" panose="05050102010706020507" pitchFamily="18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⇒…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a:rPr lang="en-US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</m:oMath>
                </a14:m>
                <a:endParaRPr lang="en-US" sz="3200">
                  <a:solidFill>
                    <a:schemeClr val="accent6"/>
                  </a:solidFill>
                  <a:sym typeface="Symbol" panose="05050102010706020507" pitchFamily="18" charset="2"/>
                </a:endParaRPr>
              </a:p>
              <a:p>
                <a:r>
                  <a:rPr lang="en-US" sz="3200">
                    <a:solidFill>
                      <a:schemeClr val="accent4"/>
                    </a:solidFill>
                    <a:sym typeface="Symbol" panose="05050102010706020507" pitchFamily="18" charset="2"/>
                  </a:rPr>
                  <a:t>L(G)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𝐺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∈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Σ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:</m:t>
                        </m:r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⇒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</m:d>
                  </m:oMath>
                </a14:m>
                <a:br>
                  <a:rPr lang="en-US" sz="3200" b="0">
                    <a:solidFill>
                      <a:schemeClr val="accent4"/>
                    </a:solidFill>
                    <a:sym typeface="Symbol" panose="05050102010706020507" pitchFamily="18" charset="2"/>
                  </a:rPr>
                </a:br>
                <a:r>
                  <a:rPr lang="en-US" sz="3200" b="0">
                    <a:solidFill>
                      <a:schemeClr val="accent4"/>
                    </a:solidFill>
                    <a:sym typeface="Symbol" panose="05050102010706020507" pitchFamily="18" charset="2"/>
                  </a:rPr>
                  <a:t>	</a:t>
                </a:r>
                <a:r>
                  <a:rPr lang="en-US" sz="3200">
                    <a:solidFill>
                      <a:schemeClr val="accent4"/>
                    </a:solidFill>
                    <a:sym typeface="Symbol" panose="05050102010706020507" pitchFamily="18" charset="2"/>
                  </a:rPr>
                  <a:t>is the language generated by 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9143998" cy="4678362"/>
              </a:xfrm>
              <a:blipFill>
                <a:blip r:embed="rId2"/>
                <a:stretch>
                  <a:fillRect l="-1533" t="-2608" r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1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CFG: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678362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{ w | w is a palindrome}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S </a:t>
            </a: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 aSa | bSb | </a:t>
            </a:r>
            <a:r>
              <a:rPr lang="en-US" sz="3200" b="1">
                <a:solidFill>
                  <a:schemeClr val="accent3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S </a:t>
            </a: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 a | b</a:t>
            </a:r>
            <a:endParaRPr lang="en-US" sz="3200">
              <a:solidFill>
                <a:schemeClr val="accent3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{ w | w consists of balanced parentheses}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S </a:t>
            </a: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 (S) | SS | </a:t>
            </a:r>
            <a:r>
              <a:rPr lang="en-US" sz="3200" b="1">
                <a:solidFill>
                  <a:schemeClr val="accent3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{ w | w = o</a:t>
            </a:r>
            <a:r>
              <a:rPr lang="en-US" sz="3200" baseline="3000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1</a:t>
            </a:r>
            <a:r>
              <a:rPr lang="en-US" sz="3200" baseline="3000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 or w = 1</a:t>
            </a:r>
            <a:r>
              <a:rPr lang="en-US" sz="3200" baseline="3000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0</a:t>
            </a:r>
            <a:r>
              <a:rPr lang="en-US" sz="3200" baseline="3000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, where n ≥ 0}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S </a:t>
            </a: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 Q | 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Q 0Q1 | </a:t>
            </a:r>
            <a:r>
              <a:rPr lang="en-US" sz="3200" b="1">
                <a:solidFill>
                  <a:schemeClr val="accent3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3"/>
                </a:solidFill>
                <a:sym typeface="Symbol" panose="05050102010706020507" pitchFamily="18" charset="2"/>
              </a:rPr>
              <a:t>R 1Ro | </a:t>
            </a:r>
            <a:r>
              <a:rPr lang="en-US" sz="3200" b="1">
                <a:solidFill>
                  <a:schemeClr val="accent3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112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761</TotalTime>
  <Words>381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Budmo Jiggler</vt:lpstr>
      <vt:lpstr>Cambria Math</vt:lpstr>
      <vt:lpstr>Consolas</vt:lpstr>
      <vt:lpstr>Corbel</vt:lpstr>
      <vt:lpstr>Symbol</vt:lpstr>
      <vt:lpstr>Chalkboard 16x9</vt:lpstr>
      <vt:lpstr>Non-Regular Languages</vt:lpstr>
      <vt:lpstr>ALERTS</vt:lpstr>
      <vt:lpstr>Context Free Grammars</vt:lpstr>
      <vt:lpstr>CFG: Formal Definition</vt:lpstr>
      <vt:lpstr>CFG: Derivation of a string</vt:lpstr>
      <vt:lpstr>CFG: Reflexive-Transitive Closure</vt:lpstr>
      <vt:lpstr>CFG: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David Stucki</cp:lastModifiedBy>
  <cp:revision>48</cp:revision>
  <dcterms:created xsi:type="dcterms:W3CDTF">2019-09-04T18:04:52Z</dcterms:created>
  <dcterms:modified xsi:type="dcterms:W3CDTF">2023-10-02T05:03:22Z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