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handoutMasterIdLst>
    <p:handoutMasterId r:id="rId13"/>
  </p:handoutMasterIdLst>
  <p:sldIdLst>
    <p:sldId id="256" r:id="rId5"/>
    <p:sldId id="266" r:id="rId6"/>
    <p:sldId id="267" r:id="rId7"/>
    <p:sldId id="268" r:id="rId8"/>
    <p:sldId id="269" r:id="rId9"/>
    <p:sldId id="270" r:id="rId10"/>
    <p:sldId id="271" r:id="rId1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599" autoAdjust="0"/>
  </p:normalViewPr>
  <p:slideViewPr>
    <p:cSldViewPr>
      <p:cViewPr varScale="1">
        <p:scale>
          <a:sx n="111" d="100"/>
          <a:sy n="111" d="100"/>
        </p:scale>
        <p:origin x="456" y="114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10/2/2023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10/2/2023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10/2/2023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10/2/2023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10/2/2023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10/2/2023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10/2/2023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10/2/2023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10/2/2023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10/2/2023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10/2/2023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10/2/2023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Non-Regular Languages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COMP 3200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43084-A5AD-4DB1-AB68-779AC49CE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53E2F-56AF-41E7-96B5-F8B5D0CAB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Programming Assignment #3 available</a:t>
            </a:r>
          </a:p>
          <a:p>
            <a:r>
              <a:rPr lang="en-US"/>
              <a:t>Optional Exercises Available</a:t>
            </a:r>
          </a:p>
          <a:p>
            <a:r>
              <a:rPr lang="en-US" b="1">
                <a:solidFill>
                  <a:schemeClr val="accent1"/>
                </a:solidFill>
              </a:rPr>
              <a:t>Midterm on Friday: Review</a:t>
            </a:r>
          </a:p>
          <a:p>
            <a:r>
              <a:rPr lang="en-US"/>
              <a:t>Project #2 Draft: </a:t>
            </a:r>
            <a:r>
              <a:rPr lang="en-US" sz="3200" b="1">
                <a:solidFill>
                  <a:schemeClr val="accent2"/>
                </a:solidFill>
                <a:latin typeface="Budmo Jiggler" panose="00000400000000000000" pitchFamily="2" charset="0"/>
              </a:rPr>
              <a:t>N</a:t>
            </a:r>
            <a:r>
              <a:rPr lang="en-US" sz="3200" b="1">
                <a:solidFill>
                  <a:schemeClr val="accent5"/>
                </a:solidFill>
                <a:latin typeface="Budmo Jiggler" panose="00000400000000000000" pitchFamily="2" charset="0"/>
              </a:rPr>
              <a:t>O</a:t>
            </a:r>
            <a:r>
              <a:rPr lang="en-US" sz="3200" b="1">
                <a:solidFill>
                  <a:schemeClr val="accent6"/>
                </a:solidFill>
                <a:latin typeface="Budmo Jiggler" panose="00000400000000000000" pitchFamily="2" charset="0"/>
              </a:rPr>
              <a:t>W</a:t>
            </a:r>
            <a:r>
              <a:rPr lang="en-US" sz="3200" b="1">
                <a:solidFill>
                  <a:schemeClr val="accent4"/>
                </a:solidFill>
                <a:latin typeface="Budmo Jiggler" panose="00000400000000000000" pitchFamily="2" charset="0"/>
              </a:rPr>
              <a:t>!</a:t>
            </a:r>
            <a:endParaRPr lang="en-US" b="1">
              <a:solidFill>
                <a:schemeClr val="accent4"/>
              </a:solidFill>
              <a:latin typeface="Budmo Jiggler" panose="00000400000000000000" pitchFamily="2" charset="0"/>
            </a:endParaRPr>
          </a:p>
          <a:p>
            <a:r>
              <a:rPr lang="en-US"/>
              <a:t>Project #1 Debrief</a:t>
            </a:r>
          </a:p>
          <a:p>
            <a:r>
              <a:rPr lang="en-US"/>
              <a:t>Finish non-regular languages introduction</a:t>
            </a:r>
          </a:p>
        </p:txBody>
      </p:sp>
    </p:spTree>
    <p:extLst>
      <p:ext uri="{BB962C8B-B14F-4D97-AF65-F5344CB8AC3E}">
        <p14:creationId xmlns:p14="http://schemas.microsoft.com/office/powerpoint/2010/main" val="1980570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Context Free Grammars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9143998" cy="2590800"/>
          </a:xfrm>
        </p:spPr>
        <p:txBody>
          <a:bodyPr numCol="1">
            <a:normAutofit fontScale="92500" lnSpcReduction="10000"/>
          </a:bodyPr>
          <a:lstStyle/>
          <a:p>
            <a:r>
              <a:rPr lang="en-US" sz="3200">
                <a:solidFill>
                  <a:schemeClr val="accent3"/>
                </a:solidFill>
              </a:rPr>
              <a:t>Recall: FSAs are language </a:t>
            </a:r>
            <a:r>
              <a:rPr lang="en-US" sz="3200" b="1" cap="small">
                <a:solidFill>
                  <a:schemeClr val="accent3">
                    <a:lumMod val="60000"/>
                    <a:lumOff val="40000"/>
                  </a:schemeClr>
                </a:solidFill>
              </a:rPr>
              <a:t>recognizers</a:t>
            </a:r>
          </a:p>
          <a:p>
            <a:r>
              <a:rPr lang="en-US" sz="3200">
                <a:solidFill>
                  <a:schemeClr val="accent1"/>
                </a:solidFill>
              </a:rPr>
              <a:t>Grammars are language </a:t>
            </a:r>
            <a:r>
              <a:rPr lang="en-US" sz="3200" b="1" cap="small">
                <a:solidFill>
                  <a:schemeClr val="accent1">
                    <a:lumMod val="60000"/>
                    <a:lumOff val="40000"/>
                  </a:schemeClr>
                </a:solidFill>
              </a:rPr>
              <a:t>generators</a:t>
            </a:r>
            <a:br>
              <a:rPr lang="en-US" sz="3200">
                <a:solidFill>
                  <a:schemeClr val="accent1"/>
                </a:solidFill>
              </a:rPr>
            </a:br>
            <a:r>
              <a:rPr lang="en-US" sz="3200">
                <a:solidFill>
                  <a:schemeClr val="accent1"/>
                </a:solidFill>
              </a:rPr>
              <a:t>consisting of sets of substitution rules, or produtions</a:t>
            </a:r>
            <a:endParaRPr lang="en-US" sz="3200" dirty="0">
              <a:solidFill>
                <a:schemeClr val="accent2"/>
              </a:solidFill>
            </a:endParaRPr>
          </a:p>
          <a:p>
            <a:r>
              <a:rPr lang="en-US" sz="3200">
                <a:solidFill>
                  <a:schemeClr val="accent5"/>
                </a:solidFill>
              </a:rPr>
              <a:t>For example </a:t>
            </a:r>
            <a:r>
              <a:rPr lang="en-US" sz="3200" b="1">
                <a:solidFill>
                  <a:schemeClr val="accent5">
                    <a:lumMod val="60000"/>
                    <a:lumOff val="40000"/>
                  </a:schemeClr>
                </a:solidFill>
              </a:rPr>
              <a:t>{S </a:t>
            </a:r>
            <a:r>
              <a:rPr lang="en-US" sz="3200" b="1">
                <a:solidFill>
                  <a:schemeClr val="accent5">
                    <a:lumMod val="60000"/>
                    <a:lumOff val="40000"/>
                  </a:schemeClr>
                </a:solidFill>
                <a:sym typeface="Symbol" panose="05050102010706020507" pitchFamily="18" charset="2"/>
              </a:rPr>
              <a:t> 0S1, S  </a:t>
            </a:r>
            <a:r>
              <a:rPr lang="en-US" sz="3200" b="1">
                <a:solidFill>
                  <a:schemeClr val="accent5">
                    <a:lumMod val="60000"/>
                    <a:lumOff val="40000"/>
                  </a:schemeClr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e</a:t>
            </a:r>
            <a:r>
              <a:rPr lang="en-US" sz="3200" b="1">
                <a:solidFill>
                  <a:schemeClr val="accent5">
                    <a:lumMod val="60000"/>
                    <a:lumOff val="40000"/>
                  </a:schemeClr>
                </a:solidFill>
                <a:sym typeface="Symbol" panose="05050102010706020507" pitchFamily="18" charset="2"/>
              </a:rPr>
              <a:t>}</a:t>
            </a:r>
            <a:r>
              <a:rPr lang="en-US" sz="3200">
                <a:solidFill>
                  <a:schemeClr val="accent5"/>
                </a:solidFill>
                <a:sym typeface="Symbol" panose="05050102010706020507" pitchFamily="18" charset="2"/>
              </a:rPr>
              <a:t> is a grammar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4449B7-7BDE-4D82-9CF6-7FF485116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55812" y="3932238"/>
            <a:ext cx="9144000" cy="2087562"/>
          </a:xfrm>
        </p:spPr>
        <p:txBody>
          <a:bodyPr numCol="2"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>
                <a:solidFill>
                  <a:schemeClr val="accent2"/>
                </a:solidFill>
              </a:rPr>
              <a:t>S </a:t>
            </a:r>
            <a:r>
              <a:rPr lang="en-US" sz="3200" b="1">
                <a:solidFill>
                  <a:schemeClr val="accent2"/>
                </a:solidFill>
                <a:sym typeface="Symbol" panose="05050102010706020507" pitchFamily="18" charset="2"/>
              </a:rPr>
              <a:t> 0S1 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 b="1">
                <a:solidFill>
                  <a:schemeClr val="accent2"/>
                </a:solidFill>
                <a:sym typeface="Symbol" panose="05050102010706020507" pitchFamily="18" charset="2"/>
              </a:rPr>
              <a:t>    ooS11</a:t>
            </a:r>
            <a:r>
              <a:rPr lang="en-US" sz="3200">
                <a:solidFill>
                  <a:schemeClr val="accent2"/>
                </a:solidFill>
              </a:rPr>
              <a:t> </a:t>
            </a:r>
            <a:r>
              <a:rPr lang="en-US" sz="3200" b="1">
                <a:solidFill>
                  <a:schemeClr val="accent2"/>
                </a:solidFill>
                <a:sym typeface="Symbol" panose="05050102010706020507" pitchFamily="18" charset="2"/>
              </a:rPr>
              <a:t>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 b="1">
                <a:solidFill>
                  <a:schemeClr val="accent2"/>
                </a:solidFill>
                <a:sym typeface="Symbol" panose="05050102010706020507" pitchFamily="18" charset="2"/>
              </a:rPr>
              <a:t>    oooS111</a:t>
            </a:r>
            <a:r>
              <a:rPr lang="en-US" sz="3200">
                <a:solidFill>
                  <a:schemeClr val="accent2"/>
                </a:solidFill>
              </a:rPr>
              <a:t> </a:t>
            </a:r>
            <a:r>
              <a:rPr lang="en-US" sz="3200" b="1">
                <a:solidFill>
                  <a:schemeClr val="accent2"/>
                </a:solidFill>
                <a:sym typeface="Symbol" panose="05050102010706020507" pitchFamily="18" charset="2"/>
              </a:rPr>
              <a:t>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 b="1">
                <a:solidFill>
                  <a:schemeClr val="accent2"/>
                </a:solidFill>
                <a:sym typeface="Symbol" panose="05050102010706020507" pitchFamily="18" charset="2"/>
              </a:rPr>
              <a:t>    000111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>
                <a:solidFill>
                  <a:schemeClr val="accent2"/>
                </a:solidFill>
              </a:rPr>
              <a:t>S </a:t>
            </a:r>
            <a:r>
              <a:rPr lang="en-US" sz="3200" b="1">
                <a:solidFill>
                  <a:schemeClr val="accent2"/>
                </a:solidFill>
                <a:sym typeface="Symbol" panose="05050102010706020507" pitchFamily="18" charset="2"/>
              </a:rPr>
              <a:t> </a:t>
            </a:r>
            <a:r>
              <a:rPr lang="en-US" sz="3200" b="1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3200">
              <a:solidFill>
                <a:schemeClr val="accent2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>
                <a:solidFill>
                  <a:schemeClr val="accent2"/>
                </a:solidFill>
              </a:rPr>
              <a:t>S </a:t>
            </a:r>
            <a:r>
              <a:rPr lang="en-US" sz="3200" b="1">
                <a:solidFill>
                  <a:schemeClr val="accent2"/>
                </a:solidFill>
                <a:sym typeface="Symbol" panose="05050102010706020507" pitchFamily="18" charset="2"/>
              </a:rPr>
              <a:t> 0S1  ... 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 b="1">
                <a:solidFill>
                  <a:schemeClr val="accent2"/>
                </a:solidFill>
                <a:sym typeface="Symbol" panose="05050102010706020507" pitchFamily="18" charset="2"/>
              </a:rPr>
              <a:t>    00000000001111111111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F31836-7022-4B3C-93EC-E5D526CA0D9F}"/>
              </a:ext>
            </a:extLst>
          </p:cNvPr>
          <p:cNvSpPr txBox="1"/>
          <p:nvPr/>
        </p:nvSpPr>
        <p:spPr>
          <a:xfrm>
            <a:off x="2436199" y="6075531"/>
            <a:ext cx="7316426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000">
                <a:solidFill>
                  <a:schemeClr val="accent4"/>
                </a:solidFill>
              </a:rPr>
              <a:t>What language does this grammar generate?</a:t>
            </a:r>
          </a:p>
        </p:txBody>
      </p:sp>
    </p:spTree>
    <p:extLst>
      <p:ext uri="{BB962C8B-B14F-4D97-AF65-F5344CB8AC3E}">
        <p14:creationId xmlns:p14="http://schemas.microsoft.com/office/powerpoint/2010/main" val="108546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CFG: Formal Definition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0A36FF-09C5-41F1-8775-5C8729B70820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1522413" y="1905000"/>
                <a:ext cx="9143998" cy="4678362"/>
              </a:xfrm>
            </p:spPr>
            <p:txBody>
              <a:bodyPr numCol="1">
                <a:normAutofit/>
              </a:bodyPr>
              <a:lstStyle/>
              <a:p>
                <a:r>
                  <a:rPr lang="en-US" sz="3200">
                    <a:solidFill>
                      <a:schemeClr val="accent4"/>
                    </a:solidFill>
                  </a:rPr>
                  <a:t>Formally, a </a:t>
                </a:r>
                <a:r>
                  <a:rPr lang="en-US" sz="3200" b="1" cap="small">
                    <a:solidFill>
                      <a:schemeClr val="accent4">
                        <a:lumMod val="60000"/>
                        <a:lumOff val="40000"/>
                      </a:schemeClr>
                    </a:solidFill>
                  </a:rPr>
                  <a:t>Context Free Grammar </a:t>
                </a:r>
                <a:r>
                  <a:rPr lang="en-US" sz="3200">
                    <a:solidFill>
                      <a:schemeClr val="accent4"/>
                    </a:solidFill>
                  </a:rPr>
                  <a:t>is a 4-tuple,</a:t>
                </a:r>
                <a:br>
                  <a:rPr lang="en-US" sz="3200">
                    <a:solidFill>
                      <a:schemeClr val="accent4"/>
                    </a:solidFill>
                  </a:rPr>
                </a:br>
                <a:r>
                  <a:rPr lang="en-US" sz="3200">
                    <a:solidFill>
                      <a:schemeClr val="accent4"/>
                    </a:solidFill>
                  </a:rPr>
                  <a:t>G = (V, </a:t>
                </a:r>
                <a:r>
                  <a:rPr lang="en-US" sz="3200">
                    <a:solidFill>
                      <a:schemeClr val="accent4"/>
                    </a:solidFill>
                    <a:latin typeface="Symbol" panose="05050102010706020507" pitchFamily="18" charset="2"/>
                  </a:rPr>
                  <a:t>S</a:t>
                </a:r>
                <a:r>
                  <a:rPr lang="en-US" sz="3200">
                    <a:solidFill>
                      <a:schemeClr val="accent4"/>
                    </a:solidFill>
                  </a:rPr>
                  <a:t>, R, S), where</a:t>
                </a:r>
                <a:endParaRPr lang="en-US" sz="3200" b="1" cap="small">
                  <a:solidFill>
                    <a:schemeClr val="accent4"/>
                  </a:solidFill>
                </a:endParaRPr>
              </a:p>
              <a:p>
                <a:pPr marL="682625" indent="-273050"/>
                <a:r>
                  <a:rPr lang="en-US" sz="3200">
                    <a:solidFill>
                      <a:schemeClr val="accent2"/>
                    </a:solidFill>
                  </a:rPr>
                  <a:t>V is a non-terminal alphabet (finite, non-empty)</a:t>
                </a:r>
              </a:p>
              <a:p>
                <a:pPr marL="682625" indent="-273050"/>
                <a:r>
                  <a:rPr lang="en-US" sz="3200">
                    <a:solidFill>
                      <a:schemeClr val="accent3"/>
                    </a:solidFill>
                    <a:latin typeface="Symbol" panose="05050102010706020507" pitchFamily="18" charset="2"/>
                  </a:rPr>
                  <a:t>S</a:t>
                </a:r>
                <a:r>
                  <a:rPr lang="en-US" sz="3200">
                    <a:solidFill>
                      <a:schemeClr val="accent3"/>
                    </a:solidFill>
                  </a:rPr>
                  <a:t> is a terminal alphabet</a:t>
                </a:r>
              </a:p>
              <a:p>
                <a:pPr marL="682625" indent="-273050"/>
                <a:r>
                  <a:rPr lang="en-US" sz="3200">
                    <a:solidFill>
                      <a:schemeClr val="accent6"/>
                    </a:solidFill>
                  </a:rPr>
                  <a:t>R is a finite set of rules of the form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32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32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32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  <m:r>
                          <a:rPr lang="en-US" sz="32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m:rPr>
                            <m:sty m:val="p"/>
                          </m:rPr>
                          <a:rPr lang="el-GR" sz="32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Σ</m:t>
                        </m:r>
                        <m:r>
                          <a:rPr lang="en-US" sz="32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endParaRPr lang="en-US" sz="3200" dirty="0">
                  <a:solidFill>
                    <a:schemeClr val="accent2"/>
                  </a:solidFill>
                </a:endParaRPr>
              </a:p>
              <a:p>
                <a:pPr marL="682625" indent="-273050"/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3200" b="0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3200" b="0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sz="3200" dirty="0">
                    <a:solidFill>
                      <a:schemeClr val="accent5"/>
                    </a:solidFill>
                  </a:rPr>
                  <a:t> </a:t>
                </a:r>
                <a:r>
                  <a:rPr lang="en-US" sz="3200">
                    <a:solidFill>
                      <a:schemeClr val="accent5"/>
                    </a:solidFill>
                  </a:rPr>
                  <a:t>is the start symbol</a:t>
                </a:r>
                <a:endParaRPr lang="en-US" sz="3200" dirty="0">
                  <a:solidFill>
                    <a:schemeClr val="accent2"/>
                  </a:solidFill>
                </a:endParaRPr>
              </a:p>
              <a:p>
                <a:endParaRPr lang="en-US" sz="3200">
                  <a:solidFill>
                    <a:schemeClr val="accent1"/>
                  </a:solidFill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0A36FF-09C5-41F1-8775-5C8729B708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522413" y="1905000"/>
                <a:ext cx="9143998" cy="4678362"/>
              </a:xfrm>
              <a:blipFill>
                <a:blip r:embed="rId2"/>
                <a:stretch>
                  <a:fillRect l="-1533" t="-2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219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CFG: Derivation of a string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9143998" cy="4678362"/>
          </a:xfrm>
        </p:spPr>
        <p:txBody>
          <a:bodyPr numCol="1">
            <a:normAutofit/>
          </a:bodyPr>
          <a:lstStyle/>
          <a:p>
            <a:r>
              <a:rPr lang="en-US" sz="3200">
                <a:solidFill>
                  <a:schemeClr val="accent1"/>
                </a:solidFill>
                <a:sym typeface="Symbol" panose="05050102010706020507" pitchFamily="18" charset="2"/>
              </a:rPr>
              <a:t>To derive a string in the language, always begin with the start symbol</a:t>
            </a:r>
          </a:p>
          <a:p>
            <a:r>
              <a:rPr lang="en-US" sz="3200">
                <a:solidFill>
                  <a:schemeClr val="accent1"/>
                </a:solidFill>
                <a:sym typeface="Symbol" panose="05050102010706020507" pitchFamily="18" charset="2"/>
              </a:rPr>
              <a:t>Then repeatedly apply substitutions until no non-terminals remain in the string</a:t>
            </a:r>
          </a:p>
          <a:p>
            <a:r>
              <a:rPr lang="en-US" sz="3200">
                <a:solidFill>
                  <a:schemeClr val="accent3"/>
                </a:solidFill>
                <a:sym typeface="Symbol" panose="05050102010706020507" pitchFamily="18" charset="2"/>
              </a:rPr>
              <a:t>If the left-most non-terminal is replaced at each step then it is called a left-derivation</a:t>
            </a:r>
          </a:p>
          <a:p>
            <a:r>
              <a:rPr lang="en-US" sz="3200">
                <a:solidFill>
                  <a:schemeClr val="accent3"/>
                </a:solidFill>
                <a:sym typeface="Symbol" panose="05050102010706020507" pitchFamily="18" charset="2"/>
              </a:rPr>
              <a:t>If the right-most non-terminal is replaced at each step then it is called a right-derivation</a:t>
            </a:r>
          </a:p>
        </p:txBody>
      </p:sp>
    </p:spTree>
    <p:extLst>
      <p:ext uri="{BB962C8B-B14F-4D97-AF65-F5344CB8AC3E}">
        <p14:creationId xmlns:p14="http://schemas.microsoft.com/office/powerpoint/2010/main" val="2416094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CFG: Reflexive-Transitive Closure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0A36FF-09C5-41F1-8775-5C8729B70820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1522413" y="1905000"/>
                <a:ext cx="9143998" cy="4678362"/>
              </a:xfrm>
            </p:spPr>
            <p:txBody>
              <a:bodyPr numCol="1">
                <a:normAutofit/>
              </a:bodyPr>
              <a:lstStyle/>
              <a:p>
                <a:r>
                  <a:rPr lang="en-US" sz="3200">
                    <a:solidFill>
                      <a:schemeClr val="accent3"/>
                    </a:solidFill>
                    <a:sym typeface="Symbol" panose="05050102010706020507" pitchFamily="18" charset="2"/>
                  </a:rPr>
                  <a:t>Formally, if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𝑢</m:t>
                    </m:r>
                    <m:r>
                      <a:rPr lang="en-US" sz="32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,</m:t>
                    </m:r>
                    <m:r>
                      <a:rPr lang="en-US" sz="32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𝑣</m:t>
                    </m:r>
                    <m:r>
                      <a:rPr lang="en-US" sz="32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,</m:t>
                    </m:r>
                    <m:r>
                      <a:rPr lang="en-US" sz="32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𝑤</m:t>
                    </m:r>
                    <m:r>
                      <a:rPr lang="en-US" sz="32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∈</m:t>
                    </m:r>
                    <m:sSup>
                      <m:sSupPr>
                        <m:ctrlPr>
                          <a:rPr lang="en-US" sz="32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(</m:t>
                        </m:r>
                        <m:r>
                          <a:rPr lang="en-US" sz="32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𝑉</m:t>
                        </m:r>
                        <m:r>
                          <a:rPr lang="en-US" sz="32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∪</m:t>
                        </m:r>
                        <m:r>
                          <m:rPr>
                            <m:sty m:val="p"/>
                          </m:rPr>
                          <a:rPr lang="el-GR" sz="32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Σ</m:t>
                        </m:r>
                        <m:r>
                          <a:rPr lang="en-US" sz="32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)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3200">
                    <a:solidFill>
                      <a:schemeClr val="accent3"/>
                    </a:solidFill>
                    <a:sym typeface="Symbol" panose="05050102010706020507" pitchFamily="18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𝐴</m:t>
                    </m:r>
                    <m:r>
                      <a:rPr lang="en-US" sz="32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→</m:t>
                    </m:r>
                    <m:r>
                      <a:rPr lang="en-US" sz="32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𝑤</m:t>
                    </m:r>
                    <m:r>
                      <a:rPr lang="en-US" sz="32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∈</m:t>
                    </m:r>
                    <m:r>
                      <a:rPr lang="en-US" sz="32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𝑅</m:t>
                    </m:r>
                  </m:oMath>
                </a14:m>
                <a:r>
                  <a:rPr lang="en-US" sz="3200">
                    <a:solidFill>
                      <a:schemeClr val="accent3"/>
                    </a:solidFill>
                    <a:sym typeface="Symbol" panose="05050102010706020507" pitchFamily="18" charset="2"/>
                  </a:rPr>
                  <a:t>, then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𝑢𝐴𝑣</m:t>
                    </m:r>
                  </m:oMath>
                </a14:m>
                <a:r>
                  <a:rPr lang="en-US" sz="3200">
                    <a:solidFill>
                      <a:schemeClr val="accent3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US" sz="3200" b="1" cap="small">
                    <a:solidFill>
                      <a:schemeClr val="accent3">
                        <a:lumMod val="60000"/>
                        <a:lumOff val="40000"/>
                      </a:schemeClr>
                    </a:solidFill>
                    <a:sym typeface="Symbol" panose="05050102010706020507" pitchFamily="18" charset="2"/>
                  </a:rPr>
                  <a:t>yields</a:t>
                </a:r>
                <a:r>
                  <a:rPr lang="en-US" sz="3200">
                    <a:solidFill>
                      <a:schemeClr val="accent3"/>
                    </a:solidFill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𝑢</m:t>
                    </m:r>
                    <m:r>
                      <a:rPr lang="en-US" sz="32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𝑤</m:t>
                    </m:r>
                    <m:r>
                      <a:rPr lang="en-US" sz="3200" i="1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𝑣</m:t>
                    </m:r>
                  </m:oMath>
                </a14:m>
                <a:r>
                  <a:rPr lang="en-US" sz="3200">
                    <a:solidFill>
                      <a:schemeClr val="accent3"/>
                    </a:solidFill>
                    <a:sym typeface="Symbol" panose="05050102010706020507" pitchFamily="18" charset="2"/>
                  </a:rPr>
                  <a:t>, written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𝑢𝐴𝑣</m:t>
                    </m:r>
                    <m:r>
                      <a:rPr lang="en-US" sz="32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⇒</m:t>
                    </m:r>
                    <m:r>
                      <a:rPr lang="en-US" sz="32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𝑢𝑤𝑣</m:t>
                    </m:r>
                  </m:oMath>
                </a14:m>
                <a:endParaRPr lang="en-US" sz="3200">
                  <a:solidFill>
                    <a:schemeClr val="accent3"/>
                  </a:solidFill>
                  <a:sym typeface="Symbol" panose="05050102010706020507" pitchFamily="18" charset="2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sz="32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⇒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3200">
                    <a:solidFill>
                      <a:schemeClr val="accent6"/>
                    </a:solidFill>
                    <a:sym typeface="Symbol" panose="05050102010706020507" pitchFamily="18" charset="2"/>
                  </a:rPr>
                  <a:t> is the </a:t>
                </a:r>
                <a:r>
                  <a:rPr lang="en-US" sz="3200" b="1" cap="small">
                    <a:solidFill>
                      <a:schemeClr val="accent6">
                        <a:lumMod val="60000"/>
                        <a:lumOff val="40000"/>
                      </a:schemeClr>
                    </a:solidFill>
                    <a:sym typeface="Symbol" panose="05050102010706020507" pitchFamily="18" charset="2"/>
                  </a:rPr>
                  <a:t>reflexive-transitive closure </a:t>
                </a:r>
                <a:r>
                  <a:rPr lang="en-US" sz="3200">
                    <a:solidFill>
                      <a:schemeClr val="accent6"/>
                    </a:solidFill>
                    <a:sym typeface="Symbol" panose="05050102010706020507" pitchFamily="18" charset="2"/>
                  </a:rPr>
                  <a:t>of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⇒</m:t>
                    </m:r>
                  </m:oMath>
                </a14:m>
                <a:r>
                  <a:rPr lang="en-US" sz="3200">
                    <a:solidFill>
                      <a:schemeClr val="accent6"/>
                    </a:solidFill>
                    <a:sym typeface="Symbol" panose="05050102010706020507" pitchFamily="18" charset="2"/>
                  </a:rPr>
                  <a:t>, i.e.,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𝑢</m:t>
                    </m:r>
                    <m:sSup>
                      <m:sSupPr>
                        <m:ctrlPr>
                          <a:rPr lang="en-US" sz="32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⇒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∗</m:t>
                        </m:r>
                      </m:sup>
                    </m:sSup>
                    <m:r>
                      <a:rPr lang="en-US" sz="32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𝑣</m:t>
                    </m:r>
                  </m:oMath>
                </a14:m>
                <a:r>
                  <a:rPr lang="en-US" sz="3200">
                    <a:solidFill>
                      <a:schemeClr val="accent3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US" sz="3200">
                    <a:solidFill>
                      <a:schemeClr val="accent6"/>
                    </a:solidFill>
                    <a:sym typeface="Symbol" panose="05050102010706020507" pitchFamily="18" charset="2"/>
                  </a:rPr>
                  <a:t>either if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𝑢</m:t>
                    </m:r>
                    <m:r>
                      <a:rPr lang="en-US" sz="320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⇒</m:t>
                    </m:r>
                    <m:r>
                      <a:rPr lang="en-US" sz="32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𝑣</m:t>
                    </m:r>
                  </m:oMath>
                </a14:m>
                <a:r>
                  <a:rPr lang="en-US" sz="3200">
                    <a:solidFill>
                      <a:schemeClr val="accent3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US" sz="3200">
                    <a:solidFill>
                      <a:schemeClr val="accent6"/>
                    </a:solidFill>
                    <a:sym typeface="Symbol" panose="05050102010706020507" pitchFamily="18" charset="2"/>
                  </a:rPr>
                  <a:t>or </a:t>
                </a:r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∃</m:t>
                    </m:r>
                    <m:sSub>
                      <m:sSubPr>
                        <m:ctrlPr>
                          <a:rPr lang="en-US" sz="32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𝑤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,</m:t>
                    </m:r>
                    <m:sSub>
                      <m:sSubPr>
                        <m:ctrlPr>
                          <a:rPr lang="en-US" sz="32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𝑤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,…,</m:t>
                    </m:r>
                    <m:sSub>
                      <m:sSubPr>
                        <m:ctrlPr>
                          <a:rPr lang="en-US" sz="32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𝑤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3200">
                    <a:solidFill>
                      <a:schemeClr val="accent6"/>
                    </a:solidFill>
                    <a:sym typeface="Symbol" panose="05050102010706020507" pitchFamily="18" charset="2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𝑢</m:t>
                    </m:r>
                    <m:r>
                      <a:rPr lang="en-US" sz="32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⇒</m:t>
                    </m:r>
                    <m:sSub>
                      <m:sSubPr>
                        <m:ctrlPr>
                          <a:rPr lang="en-US" sz="32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𝑤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⇒</m:t>
                    </m:r>
                    <m:sSub>
                      <m:sSubPr>
                        <m:ctrlPr>
                          <a:rPr lang="en-US" sz="32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𝑤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⇒…</m:t>
                    </m:r>
                    <m:sSub>
                      <m:sSubPr>
                        <m:ctrlPr>
                          <a:rPr lang="en-US" sz="32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𝑤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𝑘</m:t>
                        </m:r>
                      </m:sub>
                    </m:sSub>
                    <m:r>
                      <a:rPr lang="en-US" sz="32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⇒</m:t>
                    </m:r>
                    <m:r>
                      <a:rPr lang="en-US" sz="32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𝑣</m:t>
                    </m:r>
                  </m:oMath>
                </a14:m>
                <a:endParaRPr lang="en-US" sz="3200">
                  <a:solidFill>
                    <a:schemeClr val="accent6"/>
                  </a:solidFill>
                  <a:sym typeface="Symbol" panose="05050102010706020507" pitchFamily="18" charset="2"/>
                </a:endParaRPr>
              </a:p>
              <a:p>
                <a:r>
                  <a:rPr lang="en-US" sz="3200">
                    <a:solidFill>
                      <a:schemeClr val="accent4"/>
                    </a:solidFill>
                    <a:sym typeface="Symbol" panose="05050102010706020507" pitchFamily="18" charset="2"/>
                  </a:rPr>
                  <a:t>L(G) =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𝐿</m:t>
                    </m:r>
                    <m:d>
                      <m:dPr>
                        <m:ctrlPr>
                          <a:rPr lang="en-US" sz="32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sz="32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𝐺</m:t>
                        </m:r>
                      </m:e>
                    </m:d>
                    <m:r>
                      <a:rPr lang="en-US" sz="3200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32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sz="32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𝑤</m:t>
                        </m:r>
                        <m:r>
                          <a:rPr lang="en-US" sz="32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∈</m:t>
                        </m:r>
                        <m:sSup>
                          <m:sSupPr>
                            <m:ctrlPr>
                              <a:rPr lang="en-US" sz="3200" b="0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l-GR" sz="3200" b="0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Σ</m:t>
                            </m:r>
                          </m:e>
                          <m:sup>
                            <m:r>
                              <a:rPr lang="en-US" sz="3200" b="0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∗</m:t>
                            </m:r>
                          </m:sup>
                        </m:sSup>
                        <m:r>
                          <a:rPr lang="en-US" sz="32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:</m:t>
                        </m:r>
                        <m:r>
                          <a:rPr lang="en-US" sz="32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𝑆</m:t>
                        </m:r>
                        <m:sSup>
                          <m:sSupPr>
                            <m:ctrlPr>
                              <a:rPr lang="en-US" sz="3200" b="0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⇒</m:t>
                            </m:r>
                          </m:e>
                          <m:sup>
                            <m:r>
                              <a:rPr lang="en-US" sz="3200" b="0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∗</m:t>
                            </m:r>
                          </m:sup>
                        </m:sSup>
                        <m:r>
                          <a:rPr lang="en-US" sz="32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𝑤</m:t>
                        </m:r>
                      </m:e>
                    </m:d>
                  </m:oMath>
                </a14:m>
                <a:br>
                  <a:rPr lang="en-US" sz="3200" b="0">
                    <a:solidFill>
                      <a:schemeClr val="accent4"/>
                    </a:solidFill>
                    <a:sym typeface="Symbol" panose="05050102010706020507" pitchFamily="18" charset="2"/>
                  </a:rPr>
                </a:br>
                <a:r>
                  <a:rPr lang="en-US" sz="3200" b="0">
                    <a:solidFill>
                      <a:schemeClr val="accent4"/>
                    </a:solidFill>
                    <a:sym typeface="Symbol" panose="05050102010706020507" pitchFamily="18" charset="2"/>
                  </a:rPr>
                  <a:t>	</a:t>
                </a:r>
                <a:r>
                  <a:rPr lang="en-US" sz="3200">
                    <a:solidFill>
                      <a:schemeClr val="accent4"/>
                    </a:solidFill>
                    <a:sym typeface="Symbol" panose="05050102010706020507" pitchFamily="18" charset="2"/>
                  </a:rPr>
                  <a:t>is the language generated by G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0A36FF-09C5-41F1-8775-5C8729B708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522413" y="1905000"/>
                <a:ext cx="9143998" cy="4678362"/>
              </a:xfrm>
              <a:blipFill>
                <a:blip r:embed="rId2"/>
                <a:stretch>
                  <a:fillRect l="-1533" t="-2608" r="-17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9191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CFG: Examples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9143998" cy="4678362"/>
          </a:xfrm>
        </p:spPr>
        <p:txBody>
          <a:bodyPr numCol="1"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>
                <a:solidFill>
                  <a:schemeClr val="accent1"/>
                </a:solidFill>
                <a:sym typeface="Symbol" panose="05050102010706020507" pitchFamily="18" charset="2"/>
              </a:rPr>
              <a:t>{ w | w is a palindrome}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>
                <a:solidFill>
                  <a:schemeClr val="accent3"/>
                </a:solidFill>
                <a:sym typeface="Symbol" panose="05050102010706020507" pitchFamily="18" charset="2"/>
              </a:rPr>
              <a:t>S </a:t>
            </a:r>
            <a:r>
              <a:rPr lang="en-US" sz="3200" b="1">
                <a:solidFill>
                  <a:schemeClr val="accent3"/>
                </a:solidFill>
                <a:sym typeface="Symbol" panose="05050102010706020507" pitchFamily="18" charset="2"/>
              </a:rPr>
              <a:t> aSa | bSb | </a:t>
            </a:r>
            <a:r>
              <a:rPr lang="en-US" sz="3200" b="1">
                <a:solidFill>
                  <a:schemeClr val="accent3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>
                <a:solidFill>
                  <a:schemeClr val="accent3"/>
                </a:solidFill>
                <a:sym typeface="Symbol" panose="05050102010706020507" pitchFamily="18" charset="2"/>
              </a:rPr>
              <a:t>S </a:t>
            </a:r>
            <a:r>
              <a:rPr lang="en-US" sz="3200" b="1">
                <a:solidFill>
                  <a:schemeClr val="accent3"/>
                </a:solidFill>
                <a:sym typeface="Symbol" panose="05050102010706020507" pitchFamily="18" charset="2"/>
              </a:rPr>
              <a:t> a | b</a:t>
            </a:r>
            <a:endParaRPr lang="en-US" sz="3200">
              <a:solidFill>
                <a:schemeClr val="accent3"/>
              </a:solidFill>
              <a:latin typeface="Symbol" panose="05050102010706020507" pitchFamily="18" charset="2"/>
              <a:sym typeface="Symbol" panose="05050102010706020507" pitchFamily="18" charset="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>
                <a:solidFill>
                  <a:schemeClr val="accent1"/>
                </a:solidFill>
                <a:sym typeface="Symbol" panose="05050102010706020507" pitchFamily="18" charset="2"/>
              </a:rPr>
              <a:t>{ w | w consists of balanced parentheses}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>
                <a:solidFill>
                  <a:schemeClr val="accent3"/>
                </a:solidFill>
                <a:sym typeface="Symbol" panose="05050102010706020507" pitchFamily="18" charset="2"/>
              </a:rPr>
              <a:t>S </a:t>
            </a:r>
            <a:r>
              <a:rPr lang="en-US" sz="3200" b="1">
                <a:solidFill>
                  <a:schemeClr val="accent3"/>
                </a:solidFill>
                <a:sym typeface="Symbol" panose="05050102010706020507" pitchFamily="18" charset="2"/>
              </a:rPr>
              <a:t> (S) | SS | </a:t>
            </a:r>
            <a:r>
              <a:rPr lang="en-US" sz="3200" b="1">
                <a:solidFill>
                  <a:schemeClr val="accent3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e</a:t>
            </a:r>
            <a:endParaRPr lang="en-US" sz="3200">
              <a:solidFill>
                <a:schemeClr val="accent1"/>
              </a:solidFill>
              <a:sym typeface="Symbol" panose="05050102010706020507" pitchFamily="18" charset="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>
                <a:solidFill>
                  <a:schemeClr val="accent1"/>
                </a:solidFill>
                <a:sym typeface="Symbol" panose="05050102010706020507" pitchFamily="18" charset="2"/>
              </a:rPr>
              <a:t>{ w | w = o</a:t>
            </a:r>
            <a:r>
              <a:rPr lang="en-US" sz="3200" baseline="30000">
                <a:solidFill>
                  <a:schemeClr val="accent1"/>
                </a:solidFill>
                <a:sym typeface="Symbol" panose="05050102010706020507" pitchFamily="18" charset="2"/>
              </a:rPr>
              <a:t>n</a:t>
            </a:r>
            <a:r>
              <a:rPr lang="en-US" sz="3200">
                <a:solidFill>
                  <a:schemeClr val="accent1"/>
                </a:solidFill>
                <a:sym typeface="Symbol" panose="05050102010706020507" pitchFamily="18" charset="2"/>
              </a:rPr>
              <a:t>1</a:t>
            </a:r>
            <a:r>
              <a:rPr lang="en-US" sz="3200" baseline="30000">
                <a:solidFill>
                  <a:schemeClr val="accent1"/>
                </a:solidFill>
                <a:sym typeface="Symbol" panose="05050102010706020507" pitchFamily="18" charset="2"/>
              </a:rPr>
              <a:t>n</a:t>
            </a:r>
            <a:r>
              <a:rPr lang="en-US" sz="3200">
                <a:solidFill>
                  <a:schemeClr val="accent1"/>
                </a:solidFill>
                <a:sym typeface="Symbol" panose="05050102010706020507" pitchFamily="18" charset="2"/>
              </a:rPr>
              <a:t> or w = 1</a:t>
            </a:r>
            <a:r>
              <a:rPr lang="en-US" sz="3200" baseline="30000">
                <a:solidFill>
                  <a:schemeClr val="accent1"/>
                </a:solidFill>
                <a:sym typeface="Symbol" panose="05050102010706020507" pitchFamily="18" charset="2"/>
              </a:rPr>
              <a:t>n</a:t>
            </a:r>
            <a:r>
              <a:rPr lang="en-US" sz="3200">
                <a:solidFill>
                  <a:schemeClr val="accent1"/>
                </a:solidFill>
                <a:sym typeface="Symbol" panose="05050102010706020507" pitchFamily="18" charset="2"/>
              </a:rPr>
              <a:t>0</a:t>
            </a:r>
            <a:r>
              <a:rPr lang="en-US" sz="3200" baseline="30000">
                <a:solidFill>
                  <a:schemeClr val="accent1"/>
                </a:solidFill>
                <a:sym typeface="Symbol" panose="05050102010706020507" pitchFamily="18" charset="2"/>
              </a:rPr>
              <a:t>n</a:t>
            </a:r>
            <a:r>
              <a:rPr lang="en-US" sz="3200">
                <a:solidFill>
                  <a:schemeClr val="accent1"/>
                </a:solidFill>
                <a:sym typeface="Symbol" panose="05050102010706020507" pitchFamily="18" charset="2"/>
              </a:rPr>
              <a:t>, where n ≥ 0}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>
                <a:solidFill>
                  <a:schemeClr val="accent3"/>
                </a:solidFill>
                <a:sym typeface="Symbol" panose="05050102010706020507" pitchFamily="18" charset="2"/>
              </a:rPr>
              <a:t>S </a:t>
            </a:r>
            <a:r>
              <a:rPr lang="en-US" sz="3200" b="1">
                <a:solidFill>
                  <a:schemeClr val="accent3"/>
                </a:solidFill>
                <a:sym typeface="Symbol" panose="05050102010706020507" pitchFamily="18" charset="2"/>
              </a:rPr>
              <a:t> Q | R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>
                <a:solidFill>
                  <a:schemeClr val="accent3"/>
                </a:solidFill>
                <a:sym typeface="Symbol" panose="05050102010706020507" pitchFamily="18" charset="2"/>
              </a:rPr>
              <a:t>Q 0Q1 | </a:t>
            </a:r>
            <a:r>
              <a:rPr lang="en-US" sz="3200" b="1">
                <a:solidFill>
                  <a:schemeClr val="accent3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>
                <a:solidFill>
                  <a:schemeClr val="accent3"/>
                </a:solidFill>
                <a:sym typeface="Symbol" panose="05050102010706020507" pitchFamily="18" charset="2"/>
              </a:rPr>
              <a:t>R 1Ro | </a:t>
            </a:r>
            <a:r>
              <a:rPr lang="en-US" sz="3200" b="1">
                <a:solidFill>
                  <a:schemeClr val="accent3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71126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1D1BD1C3523247903358D0A8AC0422" ma:contentTypeVersion="9" ma:contentTypeDescription="Create a new document." ma:contentTypeScope="" ma:versionID="5b226f5916f7946f7720915c3500729c">
  <xsd:schema xmlns:xsd="http://www.w3.org/2001/XMLSchema" xmlns:xs="http://www.w3.org/2001/XMLSchema" xmlns:p="http://schemas.microsoft.com/office/2006/metadata/properties" xmlns:ns3="52c17e26-d80b-4810-84b5-2d696440855c" xmlns:ns4="75e26a86-27e7-4108-abb5-a9a0ae913c4d" targetNamespace="http://schemas.microsoft.com/office/2006/metadata/properties" ma:root="true" ma:fieldsID="16c32700cd2aee0408f8e8b01b9b7d4a" ns3:_="" ns4:_="">
    <xsd:import namespace="52c17e26-d80b-4810-84b5-2d696440855c"/>
    <xsd:import namespace="75e26a86-27e7-4108-abb5-a9a0ae913c4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c17e26-d80b-4810-84b5-2d69644085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e26a86-27e7-4108-abb5-a9a0ae913c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4DFDAF-57A2-4086-8445-AD00A41780FF}">
  <ds:schemaRefs>
    <ds:schemaRef ds:uri="http://schemas.microsoft.com/office/2006/metadata/properties"/>
    <ds:schemaRef ds:uri="75e26a86-27e7-4108-abb5-a9a0ae913c4d"/>
    <ds:schemaRef ds:uri="http://purl.org/dc/terms/"/>
    <ds:schemaRef ds:uri="http://www.w3.org/XML/1998/namespace"/>
    <ds:schemaRef ds:uri="52c17e26-d80b-4810-84b5-2d696440855c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FD0EE5F-1CFD-4EB9-8932-5977000AF2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276DD5-D9CA-456C-A2C7-0FB36779C2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c17e26-d80b-4810-84b5-2d696440855c"/>
    <ds:schemaRef ds:uri="75e26a86-27e7-4108-abb5-a9a0ae913c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761</TotalTime>
  <Words>381</Words>
  <Application>Microsoft Office PowerPoint</Application>
  <PresentationFormat>Custom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Budmo Jiggler</vt:lpstr>
      <vt:lpstr>Cambria Math</vt:lpstr>
      <vt:lpstr>Consolas</vt:lpstr>
      <vt:lpstr>Corbel</vt:lpstr>
      <vt:lpstr>Symbol</vt:lpstr>
      <vt:lpstr>Chalkboard 16x9</vt:lpstr>
      <vt:lpstr>Non-Regular Languages</vt:lpstr>
      <vt:lpstr>ALERTS</vt:lpstr>
      <vt:lpstr>Context Free Grammars</vt:lpstr>
      <vt:lpstr>CFG: Formal Definition</vt:lpstr>
      <vt:lpstr>CFG: Derivation of a string</vt:lpstr>
      <vt:lpstr>CFG: Reflexive-Transitive Closure</vt:lpstr>
      <vt:lpstr>CFG: Examples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3200</dc:title>
  <dc:creator>Stucki, David</dc:creator>
  <cp:lastModifiedBy>David Stucki</cp:lastModifiedBy>
  <cp:revision>48</cp:revision>
  <dcterms:created xsi:type="dcterms:W3CDTF">2019-09-04T18:04:52Z</dcterms:created>
  <dcterms:modified xsi:type="dcterms:W3CDTF">2023-10-02T05:03:22Z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0x0101001C1D1BD1C3523247903358D0A8AC0422</vt:lpwstr>
  </property>
</Properties>
</file>