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318" r:id="rId2"/>
    <p:sldId id="347" r:id="rId3"/>
    <p:sldId id="348" r:id="rId4"/>
    <p:sldId id="296" r:id="rId5"/>
    <p:sldId id="349" r:id="rId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tulovs" initials="z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9" autoAdjust="0"/>
    <p:restoredTop sz="86555" autoAdjust="0"/>
  </p:normalViewPr>
  <p:slideViewPr>
    <p:cSldViewPr>
      <p:cViewPr varScale="1">
        <p:scale>
          <a:sx n="100" d="100"/>
          <a:sy n="100" d="100"/>
        </p:scale>
        <p:origin x="84" y="27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3-10-24T18:43:01" idx="3">
    <p:pos x="5121" y="241"/>
    <p:text>We need better example!! Maybe the one from the manual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1B4EC81-AFA2-45BE-9D84-8E8A92C86E4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A76E1CD-78A8-4E84-8AC8-F08D801AEFD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 eaLnBrk="1" hangingPunct="1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6D12F85E-C015-49BC-84D9-9E00FAED8A6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4687116E-89DA-4B33-8BC7-A03C86E21DE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A3983E9-3230-4AC6-9223-378AE462900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>
            <a:extLst>
              <a:ext uri="{FF2B5EF4-FFF2-40B4-BE49-F238E27FC236}">
                <a16:creationId xmlns:a16="http://schemas.microsoft.com/office/drawing/2014/main" id="{8D325E58-68DE-44A1-8C36-45DAFDAF513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1027">
            <a:extLst>
              <a:ext uri="{FF2B5EF4-FFF2-40B4-BE49-F238E27FC236}">
                <a16:creationId xmlns:a16="http://schemas.microsoft.com/office/drawing/2014/main" id="{0237431F-A043-462D-82F3-7055D7E8F43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 eaLnBrk="1" hangingPunct="1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1028">
            <a:extLst>
              <a:ext uri="{FF2B5EF4-FFF2-40B4-BE49-F238E27FC236}">
                <a16:creationId xmlns:a16="http://schemas.microsoft.com/office/drawing/2014/main" id="{51860870-9A9F-4588-8A97-46F81935399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1029">
            <a:extLst>
              <a:ext uri="{FF2B5EF4-FFF2-40B4-BE49-F238E27FC236}">
                <a16:creationId xmlns:a16="http://schemas.microsoft.com/office/drawing/2014/main" id="{DBEAD5D6-1F7B-46D8-962B-66CCB14BA6E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1030">
            <a:extLst>
              <a:ext uri="{FF2B5EF4-FFF2-40B4-BE49-F238E27FC236}">
                <a16:creationId xmlns:a16="http://schemas.microsoft.com/office/drawing/2014/main" id="{9177EC81-F5AA-4F73-B2DC-3008ACB9844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1031">
            <a:extLst>
              <a:ext uri="{FF2B5EF4-FFF2-40B4-BE49-F238E27FC236}">
                <a16:creationId xmlns:a16="http://schemas.microsoft.com/office/drawing/2014/main" id="{F8C37DCE-9B37-42F5-9432-390EB5F1F5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3E1D2B06-46D4-474D-AF48-55CD937C205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901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29922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5ED43B19-B379-48D6-89EF-B7601AC754D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2E0BE-BC15-4789-BB5D-F1F9C7BFC70F}" type="slidenum">
              <a:rPr lang="he-IL"/>
              <a:pPr>
                <a:defRPr/>
              </a:pPr>
              <a:t>‹#›</a:t>
            </a:fld>
            <a:endParaRPr lang="en-US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690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66201" y="188913"/>
            <a:ext cx="2842684" cy="64436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188913"/>
            <a:ext cx="8331200" cy="64436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BE7AFBD5-6D5F-45BC-A87E-DE2502094B0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54708-AFEB-4E04-A47B-F6A201686527}" type="slidenum">
              <a:rPr lang="he-IL"/>
              <a:pPr>
                <a:defRPr/>
              </a:pPr>
              <a:t>‹#›</a:t>
            </a:fld>
            <a:endParaRPr lang="en-US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116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1" y="188914"/>
            <a:ext cx="11377084" cy="8270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27051" y="1196975"/>
            <a:ext cx="11137900" cy="5435600"/>
          </a:xfrm>
        </p:spPr>
        <p:txBody>
          <a:bodyPr/>
          <a:lstStyle/>
          <a:p>
            <a:pPr lvl="0"/>
            <a:endParaRPr lang="he-IL" noProof="0"/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8FE43C06-9AE1-4F79-B213-85EF2AEF67E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F91D8-C2EB-4113-971F-A4EAAD476B69}" type="slidenum">
              <a:rPr lang="he-IL"/>
              <a:pPr>
                <a:defRPr/>
              </a:pPr>
              <a:t>‹#›</a:t>
            </a:fld>
            <a:endParaRPr lang="en-US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164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00BC005E-BEF7-4C1E-8092-4B0A0EE4375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87E0D-FF2F-4ADF-9733-5A2320E3BB9C}" type="slidenum">
              <a:rPr lang="he-IL"/>
              <a:pPr>
                <a:defRPr/>
              </a:pPr>
              <a:t>‹#›</a:t>
            </a:fld>
            <a:endParaRPr lang="en-US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435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752915AF-938B-4A4F-BCC6-D4FA15D7D27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10614-4A8A-4541-8963-824A0E4BDFDC}" type="slidenum">
              <a:rPr lang="he-IL"/>
              <a:pPr>
                <a:defRPr/>
              </a:pPr>
              <a:t>‹#›</a:t>
            </a:fld>
            <a:endParaRPr lang="en-US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906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7051" y="1196975"/>
            <a:ext cx="5467349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196975"/>
            <a:ext cx="5467351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CD4D2EB6-8E1F-45B3-9646-FB6A925646E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A6B1B-59CD-498D-B08A-6BA8124CF955}" type="slidenum">
              <a:rPr lang="he-IL"/>
              <a:pPr>
                <a:defRPr/>
              </a:pPr>
              <a:t>‹#›</a:t>
            </a:fld>
            <a:endParaRPr lang="en-US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357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8DDF9DEC-2FCD-4F70-B758-7A8A35A670A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24011-AC75-4D7C-96AA-5550A421B72D}" type="slidenum">
              <a:rPr lang="he-IL"/>
              <a:pPr>
                <a:defRPr/>
              </a:pPr>
              <a:t>‹#›</a:t>
            </a:fld>
            <a:endParaRPr lang="en-US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42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Rectangle 19">
            <a:extLst>
              <a:ext uri="{FF2B5EF4-FFF2-40B4-BE49-F238E27FC236}">
                <a16:creationId xmlns:a16="http://schemas.microsoft.com/office/drawing/2014/main" id="{C4FA9A16-7429-4B90-9C66-C3BE89BB539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041747-A86A-4B26-8B94-ECD0D540EA24}" type="slidenum">
              <a:rPr lang="he-IL"/>
              <a:pPr>
                <a:defRPr/>
              </a:pPr>
              <a:t>‹#›</a:t>
            </a:fld>
            <a:endParaRPr lang="en-US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219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>
            <a:extLst>
              <a:ext uri="{FF2B5EF4-FFF2-40B4-BE49-F238E27FC236}">
                <a16:creationId xmlns:a16="http://schemas.microsoft.com/office/drawing/2014/main" id="{ADB7CFB1-629A-40D4-9AD4-30BDF2977F8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7583D-A1E4-4808-BBA6-82139ADA9F56}" type="slidenum">
              <a:rPr lang="he-IL"/>
              <a:pPr>
                <a:defRPr/>
              </a:pPr>
              <a:t>‹#›</a:t>
            </a:fld>
            <a:endParaRPr lang="en-US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576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C40EE591-9784-4FEC-912B-9AEBA496D9A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CE953-2566-4A14-8F20-B68598D17C06}" type="slidenum">
              <a:rPr lang="he-IL"/>
              <a:pPr>
                <a:defRPr/>
              </a:pPr>
              <a:t>‹#›</a:t>
            </a:fld>
            <a:endParaRPr lang="en-US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831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1E5AF2AC-B06C-48B1-A50F-0A6E4D2A83C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3307D-F961-4675-B2A9-89C5D33CF092}" type="slidenum">
              <a:rPr lang="he-IL"/>
              <a:pPr>
                <a:defRPr/>
              </a:pPr>
              <a:t>‹#›</a:t>
            </a:fld>
            <a:endParaRPr lang="en-US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326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7">
            <a:extLst>
              <a:ext uri="{FF2B5EF4-FFF2-40B4-BE49-F238E27FC236}">
                <a16:creationId xmlns:a16="http://schemas.microsoft.com/office/drawing/2014/main" id="{02EB4ACD-20B4-4551-996F-0572A12DB1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1801" y="188914"/>
            <a:ext cx="11377084" cy="82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Header</a:t>
            </a:r>
          </a:p>
        </p:txBody>
      </p:sp>
      <p:sp>
        <p:nvSpPr>
          <p:cNvPr id="1027" name="Rectangle 18">
            <a:extLst>
              <a:ext uri="{FF2B5EF4-FFF2-40B4-BE49-F238E27FC236}">
                <a16:creationId xmlns:a16="http://schemas.microsoft.com/office/drawing/2014/main" id="{7FE8F37E-5BDE-40A1-84DA-6602E0E6F7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1" y="1196975"/>
            <a:ext cx="11137900" cy="543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en-US"/>
              <a:t>לחץ כדי לערוך סגנונות טקסט של תבנית בסיס</a:t>
            </a:r>
            <a:endParaRPr lang="en-US" altLang="en-US"/>
          </a:p>
          <a:p>
            <a:pPr lvl="1"/>
            <a:r>
              <a:rPr lang="he-IL" altLang="en-US"/>
              <a:t>רמה שנייה</a:t>
            </a:r>
            <a:endParaRPr lang="en-US" altLang="en-US"/>
          </a:p>
          <a:p>
            <a:pPr lvl="2"/>
            <a:r>
              <a:rPr lang="he-IL" altLang="en-US"/>
              <a:t>רמה שלישית</a:t>
            </a:r>
            <a:endParaRPr lang="en-US" altLang="en-US"/>
          </a:p>
          <a:p>
            <a:pPr lvl="3"/>
            <a:r>
              <a:rPr lang="he-IL" altLang="en-US"/>
              <a:t>רמה רביעית</a:t>
            </a:r>
            <a:endParaRPr lang="en-US" altLang="en-US"/>
          </a:p>
          <a:p>
            <a:pPr lvl="4"/>
            <a:r>
              <a:rPr lang="he-IL" altLang="en-US"/>
              <a:t>רמה חמישית</a:t>
            </a:r>
            <a:endParaRPr lang="en-US" altLang="en-US"/>
          </a:p>
        </p:txBody>
      </p:sp>
      <p:sp>
        <p:nvSpPr>
          <p:cNvPr id="89107" name="Rectangle 19">
            <a:extLst>
              <a:ext uri="{FF2B5EF4-FFF2-40B4-BE49-F238E27FC236}">
                <a16:creationId xmlns:a16="http://schemas.microsoft.com/office/drawing/2014/main" id="{6E5FEF72-26DA-4F67-8E60-6B716F91C97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84467" y="6524625"/>
            <a:ext cx="1007533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fld id="{033F37A3-75CF-4F2D-B50F-197D524BD825}" type="slidenum">
              <a:rPr lang="he-IL"/>
              <a:pPr>
                <a:defRPr/>
              </a:pPr>
              <a:t>‹#›</a:t>
            </a:fld>
            <a:endParaRPr lang="en-US">
              <a:cs typeface="Tahom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ahoma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ahoma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ahoma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ahoma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ahoma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ahoma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ahoma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cs typeface="+mj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j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j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j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j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j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j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j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hyperlink" Target="https://jflex.de/manual.html#Exampl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0AF4C500-69EB-425D-B5E1-E3058E8582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9725" y="2060575"/>
            <a:ext cx="7772400" cy="1462088"/>
          </a:xfrm>
        </p:spPr>
        <p:txBody>
          <a:bodyPr/>
          <a:lstStyle/>
          <a:p>
            <a:r>
              <a:rPr lang="en-US" altLang="en-US" dirty="0"/>
              <a:t>Lexical Analysis</a:t>
            </a:r>
            <a:br>
              <a:rPr lang="en-US" altLang="en-US"/>
            </a:br>
            <a:r>
              <a:rPr lang="en-US" altLang="en-US" sz="4000" b="0"/>
              <a:t>Tying up loose ends...</a:t>
            </a:r>
            <a:endParaRPr lang="en-US" altLang="en-US" sz="4000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99D7E-745B-46A1-8F46-F6487425C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08C3C-EB02-45F9-97DC-BF722246E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pa2.py (nfa emulator) due on Wednesday</a:t>
            </a:r>
          </a:p>
          <a:p>
            <a:endParaRPr lang="en-US"/>
          </a:p>
          <a:p>
            <a:r>
              <a:rPr lang="en-US"/>
              <a:t>Programming assignment #3 is available on the website</a:t>
            </a:r>
          </a:p>
          <a:p>
            <a:pPr lvl="1"/>
            <a:r>
              <a:rPr lang="en-US"/>
              <a:t>Working with JFLex: creating a lexical specification</a:t>
            </a:r>
          </a:p>
          <a:p>
            <a:endParaRPr lang="en-US"/>
          </a:p>
          <a:p>
            <a:r>
              <a:rPr lang="en-US"/>
              <a:t>Project #2 will begin next week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DA4BB-2784-42BA-BE7B-56B0D47DE0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987E0D-FF2F-4ADF-9733-5A2320E3BB9C}" type="slidenum">
              <a:rPr lang="he-IL" smtClean="0"/>
              <a:pPr>
                <a:defRPr/>
              </a:pPr>
              <a:t>2</a:t>
            </a:fld>
            <a:endParaRPr lang="en-US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205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1397E-B90E-47F4-9AB8-09842F598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Today's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BED65-6513-424E-BE7C-C7EE847D2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If programming languages were religions</a:t>
            </a:r>
          </a:p>
          <a:p>
            <a:endParaRPr lang="en-US"/>
          </a:p>
          <a:p>
            <a:r>
              <a:rPr lang="en-US"/>
              <a:t>Finish JFlex examples</a:t>
            </a:r>
          </a:p>
          <a:p>
            <a:endParaRPr lang="en-US"/>
          </a:p>
          <a:p>
            <a:r>
              <a:rPr lang="en-US"/>
              <a:t>DFA to regex conversions</a:t>
            </a:r>
          </a:p>
          <a:p>
            <a:endParaRPr lang="en-US"/>
          </a:p>
          <a:p>
            <a:r>
              <a:rPr lang="en-US"/>
              <a:t>Taking it full circle...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01B18A-EC72-4EDC-852A-2E5C7121097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987E0D-FF2F-4ADF-9733-5A2320E3BB9C}" type="slidenum">
              <a:rPr lang="he-IL" smtClean="0"/>
              <a:pPr>
                <a:defRPr/>
              </a:pPr>
              <a:t>3</a:t>
            </a:fld>
            <a:endParaRPr lang="en-US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047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>
            <a:extLst>
              <a:ext uri="{FF2B5EF4-FFF2-40B4-BE49-F238E27FC236}">
                <a16:creationId xmlns:a16="http://schemas.microsoft.com/office/drawing/2014/main" id="{74A18205-FF8E-4430-AF9F-501B775030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0B0CEE9-BACE-4859-A086-8E7964D0F783}" type="slidenum">
              <a:rPr lang="he-IL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>
              <a:cs typeface="Tahoma" panose="020B0604030504040204" pitchFamily="34" charset="0"/>
            </a:endParaRP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9D073108-0B9E-4640-B541-377771D0B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6526" y="1452563"/>
            <a:ext cx="730567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hlinkClick r:id="rId2"/>
              </a:rPr>
              <a:t>https://jflex.de/manual.html#Example</a:t>
            </a:r>
            <a:endParaRPr lang="en-US" sz="18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532" name="Rectangle 5">
            <a:extLst>
              <a:ext uri="{FF2B5EF4-FFF2-40B4-BE49-F238E27FC236}">
                <a16:creationId xmlns:a16="http://schemas.microsoft.com/office/drawing/2014/main" id="{775EF8B7-23BA-4B53-A320-296E0ED553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47851" y="188913"/>
            <a:ext cx="8532813" cy="1116012"/>
          </a:xfrm>
        </p:spPr>
        <p:txBody>
          <a:bodyPr/>
          <a:lstStyle/>
          <a:p>
            <a:pPr eaLnBrk="1" hangingPunct="1"/>
            <a:r>
              <a:rPr lang="en-US" altLang="en-US" sz="3700"/>
              <a:t>Additional Example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1397E-B90E-47F4-9AB8-09842F598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Today's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BED65-6513-424E-BE7C-C7EE847D2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If programming languages were religions</a:t>
            </a:r>
          </a:p>
          <a:p>
            <a:endParaRPr lang="en-US"/>
          </a:p>
          <a:p>
            <a:r>
              <a:rPr lang="en-US"/>
              <a:t>Finish JFlex examples</a:t>
            </a:r>
          </a:p>
          <a:p>
            <a:endParaRPr lang="en-US"/>
          </a:p>
          <a:p>
            <a:r>
              <a:rPr lang="en-US"/>
              <a:t>DFA to regex conversions</a:t>
            </a:r>
          </a:p>
          <a:p>
            <a:endParaRPr lang="en-US"/>
          </a:p>
          <a:p>
            <a:r>
              <a:rPr lang="en-US"/>
              <a:t>Taking it full circle...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01B18A-EC72-4EDC-852A-2E5C7121097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987E0D-FF2F-4ADF-9733-5A2320E3BB9C}" type="slidenum">
              <a:rPr lang="he-IL" smtClean="0"/>
              <a:pPr>
                <a:defRPr/>
              </a:pPr>
              <a:t>5</a:t>
            </a:fld>
            <a:endParaRPr lang="en-US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776444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Tahoma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7911</TotalTime>
  <Words>98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Courier New</vt:lpstr>
      <vt:lpstr>Tahoma</vt:lpstr>
      <vt:lpstr>Times New Roman</vt:lpstr>
      <vt:lpstr>Wingdings</vt:lpstr>
      <vt:lpstr>Blends</vt:lpstr>
      <vt:lpstr>Lexical Analysis Tying up loose ends...</vt:lpstr>
      <vt:lpstr>Alerts</vt:lpstr>
      <vt:lpstr>Today's Agenda</vt:lpstr>
      <vt:lpstr>Additional Example</vt:lpstr>
      <vt:lpstr>Today's Agenda</vt:lpstr>
    </vt:vector>
  </TitlesOfParts>
  <Manager>Mooly Sagiv</Manager>
  <Company>Tel Aviv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Lexical Analysis</dc:title>
  <dc:subject>T2</dc:subject>
  <dc:creator>Roman Manevich</dc:creator>
  <cp:lastModifiedBy>David Stucki</cp:lastModifiedBy>
  <cp:revision>424</cp:revision>
  <cp:lastPrinted>1601-01-01T00:00:00Z</cp:lastPrinted>
  <dcterms:created xsi:type="dcterms:W3CDTF">1601-01-01T00:00:00Z</dcterms:created>
  <dcterms:modified xsi:type="dcterms:W3CDTF">2023-09-25T01:30:58Z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