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6" r:id="rId6"/>
    <p:sldId id="272" r:id="rId7"/>
    <p:sldId id="275" r:id="rId8"/>
    <p:sldId id="276" r:id="rId9"/>
    <p:sldId id="282" r:id="rId10"/>
    <p:sldId id="283" r:id="rId11"/>
    <p:sldId id="284" r:id="rId12"/>
    <p:sldId id="285" r:id="rId13"/>
    <p:sldId id="286" r:id="rId14"/>
    <p:sldId id="287" r:id="rId15"/>
    <p:sldId id="281" r:id="rId1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 autoAdjust="0"/>
    <p:restoredTop sz="94599" autoAdjust="0"/>
  </p:normalViewPr>
  <p:slideViewPr>
    <p:cSldViewPr>
      <p:cViewPr varScale="1">
        <p:scale>
          <a:sx n="111" d="100"/>
          <a:sy n="111" d="100"/>
        </p:scale>
        <p:origin x="474" y="1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9/18/2021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9/18/2021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Lexical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en-US"/>
              <a:t>DFA Minimization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00E06BE-FC9E-4289-B5A3-EAB03566D20D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4570762" y="2703767"/>
            <a:ext cx="304800" cy="0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CAE51AC-460B-43C9-851B-8814D22959A6}"/>
              </a:ext>
            </a:extLst>
          </p:cNvPr>
          <p:cNvSpPr/>
          <p:nvPr/>
        </p:nvSpPr>
        <p:spPr>
          <a:xfrm>
            <a:off x="4875562" y="2398967"/>
            <a:ext cx="609600" cy="609600"/>
          </a:xfrm>
          <a:prstGeom prst="ellipse">
            <a:avLst/>
          </a:prstGeom>
          <a:noFill/>
          <a:ln w="38100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Q5</a:t>
            </a:r>
            <a:endParaRPr lang="en-US" sz="1200" b="1">
              <a:solidFill>
                <a:schemeClr val="accent4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AE50A36-21D0-49B1-ACFB-173C26E10D3E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5485162" y="2703767"/>
            <a:ext cx="1752600" cy="44342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B895A2D-E9A5-4A84-A6BB-2AB00686BCCC}"/>
              </a:ext>
            </a:extLst>
          </p:cNvPr>
          <p:cNvSpPr txBox="1"/>
          <p:nvPr/>
        </p:nvSpPr>
        <p:spPr>
          <a:xfrm>
            <a:off x="6094762" y="2247177"/>
            <a:ext cx="64312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a, 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082363-D28C-41AE-A064-4CB04315C421}"/>
              </a:ext>
            </a:extLst>
          </p:cNvPr>
          <p:cNvSpPr/>
          <p:nvPr/>
        </p:nvSpPr>
        <p:spPr>
          <a:xfrm>
            <a:off x="7237762" y="2443309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Q4</a:t>
            </a:r>
            <a:endParaRPr lang="en-US" b="1">
              <a:solidFill>
                <a:schemeClr val="accent4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1811F8-B7BA-422A-9598-504874C4D53B}"/>
              </a:ext>
            </a:extLst>
          </p:cNvPr>
          <p:cNvGrpSpPr/>
          <p:nvPr/>
        </p:nvGrpSpPr>
        <p:grpSpPr>
          <a:xfrm>
            <a:off x="7237762" y="4533177"/>
            <a:ext cx="609600" cy="609600"/>
            <a:chOff x="6399212" y="2230141"/>
            <a:chExt cx="609600" cy="609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FAC822-CEB6-46B1-BE69-D1B667FB6508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>
                  <a:solidFill>
                    <a:schemeClr val="accent4"/>
                  </a:solidFill>
                </a:rPr>
                <a:t>Q1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DA93859-40AE-424A-A0EF-2850489BE6FB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CBF9A314-E9F4-4D54-B861-75A33D6A09F4}"/>
              </a:ext>
            </a:extLst>
          </p:cNvPr>
          <p:cNvSpPr txBox="1"/>
          <p:nvPr/>
        </p:nvSpPr>
        <p:spPr>
          <a:xfrm>
            <a:off x="7869772" y="3288060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10D345-354C-408B-92CF-8AD745A2C550}"/>
              </a:ext>
            </a:extLst>
          </p:cNvPr>
          <p:cNvSpPr txBox="1"/>
          <p:nvPr/>
        </p:nvSpPr>
        <p:spPr>
          <a:xfrm>
            <a:off x="6734587" y="3619812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17900D1-F3E1-4E66-A4FA-366555509BD4}"/>
              </a:ext>
            </a:extLst>
          </p:cNvPr>
          <p:cNvSpPr/>
          <p:nvPr/>
        </p:nvSpPr>
        <p:spPr>
          <a:xfrm>
            <a:off x="9599962" y="2462934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Q6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F791BFB-E29D-403C-8692-D14628F6D16B}"/>
              </a:ext>
            </a:extLst>
          </p:cNvPr>
          <p:cNvSpPr/>
          <p:nvPr/>
        </p:nvSpPr>
        <p:spPr>
          <a:xfrm rot="12768617">
            <a:off x="10013033" y="2112507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7359C6-C1E4-45E5-AAAA-367217FA3E79}"/>
              </a:ext>
            </a:extLst>
          </p:cNvPr>
          <p:cNvSpPr txBox="1"/>
          <p:nvPr/>
        </p:nvSpPr>
        <p:spPr>
          <a:xfrm>
            <a:off x="9467239" y="1874124"/>
            <a:ext cx="64312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a, b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39EAA0-DA42-4CAA-A34D-609BDDA09DDA}"/>
              </a:ext>
            </a:extLst>
          </p:cNvPr>
          <p:cNvSpPr txBox="1"/>
          <p:nvPr/>
        </p:nvSpPr>
        <p:spPr>
          <a:xfrm>
            <a:off x="285976" y="1431301"/>
            <a:ext cx="4888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Partition Q into accepting and rejecting groups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Generate transition tables for groups larger than one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Form new groups from consistent rows</a:t>
            </a: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70F6635-93B8-4C82-B230-42014ECB33FF}"/>
              </a:ext>
            </a:extLst>
          </p:cNvPr>
          <p:cNvCxnSpPr>
            <a:cxnSpLocks/>
            <a:stCxn id="12" idx="6"/>
            <a:endCxn id="36" idx="2"/>
          </p:cNvCxnSpPr>
          <p:nvPr/>
        </p:nvCxnSpPr>
        <p:spPr>
          <a:xfrm>
            <a:off x="7847362" y="2748109"/>
            <a:ext cx="1752600" cy="19625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B84A89E-8D30-4861-9746-67277953157E}"/>
              </a:ext>
            </a:extLst>
          </p:cNvPr>
          <p:cNvSpPr txBox="1"/>
          <p:nvPr/>
        </p:nvSpPr>
        <p:spPr>
          <a:xfrm>
            <a:off x="8555988" y="2309534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E03A67DB-ABF2-49D0-9F99-F5A0976898A8}"/>
              </a:ext>
            </a:extLst>
          </p:cNvPr>
          <p:cNvSpPr/>
          <p:nvPr/>
        </p:nvSpPr>
        <p:spPr>
          <a:xfrm>
            <a:off x="7157213" y="303391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B03F361F-1559-434F-92A6-58EBA84C12C1}"/>
              </a:ext>
            </a:extLst>
          </p:cNvPr>
          <p:cNvSpPr/>
          <p:nvPr/>
        </p:nvSpPr>
        <p:spPr>
          <a:xfrm rot="10800000">
            <a:off x="7511526" y="3041439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B0DD7D-48AC-4AC2-B677-31A53E71452A}"/>
              </a:ext>
            </a:extLst>
          </p:cNvPr>
          <p:cNvSpPr txBox="1"/>
          <p:nvPr/>
        </p:nvSpPr>
        <p:spPr>
          <a:xfrm>
            <a:off x="8819484" y="3681687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E047CB5-7BF1-4BFF-B9D4-8FCF96CA6AA4}"/>
              </a:ext>
            </a:extLst>
          </p:cNvPr>
          <p:cNvCxnSpPr>
            <a:cxnSpLocks/>
            <a:stCxn id="21" idx="7"/>
            <a:endCxn id="36" idx="3"/>
          </p:cNvCxnSpPr>
          <p:nvPr/>
        </p:nvCxnSpPr>
        <p:spPr>
          <a:xfrm flipV="1">
            <a:off x="7758088" y="2983260"/>
            <a:ext cx="1931148" cy="1639191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6689EB9-2FD5-4690-9C86-37B3A5E0951E}"/>
              </a:ext>
            </a:extLst>
          </p:cNvPr>
          <p:cNvSpPr txBox="1"/>
          <p:nvPr/>
        </p:nvSpPr>
        <p:spPr>
          <a:xfrm>
            <a:off x="1234023" y="2352235"/>
            <a:ext cx="33650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716088" algn="l"/>
              </a:tabLst>
            </a:pPr>
            <a:r>
              <a:rPr lang="en-US" sz="2400">
                <a:solidFill>
                  <a:schemeClr val="accent5"/>
                </a:solidFill>
              </a:rPr>
              <a:t>Q1 = {E}	Q5 = {A}</a:t>
            </a:r>
          </a:p>
          <a:p>
            <a:pPr>
              <a:tabLst>
                <a:tab pos="1716088" algn="l"/>
              </a:tabLst>
            </a:pPr>
            <a:r>
              <a:rPr lang="en-US" sz="2400">
                <a:solidFill>
                  <a:schemeClr val="accent5"/>
                </a:solidFill>
              </a:rPr>
              <a:t>Q4 = {B, D}	Q6 = {C, F}</a:t>
            </a:r>
          </a:p>
        </p:txBody>
      </p:sp>
      <p:graphicFrame>
        <p:nvGraphicFramePr>
          <p:cNvPr id="23" name="Table 25">
            <a:extLst>
              <a:ext uri="{FF2B5EF4-FFF2-40B4-BE49-F238E27FC236}">
                <a16:creationId xmlns:a16="http://schemas.microsoft.com/office/drawing/2014/main" id="{37736EA6-F123-4607-BB0A-015622A1E794}"/>
              </a:ext>
            </a:extLst>
          </p:cNvPr>
          <p:cNvGraphicFramePr>
            <a:graphicFrameLocks noGrp="1"/>
          </p:cNvGraphicFramePr>
          <p:nvPr/>
        </p:nvGraphicFramePr>
        <p:xfrm>
          <a:off x="558813" y="3578289"/>
          <a:ext cx="3486117" cy="112776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Q4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314260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  <p:graphicFrame>
        <p:nvGraphicFramePr>
          <p:cNvPr id="49" name="Table 25">
            <a:extLst>
              <a:ext uri="{FF2B5EF4-FFF2-40B4-BE49-F238E27FC236}">
                <a16:creationId xmlns:a16="http://schemas.microsoft.com/office/drawing/2014/main" id="{8F561864-9A5C-4D42-9B7F-AE0BEE8E09D9}"/>
              </a:ext>
            </a:extLst>
          </p:cNvPr>
          <p:cNvGraphicFramePr>
            <a:graphicFrameLocks noGrp="1"/>
          </p:cNvGraphicFramePr>
          <p:nvPr/>
        </p:nvGraphicFramePr>
        <p:xfrm>
          <a:off x="558812" y="4953000"/>
          <a:ext cx="3486117" cy="112776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Q6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189589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732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/>
              <a:t>DFA Minimization: More Examples</a:t>
            </a:r>
            <a:endParaRPr lang="en-US" dirty="0"/>
          </a:p>
        </p:txBody>
      </p:sp>
      <p:pic>
        <p:nvPicPr>
          <p:cNvPr id="1026" name="Picture 2" descr="8. DFA Minimization">
            <a:extLst>
              <a:ext uri="{FF2B5EF4-FFF2-40B4-BE49-F238E27FC236}">
                <a16:creationId xmlns:a16="http://schemas.microsoft.com/office/drawing/2014/main" id="{A5D53C79-520A-42A5-A505-01FCFE69F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612" y="1749073"/>
            <a:ext cx="31813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SG714 04S: Homework 02">
            <a:extLst>
              <a:ext uri="{FF2B5EF4-FFF2-40B4-BE49-F238E27FC236}">
                <a16:creationId xmlns:a16="http://schemas.microsoft.com/office/drawing/2014/main" id="{1AD11419-43F3-452E-AE1B-0EA4AC30E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2" y="4057650"/>
            <a:ext cx="5103812" cy="248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deterministic finite automata (DFA)D with alphabet ∑">
            <a:extLst>
              <a:ext uri="{FF2B5EF4-FFF2-40B4-BE49-F238E27FC236}">
                <a16:creationId xmlns:a16="http://schemas.microsoft.com/office/drawing/2014/main" id="{0FC12538-27F5-451F-9DE3-FA4B98D2A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2" y="1768696"/>
            <a:ext cx="3838007" cy="185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28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Where to go from here?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We need a collection of algorithms:</a:t>
            </a:r>
          </a:p>
          <a:p>
            <a:pPr lvl="1"/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Regular expression to NFA generator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NFA to DFA converter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6">
                    <a:lumMod val="50000"/>
                  </a:schemeClr>
                </a:solidFill>
              </a:rPr>
              <a:t>DFA Minimization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5">
                    <a:lumMod val="50000"/>
                  </a:schemeClr>
                </a:solidFill>
              </a:rPr>
              <a:t>DFA Emulator </a:t>
            </a:r>
            <a:r>
              <a:rPr lang="en-US">
                <a:solidFill>
                  <a:schemeClr val="tx1">
                    <a:lumMod val="50000"/>
                  </a:schemeClr>
                </a:solidFill>
              </a:rPr>
              <a:t>(DFA data structures and algorithm)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2400">
                <a:solidFill>
                  <a:schemeClr val="accent2"/>
                </a:solidFill>
              </a:rPr>
              <a:t>Next Time: off-the-shelf tools...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EBBCFA-02AA-474D-A8D4-BC3E4EC5FFE2}"/>
              </a:ext>
            </a:extLst>
          </p:cNvPr>
          <p:cNvSpPr/>
          <p:nvPr/>
        </p:nvSpPr>
        <p:spPr>
          <a:xfrm>
            <a:off x="1522414" y="5508811"/>
            <a:ext cx="5029198" cy="990600"/>
          </a:xfrm>
          <a:prstGeom prst="ellipse">
            <a:avLst/>
          </a:prstGeom>
          <a:noFill/>
          <a:ln w="38100">
            <a:solidFill>
              <a:srgbClr val="92D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74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084-A5AD-4DB1-AB68-779AC49C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53E2F-56AF-41E7-96B5-F8B5D0CA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Programming Assignment #2 due Wednesday, 9/29</a:t>
            </a:r>
          </a:p>
          <a:p>
            <a:pPr lvl="1"/>
            <a:r>
              <a:rPr lang="en-US"/>
              <a:t>NFA Emulator</a:t>
            </a:r>
          </a:p>
          <a:p>
            <a:r>
              <a:rPr lang="en-US"/>
              <a:t>Project #1 questions?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7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Where to go from here?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We need a collection of algorithms:</a:t>
            </a:r>
          </a:p>
          <a:p>
            <a:pPr lvl="1"/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Regular expression to NFA generator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NFA to DFA converter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2400" b="1">
                <a:solidFill>
                  <a:schemeClr val="accent6"/>
                </a:solidFill>
              </a:rPr>
              <a:t>DFA Minimization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5">
                    <a:lumMod val="50000"/>
                  </a:schemeClr>
                </a:solidFill>
              </a:rPr>
              <a:t>DFA Emulator </a:t>
            </a:r>
            <a:r>
              <a:rPr lang="en-US">
                <a:solidFill>
                  <a:schemeClr val="tx1">
                    <a:lumMod val="50000"/>
                  </a:schemeClr>
                </a:solidFill>
              </a:rPr>
              <a:t>(DFA data structures and algorithm)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THEN: off-the-shelf tools...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EBBCFA-02AA-474D-A8D4-BC3E4EC5FFE2}"/>
              </a:ext>
            </a:extLst>
          </p:cNvPr>
          <p:cNvSpPr/>
          <p:nvPr/>
        </p:nvSpPr>
        <p:spPr>
          <a:xfrm>
            <a:off x="1498414" y="3733800"/>
            <a:ext cx="3505200" cy="990600"/>
          </a:xfrm>
          <a:prstGeom prst="ellipse">
            <a:avLst/>
          </a:prstGeom>
          <a:noFill/>
          <a:ln w="38100">
            <a:solidFill>
              <a:srgbClr val="92D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DFA Minimization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FCA7B-633E-42B5-B00A-9D97943BE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752600"/>
            <a:ext cx="9829799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4"/>
                </a:solidFill>
              </a:rPr>
              <a:t>In order to minimize a DFA, the following should be considered:</a:t>
            </a:r>
            <a:endParaRPr lang="en-US">
              <a:solidFill>
                <a:schemeClr val="accent4"/>
              </a:solidFill>
            </a:endParaRPr>
          </a:p>
          <a:p>
            <a:pPr lvl="1"/>
            <a:r>
              <a:rPr lang="en-US">
                <a:solidFill>
                  <a:schemeClr val="accent6"/>
                </a:solidFill>
              </a:rPr>
              <a:t>Unreachable states can be pruned immediately</a:t>
            </a:r>
          </a:p>
          <a:p>
            <a:pPr lvl="1"/>
            <a:r>
              <a:rPr lang="en-US">
                <a:solidFill>
                  <a:schemeClr val="accent3"/>
                </a:solidFill>
              </a:rPr>
              <a:t>If all paths from states A &amp; B have the same accept/reject results, then A &amp; B are redundant and can be merged.</a:t>
            </a:r>
          </a:p>
          <a:p>
            <a:pPr lvl="1"/>
            <a:r>
              <a:rPr lang="en-US">
                <a:solidFill>
                  <a:schemeClr val="accent3"/>
                </a:solidFill>
              </a:rPr>
              <a:t>In other words, if processing a string starting in state A leads to an accepting state if and only if processing the same string starting in state B leads to an accepting state, then A &amp; B are redundant</a:t>
            </a:r>
          </a:p>
          <a:p>
            <a:r>
              <a:rPr lang="en-US">
                <a:solidFill>
                  <a:schemeClr val="accent5"/>
                </a:solidFill>
              </a:rPr>
              <a:t>In order to compute redundant states we will form partition groups of states that are known to be different</a:t>
            </a:r>
          </a:p>
          <a:p>
            <a:pPr lvl="1"/>
            <a:r>
              <a:rPr lang="en-US">
                <a:solidFill>
                  <a:schemeClr val="accent1"/>
                </a:solidFill>
              </a:rPr>
              <a:t>Initially, the only two partitions are the set of accepting states and the set of rejecting states.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We will iterate the algorithm on the next slide until the partition sets are stable</a:t>
            </a:r>
          </a:p>
          <a:p>
            <a:pPr lvl="1"/>
            <a:r>
              <a:rPr lang="en-US">
                <a:solidFill>
                  <a:schemeClr val="tx1">
                    <a:lumMod val="75000"/>
                  </a:schemeClr>
                </a:solidFill>
              </a:rPr>
              <a:t>Partitions sets are of size one are always stable</a:t>
            </a:r>
          </a:p>
        </p:txBody>
      </p:sp>
    </p:spTree>
    <p:extLst>
      <p:ext uri="{BB962C8B-B14F-4D97-AF65-F5344CB8AC3E}">
        <p14:creationId xmlns:p14="http://schemas.microsoft.com/office/powerpoint/2010/main" val="283844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en-US"/>
              <a:t>DFA Minimization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00E06BE-FC9E-4289-B5A3-EAB03566D20D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4570762" y="2703767"/>
            <a:ext cx="304800" cy="0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CAE51AC-460B-43C9-851B-8814D22959A6}"/>
              </a:ext>
            </a:extLst>
          </p:cNvPr>
          <p:cNvSpPr/>
          <p:nvPr/>
        </p:nvSpPr>
        <p:spPr>
          <a:xfrm>
            <a:off x="4875562" y="239896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A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AE50A36-21D0-49B1-ACFB-173C26E10D3E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5485162" y="2703767"/>
            <a:ext cx="1752600" cy="44342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B895A2D-E9A5-4A84-A6BB-2AB00686BCCC}"/>
              </a:ext>
            </a:extLst>
          </p:cNvPr>
          <p:cNvSpPr txBox="1"/>
          <p:nvPr/>
        </p:nvSpPr>
        <p:spPr>
          <a:xfrm>
            <a:off x="6094762" y="2247177"/>
            <a:ext cx="35298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082363-D28C-41AE-A064-4CB04315C421}"/>
              </a:ext>
            </a:extLst>
          </p:cNvPr>
          <p:cNvSpPr/>
          <p:nvPr/>
        </p:nvSpPr>
        <p:spPr>
          <a:xfrm>
            <a:off x="7237762" y="2443309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B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B1CC5CE-9DDD-48DA-AED9-AB9E9211F0ED}"/>
              </a:ext>
            </a:extLst>
          </p:cNvPr>
          <p:cNvSpPr/>
          <p:nvPr/>
        </p:nvSpPr>
        <p:spPr>
          <a:xfrm>
            <a:off x="4875562" y="453317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D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7C5F85-E657-449A-8EC3-DF6F4CD67779}"/>
              </a:ext>
            </a:extLst>
          </p:cNvPr>
          <p:cNvSpPr txBox="1"/>
          <p:nvPr/>
        </p:nvSpPr>
        <p:spPr>
          <a:xfrm>
            <a:off x="4433830" y="3558506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1811F8-B7BA-422A-9598-504874C4D53B}"/>
              </a:ext>
            </a:extLst>
          </p:cNvPr>
          <p:cNvGrpSpPr/>
          <p:nvPr/>
        </p:nvGrpSpPr>
        <p:grpSpPr>
          <a:xfrm>
            <a:off x="7237762" y="4533177"/>
            <a:ext cx="609600" cy="609600"/>
            <a:chOff x="6399212" y="2230141"/>
            <a:chExt cx="609600" cy="609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FAC822-CEB6-46B1-BE69-D1B667FB6508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E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DA93859-40AE-424A-A0EF-2850489BE6FB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FC30E84-A538-4D72-A9CA-0E221BEBEA65}"/>
              </a:ext>
            </a:extLst>
          </p:cNvPr>
          <p:cNvCxnSpPr>
            <a:stCxn id="16" idx="6"/>
            <a:endCxn id="21" idx="2"/>
          </p:cNvCxnSpPr>
          <p:nvPr/>
        </p:nvCxnSpPr>
        <p:spPr>
          <a:xfrm>
            <a:off x="54851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70FFE54-593F-4941-9B91-BD26CCB6393F}"/>
              </a:ext>
            </a:extLst>
          </p:cNvPr>
          <p:cNvSpPr txBox="1"/>
          <p:nvPr/>
        </p:nvSpPr>
        <p:spPr>
          <a:xfrm>
            <a:off x="6057354" y="4443799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F9A314-E9F4-4D54-B861-75A33D6A09F4}"/>
              </a:ext>
            </a:extLst>
          </p:cNvPr>
          <p:cNvSpPr txBox="1"/>
          <p:nvPr/>
        </p:nvSpPr>
        <p:spPr>
          <a:xfrm>
            <a:off x="7973753" y="3619812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10D345-354C-408B-92CF-8AD745A2C550}"/>
              </a:ext>
            </a:extLst>
          </p:cNvPr>
          <p:cNvSpPr txBox="1"/>
          <p:nvPr/>
        </p:nvSpPr>
        <p:spPr>
          <a:xfrm>
            <a:off x="6734587" y="3619812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145E88-B2CF-4419-9C39-B392EFF13B30}"/>
              </a:ext>
            </a:extLst>
          </p:cNvPr>
          <p:cNvSpPr/>
          <p:nvPr/>
        </p:nvSpPr>
        <p:spPr>
          <a:xfrm>
            <a:off x="9477598" y="5157111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10065C-E1D5-463B-B534-05B26B3D0C52}"/>
              </a:ext>
            </a:extLst>
          </p:cNvPr>
          <p:cNvSpPr txBox="1"/>
          <p:nvPr/>
        </p:nvSpPr>
        <p:spPr>
          <a:xfrm>
            <a:off x="9166547" y="5355143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17900D1-F3E1-4E66-A4FA-366555509BD4}"/>
              </a:ext>
            </a:extLst>
          </p:cNvPr>
          <p:cNvSpPr/>
          <p:nvPr/>
        </p:nvSpPr>
        <p:spPr>
          <a:xfrm>
            <a:off x="9599962" y="2462934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C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B8E271-4B90-4D25-93D7-E516D85B321B}"/>
              </a:ext>
            </a:extLst>
          </p:cNvPr>
          <p:cNvSpPr txBox="1"/>
          <p:nvPr/>
        </p:nvSpPr>
        <p:spPr>
          <a:xfrm>
            <a:off x="5961895" y="5377648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F791BFB-E29D-403C-8692-D14628F6D16B}"/>
              </a:ext>
            </a:extLst>
          </p:cNvPr>
          <p:cNvSpPr/>
          <p:nvPr/>
        </p:nvSpPr>
        <p:spPr>
          <a:xfrm rot="12768617">
            <a:off x="10013033" y="2112507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7359C6-C1E4-45E5-AAAA-367217FA3E79}"/>
              </a:ext>
            </a:extLst>
          </p:cNvPr>
          <p:cNvSpPr txBox="1"/>
          <p:nvPr/>
        </p:nvSpPr>
        <p:spPr>
          <a:xfrm>
            <a:off x="10292053" y="2599209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39EAA0-DA42-4CAA-A34D-609BDDA09DDA}"/>
              </a:ext>
            </a:extLst>
          </p:cNvPr>
          <p:cNvSpPr txBox="1"/>
          <p:nvPr/>
        </p:nvSpPr>
        <p:spPr>
          <a:xfrm>
            <a:off x="285976" y="1431301"/>
            <a:ext cx="4888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Partition Q into accepting and rejecting groups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Generate transition tables for groups larger than one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Form new groups from consistent rows</a:t>
            </a: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70F6635-93B8-4C82-B230-42014ECB33FF}"/>
              </a:ext>
            </a:extLst>
          </p:cNvPr>
          <p:cNvCxnSpPr>
            <a:cxnSpLocks/>
            <a:stCxn id="12" idx="6"/>
            <a:endCxn id="36" idx="2"/>
          </p:cNvCxnSpPr>
          <p:nvPr/>
        </p:nvCxnSpPr>
        <p:spPr>
          <a:xfrm>
            <a:off x="7847362" y="2748109"/>
            <a:ext cx="1752600" cy="19625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B84A89E-8D30-4861-9746-67277953157E}"/>
              </a:ext>
            </a:extLst>
          </p:cNvPr>
          <p:cNvSpPr txBox="1"/>
          <p:nvPr/>
        </p:nvSpPr>
        <p:spPr>
          <a:xfrm>
            <a:off x="8555988" y="2309534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7007C70-8217-40E1-AF57-6FF06094C49E}"/>
              </a:ext>
            </a:extLst>
          </p:cNvPr>
          <p:cNvSpPr/>
          <p:nvPr/>
        </p:nvSpPr>
        <p:spPr>
          <a:xfrm>
            <a:off x="4805187" y="3019241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E03A67DB-ABF2-49D0-9F99-F5A0976898A8}"/>
              </a:ext>
            </a:extLst>
          </p:cNvPr>
          <p:cNvSpPr/>
          <p:nvPr/>
        </p:nvSpPr>
        <p:spPr>
          <a:xfrm>
            <a:off x="7157213" y="303391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B03F361F-1559-434F-92A6-58EBA84C12C1}"/>
              </a:ext>
            </a:extLst>
          </p:cNvPr>
          <p:cNvSpPr/>
          <p:nvPr/>
        </p:nvSpPr>
        <p:spPr>
          <a:xfrm rot="10800000">
            <a:off x="7511526" y="3041439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324E223-815E-4CDF-9BD1-48C282698DA7}"/>
              </a:ext>
            </a:extLst>
          </p:cNvPr>
          <p:cNvSpPr txBox="1"/>
          <p:nvPr/>
        </p:nvSpPr>
        <p:spPr>
          <a:xfrm>
            <a:off x="1029547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B0DD7D-48AC-4AC2-B677-31A53E71452A}"/>
              </a:ext>
            </a:extLst>
          </p:cNvPr>
          <p:cNvSpPr txBox="1"/>
          <p:nvPr/>
        </p:nvSpPr>
        <p:spPr>
          <a:xfrm>
            <a:off x="912782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FB93C43-1E68-45F2-B2D3-069764A690B9}"/>
              </a:ext>
            </a:extLst>
          </p:cNvPr>
          <p:cNvSpPr/>
          <p:nvPr/>
        </p:nvSpPr>
        <p:spPr>
          <a:xfrm>
            <a:off x="9550448" y="3084547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CBB4E02-F2C7-4E80-AAC9-6B2F1CB33F69}"/>
              </a:ext>
            </a:extLst>
          </p:cNvPr>
          <p:cNvSpPr/>
          <p:nvPr/>
        </p:nvSpPr>
        <p:spPr>
          <a:xfrm rot="10800000">
            <a:off x="9904761" y="309206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5D01797-7BC3-4BEE-B527-E1CB8E285EC6}"/>
              </a:ext>
            </a:extLst>
          </p:cNvPr>
          <p:cNvSpPr/>
          <p:nvPr/>
        </p:nvSpPr>
        <p:spPr>
          <a:xfrm>
            <a:off x="9599962" y="461783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F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E047CB5-7BF1-4BFF-B9D4-8FCF96CA6AA4}"/>
              </a:ext>
            </a:extLst>
          </p:cNvPr>
          <p:cNvCxnSpPr>
            <a:cxnSpLocks/>
          </p:cNvCxnSpPr>
          <p:nvPr/>
        </p:nvCxnSpPr>
        <p:spPr>
          <a:xfrm>
            <a:off x="78473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D1A1B1A3-FCA1-4F5B-B1E0-943D9501E07D}"/>
              </a:ext>
            </a:extLst>
          </p:cNvPr>
          <p:cNvSpPr txBox="1"/>
          <p:nvPr/>
        </p:nvSpPr>
        <p:spPr>
          <a:xfrm>
            <a:off x="8482515" y="4466304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96D2E8C-231A-4286-99C1-235C145C1A49}"/>
              </a:ext>
            </a:extLst>
          </p:cNvPr>
          <p:cNvSpPr/>
          <p:nvPr/>
        </p:nvSpPr>
        <p:spPr>
          <a:xfrm>
            <a:off x="5434992" y="5011943"/>
            <a:ext cx="4175184" cy="647025"/>
          </a:xfrm>
          <a:custGeom>
            <a:avLst/>
            <a:gdLst>
              <a:gd name="connsiteX0" fmla="*/ 0 w 4175184"/>
              <a:gd name="connsiteY0" fmla="*/ 25879 h 647025"/>
              <a:gd name="connsiteX1" fmla="*/ 2147977 w 4175184"/>
              <a:gd name="connsiteY1" fmla="*/ 646981 h 647025"/>
              <a:gd name="connsiteX2" fmla="*/ 4175184 w 4175184"/>
              <a:gd name="connsiteY2" fmla="*/ 0 h 64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75184" h="647025">
                <a:moveTo>
                  <a:pt x="0" y="25879"/>
                </a:moveTo>
                <a:cubicBezTo>
                  <a:pt x="726056" y="338586"/>
                  <a:pt x="1452113" y="651294"/>
                  <a:pt x="2147977" y="646981"/>
                </a:cubicBezTo>
                <a:cubicBezTo>
                  <a:pt x="2843841" y="642668"/>
                  <a:pt x="3509512" y="321334"/>
                  <a:pt x="4175184" y="0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689EB9-2FD5-4690-9C86-37B3A5E0951E}"/>
              </a:ext>
            </a:extLst>
          </p:cNvPr>
          <p:cNvSpPr txBox="1"/>
          <p:nvPr/>
        </p:nvSpPr>
        <p:spPr>
          <a:xfrm>
            <a:off x="1234023" y="2352235"/>
            <a:ext cx="25070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5"/>
                </a:solidFill>
              </a:rPr>
              <a:t>Q1 = {E}</a:t>
            </a:r>
          </a:p>
          <a:p>
            <a:r>
              <a:rPr lang="en-US" sz="2400">
                <a:solidFill>
                  <a:schemeClr val="accent5"/>
                </a:solidFill>
              </a:rPr>
              <a:t>Q2 = {A, B, C, D, F}</a:t>
            </a:r>
          </a:p>
        </p:txBody>
      </p:sp>
      <p:graphicFrame>
        <p:nvGraphicFramePr>
          <p:cNvPr id="23" name="Table 25">
            <a:extLst>
              <a:ext uri="{FF2B5EF4-FFF2-40B4-BE49-F238E27FC236}">
                <a16:creationId xmlns:a16="http://schemas.microsoft.com/office/drawing/2014/main" id="{37736EA6-F123-4607-BB0A-015622A1E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76314"/>
              </p:ext>
            </p:extLst>
          </p:nvPr>
        </p:nvGraphicFramePr>
        <p:xfrm>
          <a:off x="558813" y="3578289"/>
          <a:ext cx="3486117" cy="222504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Q2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189589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088483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314260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618675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  <p:grpSp>
        <p:nvGrpSpPr>
          <p:cNvPr id="61" name="Group 60">
            <a:extLst>
              <a:ext uri="{FF2B5EF4-FFF2-40B4-BE49-F238E27FC236}">
                <a16:creationId xmlns:a16="http://schemas.microsoft.com/office/drawing/2014/main" id="{CE29B0BC-1ADF-4685-AE36-C504DFA6ED47}"/>
              </a:ext>
            </a:extLst>
          </p:cNvPr>
          <p:cNvGrpSpPr/>
          <p:nvPr/>
        </p:nvGrpSpPr>
        <p:grpSpPr>
          <a:xfrm>
            <a:off x="7236201" y="4530259"/>
            <a:ext cx="609600" cy="609600"/>
            <a:chOff x="6399212" y="2230141"/>
            <a:chExt cx="609600" cy="609600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BA84EC0-802A-4F58-8A9F-769D371259D7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E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5CB30B1-6DC9-47B9-A041-4CFC58711A4B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5520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en-US"/>
              <a:t>DFA Minimization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00E06BE-FC9E-4289-B5A3-EAB03566D20D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4570762" y="2703767"/>
            <a:ext cx="304800" cy="0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CAE51AC-460B-43C9-851B-8814D22959A6}"/>
              </a:ext>
            </a:extLst>
          </p:cNvPr>
          <p:cNvSpPr/>
          <p:nvPr/>
        </p:nvSpPr>
        <p:spPr>
          <a:xfrm>
            <a:off x="4875562" y="239896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A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AE50A36-21D0-49B1-ACFB-173C26E10D3E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5485162" y="2703767"/>
            <a:ext cx="1752600" cy="44342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B895A2D-E9A5-4A84-A6BB-2AB00686BCCC}"/>
              </a:ext>
            </a:extLst>
          </p:cNvPr>
          <p:cNvSpPr txBox="1"/>
          <p:nvPr/>
        </p:nvSpPr>
        <p:spPr>
          <a:xfrm>
            <a:off x="6094762" y="2247177"/>
            <a:ext cx="35298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082363-D28C-41AE-A064-4CB04315C421}"/>
              </a:ext>
            </a:extLst>
          </p:cNvPr>
          <p:cNvSpPr/>
          <p:nvPr/>
        </p:nvSpPr>
        <p:spPr>
          <a:xfrm>
            <a:off x="7237762" y="2443309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B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B1CC5CE-9DDD-48DA-AED9-AB9E9211F0ED}"/>
              </a:ext>
            </a:extLst>
          </p:cNvPr>
          <p:cNvSpPr/>
          <p:nvPr/>
        </p:nvSpPr>
        <p:spPr>
          <a:xfrm>
            <a:off x="4875562" y="453317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D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7C5F85-E657-449A-8EC3-DF6F4CD67779}"/>
              </a:ext>
            </a:extLst>
          </p:cNvPr>
          <p:cNvSpPr txBox="1"/>
          <p:nvPr/>
        </p:nvSpPr>
        <p:spPr>
          <a:xfrm>
            <a:off x="4433830" y="3558506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1811F8-B7BA-422A-9598-504874C4D53B}"/>
              </a:ext>
            </a:extLst>
          </p:cNvPr>
          <p:cNvGrpSpPr/>
          <p:nvPr/>
        </p:nvGrpSpPr>
        <p:grpSpPr>
          <a:xfrm>
            <a:off x="7237762" y="4533177"/>
            <a:ext cx="609600" cy="609600"/>
            <a:chOff x="6399212" y="2230141"/>
            <a:chExt cx="609600" cy="609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FAC822-CEB6-46B1-BE69-D1B667FB6508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E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DA93859-40AE-424A-A0EF-2850489BE6FB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FC30E84-A538-4D72-A9CA-0E221BEBEA65}"/>
              </a:ext>
            </a:extLst>
          </p:cNvPr>
          <p:cNvCxnSpPr>
            <a:stCxn id="16" idx="6"/>
            <a:endCxn id="21" idx="2"/>
          </p:cNvCxnSpPr>
          <p:nvPr/>
        </p:nvCxnSpPr>
        <p:spPr>
          <a:xfrm>
            <a:off x="54851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70FFE54-593F-4941-9B91-BD26CCB6393F}"/>
              </a:ext>
            </a:extLst>
          </p:cNvPr>
          <p:cNvSpPr txBox="1"/>
          <p:nvPr/>
        </p:nvSpPr>
        <p:spPr>
          <a:xfrm>
            <a:off x="6057354" y="4443799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F9A314-E9F4-4D54-B861-75A33D6A09F4}"/>
              </a:ext>
            </a:extLst>
          </p:cNvPr>
          <p:cNvSpPr txBox="1"/>
          <p:nvPr/>
        </p:nvSpPr>
        <p:spPr>
          <a:xfrm>
            <a:off x="7973753" y="3619812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10D345-354C-408B-92CF-8AD745A2C550}"/>
              </a:ext>
            </a:extLst>
          </p:cNvPr>
          <p:cNvSpPr txBox="1"/>
          <p:nvPr/>
        </p:nvSpPr>
        <p:spPr>
          <a:xfrm>
            <a:off x="6734587" y="3619812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145E88-B2CF-4419-9C39-B392EFF13B30}"/>
              </a:ext>
            </a:extLst>
          </p:cNvPr>
          <p:cNvSpPr/>
          <p:nvPr/>
        </p:nvSpPr>
        <p:spPr>
          <a:xfrm>
            <a:off x="9477598" y="5157111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10065C-E1D5-463B-B534-05B26B3D0C52}"/>
              </a:ext>
            </a:extLst>
          </p:cNvPr>
          <p:cNvSpPr txBox="1"/>
          <p:nvPr/>
        </p:nvSpPr>
        <p:spPr>
          <a:xfrm>
            <a:off x="9166547" y="5355143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17900D1-F3E1-4E66-A4FA-366555509BD4}"/>
              </a:ext>
            </a:extLst>
          </p:cNvPr>
          <p:cNvSpPr/>
          <p:nvPr/>
        </p:nvSpPr>
        <p:spPr>
          <a:xfrm>
            <a:off x="9599962" y="2462934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C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B8E271-4B90-4D25-93D7-E516D85B321B}"/>
              </a:ext>
            </a:extLst>
          </p:cNvPr>
          <p:cNvSpPr txBox="1"/>
          <p:nvPr/>
        </p:nvSpPr>
        <p:spPr>
          <a:xfrm>
            <a:off x="5961895" y="5377648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F791BFB-E29D-403C-8692-D14628F6D16B}"/>
              </a:ext>
            </a:extLst>
          </p:cNvPr>
          <p:cNvSpPr/>
          <p:nvPr/>
        </p:nvSpPr>
        <p:spPr>
          <a:xfrm rot="12768617">
            <a:off x="10013033" y="2112507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7359C6-C1E4-45E5-AAAA-367217FA3E79}"/>
              </a:ext>
            </a:extLst>
          </p:cNvPr>
          <p:cNvSpPr txBox="1"/>
          <p:nvPr/>
        </p:nvSpPr>
        <p:spPr>
          <a:xfrm>
            <a:off x="10292053" y="2599209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39EAA0-DA42-4CAA-A34D-609BDDA09DDA}"/>
              </a:ext>
            </a:extLst>
          </p:cNvPr>
          <p:cNvSpPr txBox="1"/>
          <p:nvPr/>
        </p:nvSpPr>
        <p:spPr>
          <a:xfrm>
            <a:off x="285976" y="1431301"/>
            <a:ext cx="4888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Partition Q into accepting and rejecting groups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Generate transition tables for groups larger than one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Form new groups from consistent rows</a:t>
            </a: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70F6635-93B8-4C82-B230-42014ECB33FF}"/>
              </a:ext>
            </a:extLst>
          </p:cNvPr>
          <p:cNvCxnSpPr>
            <a:cxnSpLocks/>
            <a:stCxn id="12" idx="6"/>
            <a:endCxn id="36" idx="2"/>
          </p:cNvCxnSpPr>
          <p:nvPr/>
        </p:nvCxnSpPr>
        <p:spPr>
          <a:xfrm>
            <a:off x="7847362" y="2748109"/>
            <a:ext cx="1752600" cy="19625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B84A89E-8D30-4861-9746-67277953157E}"/>
              </a:ext>
            </a:extLst>
          </p:cNvPr>
          <p:cNvSpPr txBox="1"/>
          <p:nvPr/>
        </p:nvSpPr>
        <p:spPr>
          <a:xfrm>
            <a:off x="8555988" y="2309534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7007C70-8217-40E1-AF57-6FF06094C49E}"/>
              </a:ext>
            </a:extLst>
          </p:cNvPr>
          <p:cNvSpPr/>
          <p:nvPr/>
        </p:nvSpPr>
        <p:spPr>
          <a:xfrm>
            <a:off x="4805187" y="3019241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E03A67DB-ABF2-49D0-9F99-F5A0976898A8}"/>
              </a:ext>
            </a:extLst>
          </p:cNvPr>
          <p:cNvSpPr/>
          <p:nvPr/>
        </p:nvSpPr>
        <p:spPr>
          <a:xfrm>
            <a:off x="7157213" y="303391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B03F361F-1559-434F-92A6-58EBA84C12C1}"/>
              </a:ext>
            </a:extLst>
          </p:cNvPr>
          <p:cNvSpPr/>
          <p:nvPr/>
        </p:nvSpPr>
        <p:spPr>
          <a:xfrm rot="10800000">
            <a:off x="7511526" y="3041439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324E223-815E-4CDF-9BD1-48C282698DA7}"/>
              </a:ext>
            </a:extLst>
          </p:cNvPr>
          <p:cNvSpPr txBox="1"/>
          <p:nvPr/>
        </p:nvSpPr>
        <p:spPr>
          <a:xfrm>
            <a:off x="1029547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B0DD7D-48AC-4AC2-B677-31A53E71452A}"/>
              </a:ext>
            </a:extLst>
          </p:cNvPr>
          <p:cNvSpPr txBox="1"/>
          <p:nvPr/>
        </p:nvSpPr>
        <p:spPr>
          <a:xfrm>
            <a:off x="912782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FB93C43-1E68-45F2-B2D3-069764A690B9}"/>
              </a:ext>
            </a:extLst>
          </p:cNvPr>
          <p:cNvSpPr/>
          <p:nvPr/>
        </p:nvSpPr>
        <p:spPr>
          <a:xfrm>
            <a:off x="9550448" y="3084547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CBB4E02-F2C7-4E80-AAC9-6B2F1CB33F69}"/>
              </a:ext>
            </a:extLst>
          </p:cNvPr>
          <p:cNvSpPr/>
          <p:nvPr/>
        </p:nvSpPr>
        <p:spPr>
          <a:xfrm rot="10800000">
            <a:off x="9904761" y="309206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5D01797-7BC3-4BEE-B527-E1CB8E285EC6}"/>
              </a:ext>
            </a:extLst>
          </p:cNvPr>
          <p:cNvSpPr/>
          <p:nvPr/>
        </p:nvSpPr>
        <p:spPr>
          <a:xfrm>
            <a:off x="9599962" y="461783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F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E047CB5-7BF1-4BFF-B9D4-8FCF96CA6AA4}"/>
              </a:ext>
            </a:extLst>
          </p:cNvPr>
          <p:cNvCxnSpPr>
            <a:cxnSpLocks/>
          </p:cNvCxnSpPr>
          <p:nvPr/>
        </p:nvCxnSpPr>
        <p:spPr>
          <a:xfrm>
            <a:off x="78473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D1A1B1A3-FCA1-4F5B-B1E0-943D9501E07D}"/>
              </a:ext>
            </a:extLst>
          </p:cNvPr>
          <p:cNvSpPr txBox="1"/>
          <p:nvPr/>
        </p:nvSpPr>
        <p:spPr>
          <a:xfrm>
            <a:off x="8482515" y="4466304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96D2E8C-231A-4286-99C1-235C145C1A49}"/>
              </a:ext>
            </a:extLst>
          </p:cNvPr>
          <p:cNvSpPr/>
          <p:nvPr/>
        </p:nvSpPr>
        <p:spPr>
          <a:xfrm>
            <a:off x="5434992" y="5011943"/>
            <a:ext cx="4175184" cy="647025"/>
          </a:xfrm>
          <a:custGeom>
            <a:avLst/>
            <a:gdLst>
              <a:gd name="connsiteX0" fmla="*/ 0 w 4175184"/>
              <a:gd name="connsiteY0" fmla="*/ 25879 h 647025"/>
              <a:gd name="connsiteX1" fmla="*/ 2147977 w 4175184"/>
              <a:gd name="connsiteY1" fmla="*/ 646981 h 647025"/>
              <a:gd name="connsiteX2" fmla="*/ 4175184 w 4175184"/>
              <a:gd name="connsiteY2" fmla="*/ 0 h 64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75184" h="647025">
                <a:moveTo>
                  <a:pt x="0" y="25879"/>
                </a:moveTo>
                <a:cubicBezTo>
                  <a:pt x="726056" y="338586"/>
                  <a:pt x="1452113" y="651294"/>
                  <a:pt x="2147977" y="646981"/>
                </a:cubicBezTo>
                <a:cubicBezTo>
                  <a:pt x="2843841" y="642668"/>
                  <a:pt x="3509512" y="321334"/>
                  <a:pt x="4175184" y="0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689EB9-2FD5-4690-9C86-37B3A5E0951E}"/>
              </a:ext>
            </a:extLst>
          </p:cNvPr>
          <p:cNvSpPr txBox="1"/>
          <p:nvPr/>
        </p:nvSpPr>
        <p:spPr>
          <a:xfrm>
            <a:off x="1234023" y="2352235"/>
            <a:ext cx="25070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5"/>
                </a:solidFill>
              </a:rPr>
              <a:t>Q1 = {E}</a:t>
            </a:r>
          </a:p>
          <a:p>
            <a:r>
              <a:rPr lang="en-US" sz="2400" strike="dblStrike">
                <a:solidFill>
                  <a:schemeClr val="accent5"/>
                </a:solidFill>
              </a:rPr>
              <a:t>Q2 = {A, B, C, D, F}</a:t>
            </a:r>
          </a:p>
        </p:txBody>
      </p:sp>
      <p:graphicFrame>
        <p:nvGraphicFramePr>
          <p:cNvPr id="23" name="Table 25">
            <a:extLst>
              <a:ext uri="{FF2B5EF4-FFF2-40B4-BE49-F238E27FC236}">
                <a16:creationId xmlns:a16="http://schemas.microsoft.com/office/drawing/2014/main" id="{37736EA6-F123-4607-BB0A-015622A1E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071539"/>
              </p:ext>
            </p:extLst>
          </p:nvPr>
        </p:nvGraphicFramePr>
        <p:xfrm>
          <a:off x="558813" y="3578289"/>
          <a:ext cx="3486117" cy="222504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Q2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189589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88483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314260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618675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B37A609A-56AE-41CB-A4EC-BA55D5C262D0}"/>
              </a:ext>
            </a:extLst>
          </p:cNvPr>
          <p:cNvSpPr txBox="1"/>
          <p:nvPr/>
        </p:nvSpPr>
        <p:spPr>
          <a:xfrm>
            <a:off x="1234023" y="5916116"/>
            <a:ext cx="2421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accent5"/>
                </a:solidFill>
              </a:rPr>
              <a:t>Q3 = {A, C, F}</a:t>
            </a:r>
          </a:p>
          <a:p>
            <a:r>
              <a:rPr lang="en-US" sz="2400">
                <a:solidFill>
                  <a:schemeClr val="accent5"/>
                </a:solidFill>
              </a:rPr>
              <a:t>Q4 = {B, D}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326A5AB-3014-4762-9132-8F3F22235F2E}"/>
              </a:ext>
            </a:extLst>
          </p:cNvPr>
          <p:cNvSpPr/>
          <p:nvPr/>
        </p:nvSpPr>
        <p:spPr>
          <a:xfrm>
            <a:off x="7234892" y="2440435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B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A39930E-B914-4568-AF84-978F706246B1}"/>
              </a:ext>
            </a:extLst>
          </p:cNvPr>
          <p:cNvSpPr/>
          <p:nvPr/>
        </p:nvSpPr>
        <p:spPr>
          <a:xfrm>
            <a:off x="4875212" y="4538930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D</a:t>
            </a:r>
            <a:endParaRPr lang="en-US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218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en-US"/>
              <a:t>DFA Minimization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00E06BE-FC9E-4289-B5A3-EAB03566D20D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4570762" y="2703767"/>
            <a:ext cx="304800" cy="0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CAE51AC-460B-43C9-851B-8814D22959A6}"/>
              </a:ext>
            </a:extLst>
          </p:cNvPr>
          <p:cNvSpPr/>
          <p:nvPr/>
        </p:nvSpPr>
        <p:spPr>
          <a:xfrm>
            <a:off x="4875562" y="239896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A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AE50A36-21D0-49B1-ACFB-173C26E10D3E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5485162" y="2703767"/>
            <a:ext cx="1752600" cy="44342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B895A2D-E9A5-4A84-A6BB-2AB00686BCCC}"/>
              </a:ext>
            </a:extLst>
          </p:cNvPr>
          <p:cNvSpPr txBox="1"/>
          <p:nvPr/>
        </p:nvSpPr>
        <p:spPr>
          <a:xfrm>
            <a:off x="6094762" y="2247177"/>
            <a:ext cx="35298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082363-D28C-41AE-A064-4CB04315C421}"/>
              </a:ext>
            </a:extLst>
          </p:cNvPr>
          <p:cNvSpPr/>
          <p:nvPr/>
        </p:nvSpPr>
        <p:spPr>
          <a:xfrm>
            <a:off x="7237762" y="2443309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B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B1CC5CE-9DDD-48DA-AED9-AB9E9211F0ED}"/>
              </a:ext>
            </a:extLst>
          </p:cNvPr>
          <p:cNvSpPr/>
          <p:nvPr/>
        </p:nvSpPr>
        <p:spPr>
          <a:xfrm>
            <a:off x="4875562" y="4533177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D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7C5F85-E657-449A-8EC3-DF6F4CD67779}"/>
              </a:ext>
            </a:extLst>
          </p:cNvPr>
          <p:cNvSpPr txBox="1"/>
          <p:nvPr/>
        </p:nvSpPr>
        <p:spPr>
          <a:xfrm>
            <a:off x="4433830" y="3558506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1811F8-B7BA-422A-9598-504874C4D53B}"/>
              </a:ext>
            </a:extLst>
          </p:cNvPr>
          <p:cNvGrpSpPr/>
          <p:nvPr/>
        </p:nvGrpSpPr>
        <p:grpSpPr>
          <a:xfrm>
            <a:off x="7237762" y="4533177"/>
            <a:ext cx="609600" cy="609600"/>
            <a:chOff x="6399212" y="2230141"/>
            <a:chExt cx="609600" cy="609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FAC822-CEB6-46B1-BE69-D1B667FB6508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E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DA93859-40AE-424A-A0EF-2850489BE6FB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FC30E84-A538-4D72-A9CA-0E221BEBEA65}"/>
              </a:ext>
            </a:extLst>
          </p:cNvPr>
          <p:cNvCxnSpPr>
            <a:stCxn id="16" idx="6"/>
            <a:endCxn id="21" idx="2"/>
          </p:cNvCxnSpPr>
          <p:nvPr/>
        </p:nvCxnSpPr>
        <p:spPr>
          <a:xfrm>
            <a:off x="54851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70FFE54-593F-4941-9B91-BD26CCB6393F}"/>
              </a:ext>
            </a:extLst>
          </p:cNvPr>
          <p:cNvSpPr txBox="1"/>
          <p:nvPr/>
        </p:nvSpPr>
        <p:spPr>
          <a:xfrm>
            <a:off x="6057354" y="4443799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F9A314-E9F4-4D54-B861-75A33D6A09F4}"/>
              </a:ext>
            </a:extLst>
          </p:cNvPr>
          <p:cNvSpPr txBox="1"/>
          <p:nvPr/>
        </p:nvSpPr>
        <p:spPr>
          <a:xfrm>
            <a:off x="7973753" y="3619812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10D345-354C-408B-92CF-8AD745A2C550}"/>
              </a:ext>
            </a:extLst>
          </p:cNvPr>
          <p:cNvSpPr txBox="1"/>
          <p:nvPr/>
        </p:nvSpPr>
        <p:spPr>
          <a:xfrm>
            <a:off x="6734587" y="3619812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145E88-B2CF-4419-9C39-B392EFF13B30}"/>
              </a:ext>
            </a:extLst>
          </p:cNvPr>
          <p:cNvSpPr/>
          <p:nvPr/>
        </p:nvSpPr>
        <p:spPr>
          <a:xfrm>
            <a:off x="9477598" y="5157111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10065C-E1D5-463B-B534-05B26B3D0C52}"/>
              </a:ext>
            </a:extLst>
          </p:cNvPr>
          <p:cNvSpPr txBox="1"/>
          <p:nvPr/>
        </p:nvSpPr>
        <p:spPr>
          <a:xfrm>
            <a:off x="9166547" y="5355143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17900D1-F3E1-4E66-A4FA-366555509BD4}"/>
              </a:ext>
            </a:extLst>
          </p:cNvPr>
          <p:cNvSpPr/>
          <p:nvPr/>
        </p:nvSpPr>
        <p:spPr>
          <a:xfrm>
            <a:off x="9599962" y="2462934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C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B8E271-4B90-4D25-93D7-E516D85B321B}"/>
              </a:ext>
            </a:extLst>
          </p:cNvPr>
          <p:cNvSpPr txBox="1"/>
          <p:nvPr/>
        </p:nvSpPr>
        <p:spPr>
          <a:xfrm>
            <a:off x="5961895" y="5377648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F791BFB-E29D-403C-8692-D14628F6D16B}"/>
              </a:ext>
            </a:extLst>
          </p:cNvPr>
          <p:cNvSpPr/>
          <p:nvPr/>
        </p:nvSpPr>
        <p:spPr>
          <a:xfrm rot="12768617">
            <a:off x="10013033" y="2112507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7359C6-C1E4-45E5-AAAA-367217FA3E79}"/>
              </a:ext>
            </a:extLst>
          </p:cNvPr>
          <p:cNvSpPr txBox="1"/>
          <p:nvPr/>
        </p:nvSpPr>
        <p:spPr>
          <a:xfrm>
            <a:off x="10292053" y="2599209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39EAA0-DA42-4CAA-A34D-609BDDA09DDA}"/>
              </a:ext>
            </a:extLst>
          </p:cNvPr>
          <p:cNvSpPr txBox="1"/>
          <p:nvPr/>
        </p:nvSpPr>
        <p:spPr>
          <a:xfrm>
            <a:off x="285976" y="1431301"/>
            <a:ext cx="4888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Partition Q into accepting and rejecting groups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Generate transition tables for groups larger than one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Form new groups from consistent rows</a:t>
            </a: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70F6635-93B8-4C82-B230-42014ECB33FF}"/>
              </a:ext>
            </a:extLst>
          </p:cNvPr>
          <p:cNvCxnSpPr>
            <a:cxnSpLocks/>
            <a:stCxn id="12" idx="6"/>
            <a:endCxn id="36" idx="2"/>
          </p:cNvCxnSpPr>
          <p:nvPr/>
        </p:nvCxnSpPr>
        <p:spPr>
          <a:xfrm>
            <a:off x="7847362" y="2748109"/>
            <a:ext cx="1752600" cy="19625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B84A89E-8D30-4861-9746-67277953157E}"/>
              </a:ext>
            </a:extLst>
          </p:cNvPr>
          <p:cNvSpPr txBox="1"/>
          <p:nvPr/>
        </p:nvSpPr>
        <p:spPr>
          <a:xfrm>
            <a:off x="8555988" y="2309534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7007C70-8217-40E1-AF57-6FF06094C49E}"/>
              </a:ext>
            </a:extLst>
          </p:cNvPr>
          <p:cNvSpPr/>
          <p:nvPr/>
        </p:nvSpPr>
        <p:spPr>
          <a:xfrm>
            <a:off x="4805187" y="3019241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E03A67DB-ABF2-49D0-9F99-F5A0976898A8}"/>
              </a:ext>
            </a:extLst>
          </p:cNvPr>
          <p:cNvSpPr/>
          <p:nvPr/>
        </p:nvSpPr>
        <p:spPr>
          <a:xfrm>
            <a:off x="7157213" y="303391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B03F361F-1559-434F-92A6-58EBA84C12C1}"/>
              </a:ext>
            </a:extLst>
          </p:cNvPr>
          <p:cNvSpPr/>
          <p:nvPr/>
        </p:nvSpPr>
        <p:spPr>
          <a:xfrm rot="10800000">
            <a:off x="7511526" y="3041439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324E223-815E-4CDF-9BD1-48C282698DA7}"/>
              </a:ext>
            </a:extLst>
          </p:cNvPr>
          <p:cNvSpPr txBox="1"/>
          <p:nvPr/>
        </p:nvSpPr>
        <p:spPr>
          <a:xfrm>
            <a:off x="1029547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B0DD7D-48AC-4AC2-B677-31A53E71452A}"/>
              </a:ext>
            </a:extLst>
          </p:cNvPr>
          <p:cNvSpPr txBox="1"/>
          <p:nvPr/>
        </p:nvSpPr>
        <p:spPr>
          <a:xfrm>
            <a:off x="912782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FB93C43-1E68-45F2-B2D3-069764A690B9}"/>
              </a:ext>
            </a:extLst>
          </p:cNvPr>
          <p:cNvSpPr/>
          <p:nvPr/>
        </p:nvSpPr>
        <p:spPr>
          <a:xfrm>
            <a:off x="9550448" y="3084547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CBB4E02-F2C7-4E80-AAC9-6B2F1CB33F69}"/>
              </a:ext>
            </a:extLst>
          </p:cNvPr>
          <p:cNvSpPr/>
          <p:nvPr/>
        </p:nvSpPr>
        <p:spPr>
          <a:xfrm rot="10800000">
            <a:off x="9904761" y="309206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5D01797-7BC3-4BEE-B527-E1CB8E285EC6}"/>
              </a:ext>
            </a:extLst>
          </p:cNvPr>
          <p:cNvSpPr/>
          <p:nvPr/>
        </p:nvSpPr>
        <p:spPr>
          <a:xfrm>
            <a:off x="9599962" y="461783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F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E047CB5-7BF1-4BFF-B9D4-8FCF96CA6AA4}"/>
              </a:ext>
            </a:extLst>
          </p:cNvPr>
          <p:cNvCxnSpPr>
            <a:cxnSpLocks/>
          </p:cNvCxnSpPr>
          <p:nvPr/>
        </p:nvCxnSpPr>
        <p:spPr>
          <a:xfrm>
            <a:off x="78473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D1A1B1A3-FCA1-4F5B-B1E0-943D9501E07D}"/>
              </a:ext>
            </a:extLst>
          </p:cNvPr>
          <p:cNvSpPr txBox="1"/>
          <p:nvPr/>
        </p:nvSpPr>
        <p:spPr>
          <a:xfrm>
            <a:off x="8482515" y="4466304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96D2E8C-231A-4286-99C1-235C145C1A49}"/>
              </a:ext>
            </a:extLst>
          </p:cNvPr>
          <p:cNvSpPr/>
          <p:nvPr/>
        </p:nvSpPr>
        <p:spPr>
          <a:xfrm>
            <a:off x="5434992" y="5011943"/>
            <a:ext cx="4175184" cy="647025"/>
          </a:xfrm>
          <a:custGeom>
            <a:avLst/>
            <a:gdLst>
              <a:gd name="connsiteX0" fmla="*/ 0 w 4175184"/>
              <a:gd name="connsiteY0" fmla="*/ 25879 h 647025"/>
              <a:gd name="connsiteX1" fmla="*/ 2147977 w 4175184"/>
              <a:gd name="connsiteY1" fmla="*/ 646981 h 647025"/>
              <a:gd name="connsiteX2" fmla="*/ 4175184 w 4175184"/>
              <a:gd name="connsiteY2" fmla="*/ 0 h 64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75184" h="647025">
                <a:moveTo>
                  <a:pt x="0" y="25879"/>
                </a:moveTo>
                <a:cubicBezTo>
                  <a:pt x="726056" y="338586"/>
                  <a:pt x="1452113" y="651294"/>
                  <a:pt x="2147977" y="646981"/>
                </a:cubicBezTo>
                <a:cubicBezTo>
                  <a:pt x="2843841" y="642668"/>
                  <a:pt x="3509512" y="321334"/>
                  <a:pt x="4175184" y="0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689EB9-2FD5-4690-9C86-37B3A5E0951E}"/>
              </a:ext>
            </a:extLst>
          </p:cNvPr>
          <p:cNvSpPr txBox="1"/>
          <p:nvPr/>
        </p:nvSpPr>
        <p:spPr>
          <a:xfrm>
            <a:off x="1234023" y="2352235"/>
            <a:ext cx="1822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5"/>
                </a:solidFill>
              </a:rPr>
              <a:t>Q1 = {E}</a:t>
            </a:r>
          </a:p>
          <a:p>
            <a:r>
              <a:rPr lang="en-US" sz="2400">
                <a:solidFill>
                  <a:schemeClr val="accent5"/>
                </a:solidFill>
              </a:rPr>
              <a:t>Q3 = {A, C, F}</a:t>
            </a:r>
          </a:p>
          <a:p>
            <a:r>
              <a:rPr lang="en-US" sz="2400">
                <a:solidFill>
                  <a:schemeClr val="accent5"/>
                </a:solidFill>
              </a:rPr>
              <a:t>Q4 = {B, D}</a:t>
            </a:r>
          </a:p>
        </p:txBody>
      </p:sp>
      <p:graphicFrame>
        <p:nvGraphicFramePr>
          <p:cNvPr id="23" name="Table 25">
            <a:extLst>
              <a:ext uri="{FF2B5EF4-FFF2-40B4-BE49-F238E27FC236}">
                <a16:creationId xmlns:a16="http://schemas.microsoft.com/office/drawing/2014/main" id="{37736EA6-F123-4607-BB0A-015622A1E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912279"/>
              </p:ext>
            </p:extLst>
          </p:nvPr>
        </p:nvGraphicFramePr>
        <p:xfrm>
          <a:off x="558813" y="3578289"/>
          <a:ext cx="3486117" cy="149352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Q3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189589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314260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  <p:graphicFrame>
        <p:nvGraphicFramePr>
          <p:cNvPr id="49" name="Table 25">
            <a:extLst>
              <a:ext uri="{FF2B5EF4-FFF2-40B4-BE49-F238E27FC236}">
                <a16:creationId xmlns:a16="http://schemas.microsoft.com/office/drawing/2014/main" id="{8F561864-9A5C-4D42-9B7F-AE0BEE8E0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773511"/>
              </p:ext>
            </p:extLst>
          </p:nvPr>
        </p:nvGraphicFramePr>
        <p:xfrm>
          <a:off x="558812" y="5217373"/>
          <a:ext cx="3486117" cy="112776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Q4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189589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00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en-US"/>
              <a:t>DFA Minimization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00E06BE-FC9E-4289-B5A3-EAB03566D20D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4570762" y="2703767"/>
            <a:ext cx="304800" cy="0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CAE51AC-460B-43C9-851B-8814D22959A6}"/>
              </a:ext>
            </a:extLst>
          </p:cNvPr>
          <p:cNvSpPr/>
          <p:nvPr/>
        </p:nvSpPr>
        <p:spPr>
          <a:xfrm>
            <a:off x="4875562" y="2398967"/>
            <a:ext cx="609600" cy="609600"/>
          </a:xfrm>
          <a:prstGeom prst="ellipse">
            <a:avLst/>
          </a:prstGeom>
          <a:noFill/>
          <a:ln w="38100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A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AE50A36-21D0-49B1-ACFB-173C26E10D3E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5485162" y="2703767"/>
            <a:ext cx="1752600" cy="44342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B895A2D-E9A5-4A84-A6BB-2AB00686BCCC}"/>
              </a:ext>
            </a:extLst>
          </p:cNvPr>
          <p:cNvSpPr txBox="1"/>
          <p:nvPr/>
        </p:nvSpPr>
        <p:spPr>
          <a:xfrm>
            <a:off x="6094762" y="2247177"/>
            <a:ext cx="35298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082363-D28C-41AE-A064-4CB04315C421}"/>
              </a:ext>
            </a:extLst>
          </p:cNvPr>
          <p:cNvSpPr/>
          <p:nvPr/>
        </p:nvSpPr>
        <p:spPr>
          <a:xfrm>
            <a:off x="7237762" y="2443309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B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B1CC5CE-9DDD-48DA-AED9-AB9E9211F0ED}"/>
              </a:ext>
            </a:extLst>
          </p:cNvPr>
          <p:cNvSpPr/>
          <p:nvPr/>
        </p:nvSpPr>
        <p:spPr>
          <a:xfrm>
            <a:off x="4875562" y="453317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D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7C5F85-E657-449A-8EC3-DF6F4CD67779}"/>
              </a:ext>
            </a:extLst>
          </p:cNvPr>
          <p:cNvSpPr txBox="1"/>
          <p:nvPr/>
        </p:nvSpPr>
        <p:spPr>
          <a:xfrm>
            <a:off x="4433830" y="3558506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1811F8-B7BA-422A-9598-504874C4D53B}"/>
              </a:ext>
            </a:extLst>
          </p:cNvPr>
          <p:cNvGrpSpPr/>
          <p:nvPr/>
        </p:nvGrpSpPr>
        <p:grpSpPr>
          <a:xfrm>
            <a:off x="7237762" y="4533177"/>
            <a:ext cx="609600" cy="609600"/>
            <a:chOff x="6399212" y="2230141"/>
            <a:chExt cx="609600" cy="609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FAC822-CEB6-46B1-BE69-D1B667FB6508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E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DA93859-40AE-424A-A0EF-2850489BE6FB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FC30E84-A538-4D72-A9CA-0E221BEBEA65}"/>
              </a:ext>
            </a:extLst>
          </p:cNvPr>
          <p:cNvCxnSpPr>
            <a:stCxn id="16" idx="6"/>
            <a:endCxn id="21" idx="2"/>
          </p:cNvCxnSpPr>
          <p:nvPr/>
        </p:nvCxnSpPr>
        <p:spPr>
          <a:xfrm>
            <a:off x="54851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70FFE54-593F-4941-9B91-BD26CCB6393F}"/>
              </a:ext>
            </a:extLst>
          </p:cNvPr>
          <p:cNvSpPr txBox="1"/>
          <p:nvPr/>
        </p:nvSpPr>
        <p:spPr>
          <a:xfrm>
            <a:off x="6057354" y="4443799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F9A314-E9F4-4D54-B861-75A33D6A09F4}"/>
              </a:ext>
            </a:extLst>
          </p:cNvPr>
          <p:cNvSpPr txBox="1"/>
          <p:nvPr/>
        </p:nvSpPr>
        <p:spPr>
          <a:xfrm>
            <a:off x="7973753" y="3619812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10D345-354C-408B-92CF-8AD745A2C550}"/>
              </a:ext>
            </a:extLst>
          </p:cNvPr>
          <p:cNvSpPr txBox="1"/>
          <p:nvPr/>
        </p:nvSpPr>
        <p:spPr>
          <a:xfrm>
            <a:off x="6734587" y="3619812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145E88-B2CF-4419-9C39-B392EFF13B30}"/>
              </a:ext>
            </a:extLst>
          </p:cNvPr>
          <p:cNvSpPr/>
          <p:nvPr/>
        </p:nvSpPr>
        <p:spPr>
          <a:xfrm>
            <a:off x="9477598" y="5157111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10065C-E1D5-463B-B534-05B26B3D0C52}"/>
              </a:ext>
            </a:extLst>
          </p:cNvPr>
          <p:cNvSpPr txBox="1"/>
          <p:nvPr/>
        </p:nvSpPr>
        <p:spPr>
          <a:xfrm>
            <a:off x="9166547" y="5355143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17900D1-F3E1-4E66-A4FA-366555509BD4}"/>
              </a:ext>
            </a:extLst>
          </p:cNvPr>
          <p:cNvSpPr/>
          <p:nvPr/>
        </p:nvSpPr>
        <p:spPr>
          <a:xfrm>
            <a:off x="9599962" y="2462934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C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B8E271-4B90-4D25-93D7-E516D85B321B}"/>
              </a:ext>
            </a:extLst>
          </p:cNvPr>
          <p:cNvSpPr txBox="1"/>
          <p:nvPr/>
        </p:nvSpPr>
        <p:spPr>
          <a:xfrm>
            <a:off x="5961895" y="5377648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F791BFB-E29D-403C-8692-D14628F6D16B}"/>
              </a:ext>
            </a:extLst>
          </p:cNvPr>
          <p:cNvSpPr/>
          <p:nvPr/>
        </p:nvSpPr>
        <p:spPr>
          <a:xfrm rot="12768617">
            <a:off x="10013033" y="2112507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7359C6-C1E4-45E5-AAAA-367217FA3E79}"/>
              </a:ext>
            </a:extLst>
          </p:cNvPr>
          <p:cNvSpPr txBox="1"/>
          <p:nvPr/>
        </p:nvSpPr>
        <p:spPr>
          <a:xfrm>
            <a:off x="10292053" y="2599209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39EAA0-DA42-4CAA-A34D-609BDDA09DDA}"/>
              </a:ext>
            </a:extLst>
          </p:cNvPr>
          <p:cNvSpPr txBox="1"/>
          <p:nvPr/>
        </p:nvSpPr>
        <p:spPr>
          <a:xfrm>
            <a:off x="285976" y="1431301"/>
            <a:ext cx="4888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Partition Q into accepting and rejecting groups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Generate transition tables for groups larger than one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Form new groups from consistent rows</a:t>
            </a: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70F6635-93B8-4C82-B230-42014ECB33FF}"/>
              </a:ext>
            </a:extLst>
          </p:cNvPr>
          <p:cNvCxnSpPr>
            <a:cxnSpLocks/>
            <a:stCxn id="12" idx="6"/>
            <a:endCxn id="36" idx="2"/>
          </p:cNvCxnSpPr>
          <p:nvPr/>
        </p:nvCxnSpPr>
        <p:spPr>
          <a:xfrm>
            <a:off x="7847362" y="2748109"/>
            <a:ext cx="1752600" cy="19625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B84A89E-8D30-4861-9746-67277953157E}"/>
              </a:ext>
            </a:extLst>
          </p:cNvPr>
          <p:cNvSpPr txBox="1"/>
          <p:nvPr/>
        </p:nvSpPr>
        <p:spPr>
          <a:xfrm>
            <a:off x="8555988" y="2309534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7007C70-8217-40E1-AF57-6FF06094C49E}"/>
              </a:ext>
            </a:extLst>
          </p:cNvPr>
          <p:cNvSpPr/>
          <p:nvPr/>
        </p:nvSpPr>
        <p:spPr>
          <a:xfrm>
            <a:off x="4805187" y="3019241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E03A67DB-ABF2-49D0-9F99-F5A0976898A8}"/>
              </a:ext>
            </a:extLst>
          </p:cNvPr>
          <p:cNvSpPr/>
          <p:nvPr/>
        </p:nvSpPr>
        <p:spPr>
          <a:xfrm>
            <a:off x="7157213" y="303391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B03F361F-1559-434F-92A6-58EBA84C12C1}"/>
              </a:ext>
            </a:extLst>
          </p:cNvPr>
          <p:cNvSpPr/>
          <p:nvPr/>
        </p:nvSpPr>
        <p:spPr>
          <a:xfrm rot="10800000">
            <a:off x="7511526" y="3041439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324E223-815E-4CDF-9BD1-48C282698DA7}"/>
              </a:ext>
            </a:extLst>
          </p:cNvPr>
          <p:cNvSpPr txBox="1"/>
          <p:nvPr/>
        </p:nvSpPr>
        <p:spPr>
          <a:xfrm>
            <a:off x="1029547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B0DD7D-48AC-4AC2-B677-31A53E71452A}"/>
              </a:ext>
            </a:extLst>
          </p:cNvPr>
          <p:cNvSpPr txBox="1"/>
          <p:nvPr/>
        </p:nvSpPr>
        <p:spPr>
          <a:xfrm>
            <a:off x="912782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FB93C43-1E68-45F2-B2D3-069764A690B9}"/>
              </a:ext>
            </a:extLst>
          </p:cNvPr>
          <p:cNvSpPr/>
          <p:nvPr/>
        </p:nvSpPr>
        <p:spPr>
          <a:xfrm>
            <a:off x="9550448" y="3084547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CBB4E02-F2C7-4E80-AAC9-6B2F1CB33F69}"/>
              </a:ext>
            </a:extLst>
          </p:cNvPr>
          <p:cNvSpPr/>
          <p:nvPr/>
        </p:nvSpPr>
        <p:spPr>
          <a:xfrm rot="10800000">
            <a:off x="9904761" y="309206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5D01797-7BC3-4BEE-B527-E1CB8E285EC6}"/>
              </a:ext>
            </a:extLst>
          </p:cNvPr>
          <p:cNvSpPr/>
          <p:nvPr/>
        </p:nvSpPr>
        <p:spPr>
          <a:xfrm>
            <a:off x="9599962" y="461783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F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E047CB5-7BF1-4BFF-B9D4-8FCF96CA6AA4}"/>
              </a:ext>
            </a:extLst>
          </p:cNvPr>
          <p:cNvCxnSpPr>
            <a:cxnSpLocks/>
          </p:cNvCxnSpPr>
          <p:nvPr/>
        </p:nvCxnSpPr>
        <p:spPr>
          <a:xfrm>
            <a:off x="78473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D1A1B1A3-FCA1-4F5B-B1E0-943D9501E07D}"/>
              </a:ext>
            </a:extLst>
          </p:cNvPr>
          <p:cNvSpPr txBox="1"/>
          <p:nvPr/>
        </p:nvSpPr>
        <p:spPr>
          <a:xfrm>
            <a:off x="8482515" y="4466304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96D2E8C-231A-4286-99C1-235C145C1A49}"/>
              </a:ext>
            </a:extLst>
          </p:cNvPr>
          <p:cNvSpPr/>
          <p:nvPr/>
        </p:nvSpPr>
        <p:spPr>
          <a:xfrm>
            <a:off x="5434992" y="5011943"/>
            <a:ext cx="4175184" cy="647025"/>
          </a:xfrm>
          <a:custGeom>
            <a:avLst/>
            <a:gdLst>
              <a:gd name="connsiteX0" fmla="*/ 0 w 4175184"/>
              <a:gd name="connsiteY0" fmla="*/ 25879 h 647025"/>
              <a:gd name="connsiteX1" fmla="*/ 2147977 w 4175184"/>
              <a:gd name="connsiteY1" fmla="*/ 646981 h 647025"/>
              <a:gd name="connsiteX2" fmla="*/ 4175184 w 4175184"/>
              <a:gd name="connsiteY2" fmla="*/ 0 h 64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75184" h="647025">
                <a:moveTo>
                  <a:pt x="0" y="25879"/>
                </a:moveTo>
                <a:cubicBezTo>
                  <a:pt x="726056" y="338586"/>
                  <a:pt x="1452113" y="651294"/>
                  <a:pt x="2147977" y="646981"/>
                </a:cubicBezTo>
                <a:cubicBezTo>
                  <a:pt x="2843841" y="642668"/>
                  <a:pt x="3509512" y="321334"/>
                  <a:pt x="4175184" y="0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689EB9-2FD5-4690-9C86-37B3A5E0951E}"/>
              </a:ext>
            </a:extLst>
          </p:cNvPr>
          <p:cNvSpPr txBox="1"/>
          <p:nvPr/>
        </p:nvSpPr>
        <p:spPr>
          <a:xfrm>
            <a:off x="1234023" y="2352235"/>
            <a:ext cx="1822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5"/>
                </a:solidFill>
              </a:rPr>
              <a:t>Q1 = {E}</a:t>
            </a:r>
          </a:p>
          <a:p>
            <a:r>
              <a:rPr lang="en-US" sz="2400" strike="dblStrike">
                <a:solidFill>
                  <a:schemeClr val="accent5"/>
                </a:solidFill>
              </a:rPr>
              <a:t>Q3 = {A, C, F}</a:t>
            </a:r>
          </a:p>
          <a:p>
            <a:r>
              <a:rPr lang="en-US" sz="2400">
                <a:solidFill>
                  <a:schemeClr val="accent5"/>
                </a:solidFill>
              </a:rPr>
              <a:t>Q4 = {B, D}</a:t>
            </a:r>
          </a:p>
        </p:txBody>
      </p:sp>
      <p:graphicFrame>
        <p:nvGraphicFramePr>
          <p:cNvPr id="23" name="Table 25">
            <a:extLst>
              <a:ext uri="{FF2B5EF4-FFF2-40B4-BE49-F238E27FC236}">
                <a16:creationId xmlns:a16="http://schemas.microsoft.com/office/drawing/2014/main" id="{37736EA6-F123-4607-BB0A-015622A1E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9912"/>
              </p:ext>
            </p:extLst>
          </p:nvPr>
        </p:nvGraphicFramePr>
        <p:xfrm>
          <a:off x="558813" y="3578289"/>
          <a:ext cx="3486117" cy="149352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Q3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189589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314260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  <p:sp>
        <p:nvSpPr>
          <p:cNvPr id="43" name="Oval 42">
            <a:extLst>
              <a:ext uri="{FF2B5EF4-FFF2-40B4-BE49-F238E27FC236}">
                <a16:creationId xmlns:a16="http://schemas.microsoft.com/office/drawing/2014/main" id="{F326A5AB-3014-4762-9132-8F3F22235F2E}"/>
              </a:ext>
            </a:extLst>
          </p:cNvPr>
          <p:cNvSpPr/>
          <p:nvPr/>
        </p:nvSpPr>
        <p:spPr>
          <a:xfrm>
            <a:off x="7234892" y="2440435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B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A39930E-B914-4568-AF84-978F706246B1}"/>
              </a:ext>
            </a:extLst>
          </p:cNvPr>
          <p:cNvSpPr/>
          <p:nvPr/>
        </p:nvSpPr>
        <p:spPr>
          <a:xfrm>
            <a:off x="4875212" y="4538930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D</a:t>
            </a:r>
            <a:endParaRPr lang="en-US" b="1">
              <a:solidFill>
                <a:schemeClr val="accent4"/>
              </a:solidFill>
            </a:endParaRPr>
          </a:p>
        </p:txBody>
      </p:sp>
      <p:graphicFrame>
        <p:nvGraphicFramePr>
          <p:cNvPr id="49" name="Table 25">
            <a:extLst>
              <a:ext uri="{FF2B5EF4-FFF2-40B4-BE49-F238E27FC236}">
                <a16:creationId xmlns:a16="http://schemas.microsoft.com/office/drawing/2014/main" id="{8F561864-9A5C-4D42-9B7F-AE0BEE8E09D9}"/>
              </a:ext>
            </a:extLst>
          </p:cNvPr>
          <p:cNvGraphicFramePr>
            <a:graphicFrameLocks noGrp="1"/>
          </p:cNvGraphicFramePr>
          <p:nvPr/>
        </p:nvGraphicFramePr>
        <p:xfrm>
          <a:off x="558812" y="5217373"/>
          <a:ext cx="3486117" cy="112776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Q4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189589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136B1097-84F4-4139-9C64-104F09C7E712}"/>
              </a:ext>
            </a:extLst>
          </p:cNvPr>
          <p:cNvSpPr txBox="1"/>
          <p:nvPr/>
        </p:nvSpPr>
        <p:spPr>
          <a:xfrm>
            <a:off x="1234023" y="6320135"/>
            <a:ext cx="2955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accent5"/>
                </a:solidFill>
              </a:rPr>
              <a:t>Q5 = {A} Q6 = {C, F}</a:t>
            </a:r>
          </a:p>
        </p:txBody>
      </p:sp>
    </p:spTree>
    <p:extLst>
      <p:ext uri="{BB962C8B-B14F-4D97-AF65-F5344CB8AC3E}">
        <p14:creationId xmlns:p14="http://schemas.microsoft.com/office/powerpoint/2010/main" val="1917947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en-US"/>
              <a:t>DFA Minimization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00E06BE-FC9E-4289-B5A3-EAB03566D20D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4570762" y="2703767"/>
            <a:ext cx="304800" cy="0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CAE51AC-460B-43C9-851B-8814D22959A6}"/>
              </a:ext>
            </a:extLst>
          </p:cNvPr>
          <p:cNvSpPr/>
          <p:nvPr/>
        </p:nvSpPr>
        <p:spPr>
          <a:xfrm>
            <a:off x="4875562" y="2398967"/>
            <a:ext cx="609600" cy="609600"/>
          </a:xfrm>
          <a:prstGeom prst="ellipse">
            <a:avLst/>
          </a:prstGeom>
          <a:noFill/>
          <a:ln w="38100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A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AE50A36-21D0-49B1-ACFB-173C26E10D3E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5485162" y="2703767"/>
            <a:ext cx="1752600" cy="44342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B895A2D-E9A5-4A84-A6BB-2AB00686BCCC}"/>
              </a:ext>
            </a:extLst>
          </p:cNvPr>
          <p:cNvSpPr txBox="1"/>
          <p:nvPr/>
        </p:nvSpPr>
        <p:spPr>
          <a:xfrm>
            <a:off x="6094762" y="2247177"/>
            <a:ext cx="35298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082363-D28C-41AE-A064-4CB04315C421}"/>
              </a:ext>
            </a:extLst>
          </p:cNvPr>
          <p:cNvSpPr/>
          <p:nvPr/>
        </p:nvSpPr>
        <p:spPr>
          <a:xfrm>
            <a:off x="7237762" y="2443309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B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B1CC5CE-9DDD-48DA-AED9-AB9E9211F0ED}"/>
              </a:ext>
            </a:extLst>
          </p:cNvPr>
          <p:cNvSpPr/>
          <p:nvPr/>
        </p:nvSpPr>
        <p:spPr>
          <a:xfrm>
            <a:off x="4875562" y="453317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D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7C5F85-E657-449A-8EC3-DF6F4CD67779}"/>
              </a:ext>
            </a:extLst>
          </p:cNvPr>
          <p:cNvSpPr txBox="1"/>
          <p:nvPr/>
        </p:nvSpPr>
        <p:spPr>
          <a:xfrm>
            <a:off x="4433830" y="3558506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1811F8-B7BA-422A-9598-504874C4D53B}"/>
              </a:ext>
            </a:extLst>
          </p:cNvPr>
          <p:cNvGrpSpPr/>
          <p:nvPr/>
        </p:nvGrpSpPr>
        <p:grpSpPr>
          <a:xfrm>
            <a:off x="7237762" y="4533177"/>
            <a:ext cx="609600" cy="609600"/>
            <a:chOff x="6399212" y="2230141"/>
            <a:chExt cx="609600" cy="609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FAC822-CEB6-46B1-BE69-D1B667FB6508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E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DA93859-40AE-424A-A0EF-2850489BE6FB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FC30E84-A538-4D72-A9CA-0E221BEBEA65}"/>
              </a:ext>
            </a:extLst>
          </p:cNvPr>
          <p:cNvCxnSpPr>
            <a:stCxn id="16" idx="6"/>
            <a:endCxn id="21" idx="2"/>
          </p:cNvCxnSpPr>
          <p:nvPr/>
        </p:nvCxnSpPr>
        <p:spPr>
          <a:xfrm>
            <a:off x="54851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70FFE54-593F-4941-9B91-BD26CCB6393F}"/>
              </a:ext>
            </a:extLst>
          </p:cNvPr>
          <p:cNvSpPr txBox="1"/>
          <p:nvPr/>
        </p:nvSpPr>
        <p:spPr>
          <a:xfrm>
            <a:off x="6057354" y="4443799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F9A314-E9F4-4D54-B861-75A33D6A09F4}"/>
              </a:ext>
            </a:extLst>
          </p:cNvPr>
          <p:cNvSpPr txBox="1"/>
          <p:nvPr/>
        </p:nvSpPr>
        <p:spPr>
          <a:xfrm>
            <a:off x="7973753" y="3619812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10D345-354C-408B-92CF-8AD745A2C550}"/>
              </a:ext>
            </a:extLst>
          </p:cNvPr>
          <p:cNvSpPr txBox="1"/>
          <p:nvPr/>
        </p:nvSpPr>
        <p:spPr>
          <a:xfrm>
            <a:off x="6734587" y="3619812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145E88-B2CF-4419-9C39-B392EFF13B30}"/>
              </a:ext>
            </a:extLst>
          </p:cNvPr>
          <p:cNvSpPr/>
          <p:nvPr/>
        </p:nvSpPr>
        <p:spPr>
          <a:xfrm>
            <a:off x="9477598" y="5157111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10065C-E1D5-463B-B534-05B26B3D0C52}"/>
              </a:ext>
            </a:extLst>
          </p:cNvPr>
          <p:cNvSpPr txBox="1"/>
          <p:nvPr/>
        </p:nvSpPr>
        <p:spPr>
          <a:xfrm>
            <a:off x="9166547" y="5355143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17900D1-F3E1-4E66-A4FA-366555509BD4}"/>
              </a:ext>
            </a:extLst>
          </p:cNvPr>
          <p:cNvSpPr/>
          <p:nvPr/>
        </p:nvSpPr>
        <p:spPr>
          <a:xfrm>
            <a:off x="9599962" y="2462934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C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B8E271-4B90-4D25-93D7-E516D85B321B}"/>
              </a:ext>
            </a:extLst>
          </p:cNvPr>
          <p:cNvSpPr txBox="1"/>
          <p:nvPr/>
        </p:nvSpPr>
        <p:spPr>
          <a:xfrm>
            <a:off x="5961895" y="5377648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F791BFB-E29D-403C-8692-D14628F6D16B}"/>
              </a:ext>
            </a:extLst>
          </p:cNvPr>
          <p:cNvSpPr/>
          <p:nvPr/>
        </p:nvSpPr>
        <p:spPr>
          <a:xfrm rot="12768617">
            <a:off x="10013033" y="2112507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7359C6-C1E4-45E5-AAAA-367217FA3E79}"/>
              </a:ext>
            </a:extLst>
          </p:cNvPr>
          <p:cNvSpPr txBox="1"/>
          <p:nvPr/>
        </p:nvSpPr>
        <p:spPr>
          <a:xfrm>
            <a:off x="10292053" y="2599209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39EAA0-DA42-4CAA-A34D-609BDDA09DDA}"/>
              </a:ext>
            </a:extLst>
          </p:cNvPr>
          <p:cNvSpPr txBox="1"/>
          <p:nvPr/>
        </p:nvSpPr>
        <p:spPr>
          <a:xfrm>
            <a:off x="285976" y="1431301"/>
            <a:ext cx="4888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Partition Q into accepting and rejecting groups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Generate transition tables for groups larger than one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chemeClr val="accent2"/>
                </a:solidFill>
              </a:rPr>
              <a:t>Form new groups from consistent rows</a:t>
            </a: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600" b="1">
              <a:solidFill>
                <a:schemeClr val="accent2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70F6635-93B8-4C82-B230-42014ECB33FF}"/>
              </a:ext>
            </a:extLst>
          </p:cNvPr>
          <p:cNvCxnSpPr>
            <a:cxnSpLocks/>
            <a:stCxn id="12" idx="6"/>
            <a:endCxn id="36" idx="2"/>
          </p:cNvCxnSpPr>
          <p:nvPr/>
        </p:nvCxnSpPr>
        <p:spPr>
          <a:xfrm>
            <a:off x="7847362" y="2748109"/>
            <a:ext cx="1752600" cy="19625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B84A89E-8D30-4861-9746-67277953157E}"/>
              </a:ext>
            </a:extLst>
          </p:cNvPr>
          <p:cNvSpPr txBox="1"/>
          <p:nvPr/>
        </p:nvSpPr>
        <p:spPr>
          <a:xfrm>
            <a:off x="8555988" y="2309534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7007C70-8217-40E1-AF57-6FF06094C49E}"/>
              </a:ext>
            </a:extLst>
          </p:cNvPr>
          <p:cNvSpPr/>
          <p:nvPr/>
        </p:nvSpPr>
        <p:spPr>
          <a:xfrm>
            <a:off x="4805187" y="3019241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E03A67DB-ABF2-49D0-9F99-F5A0976898A8}"/>
              </a:ext>
            </a:extLst>
          </p:cNvPr>
          <p:cNvSpPr/>
          <p:nvPr/>
        </p:nvSpPr>
        <p:spPr>
          <a:xfrm>
            <a:off x="7157213" y="303391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B03F361F-1559-434F-92A6-58EBA84C12C1}"/>
              </a:ext>
            </a:extLst>
          </p:cNvPr>
          <p:cNvSpPr/>
          <p:nvPr/>
        </p:nvSpPr>
        <p:spPr>
          <a:xfrm rot="10800000">
            <a:off x="7511526" y="3041439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324E223-815E-4CDF-9BD1-48C282698DA7}"/>
              </a:ext>
            </a:extLst>
          </p:cNvPr>
          <p:cNvSpPr txBox="1"/>
          <p:nvPr/>
        </p:nvSpPr>
        <p:spPr>
          <a:xfrm>
            <a:off x="1029547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B0DD7D-48AC-4AC2-B677-31A53E71452A}"/>
              </a:ext>
            </a:extLst>
          </p:cNvPr>
          <p:cNvSpPr txBox="1"/>
          <p:nvPr/>
        </p:nvSpPr>
        <p:spPr>
          <a:xfrm>
            <a:off x="9127822" y="3670441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FB93C43-1E68-45F2-B2D3-069764A690B9}"/>
              </a:ext>
            </a:extLst>
          </p:cNvPr>
          <p:cNvSpPr/>
          <p:nvPr/>
        </p:nvSpPr>
        <p:spPr>
          <a:xfrm>
            <a:off x="9550448" y="3084547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CBB4E02-F2C7-4E80-AAC9-6B2F1CB33F69}"/>
              </a:ext>
            </a:extLst>
          </p:cNvPr>
          <p:cNvSpPr/>
          <p:nvPr/>
        </p:nvSpPr>
        <p:spPr>
          <a:xfrm rot="10800000">
            <a:off x="9904761" y="3092068"/>
            <a:ext cx="379638" cy="1518249"/>
          </a:xfrm>
          <a:custGeom>
            <a:avLst/>
            <a:gdLst>
              <a:gd name="connsiteX0" fmla="*/ 379638 w 379638"/>
              <a:gd name="connsiteY0" fmla="*/ 0 h 1518249"/>
              <a:gd name="connsiteX1" fmla="*/ 76 w 379638"/>
              <a:gd name="connsiteY1" fmla="*/ 750498 h 1518249"/>
              <a:gd name="connsiteX2" fmla="*/ 353759 w 379638"/>
              <a:gd name="connsiteY2" fmla="*/ 1518249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638" h="1518249">
                <a:moveTo>
                  <a:pt x="379638" y="0"/>
                </a:moveTo>
                <a:cubicBezTo>
                  <a:pt x="192013" y="248728"/>
                  <a:pt x="4389" y="497457"/>
                  <a:pt x="76" y="750498"/>
                </a:cubicBezTo>
                <a:cubicBezTo>
                  <a:pt x="-4237" y="1003539"/>
                  <a:pt x="174761" y="1260894"/>
                  <a:pt x="353759" y="1518249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5D01797-7BC3-4BEE-B527-E1CB8E285EC6}"/>
              </a:ext>
            </a:extLst>
          </p:cNvPr>
          <p:cNvSpPr/>
          <p:nvPr/>
        </p:nvSpPr>
        <p:spPr>
          <a:xfrm>
            <a:off x="9599962" y="4617837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F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E047CB5-7BF1-4BFF-B9D4-8FCF96CA6AA4}"/>
              </a:ext>
            </a:extLst>
          </p:cNvPr>
          <p:cNvCxnSpPr>
            <a:cxnSpLocks/>
          </p:cNvCxnSpPr>
          <p:nvPr/>
        </p:nvCxnSpPr>
        <p:spPr>
          <a:xfrm>
            <a:off x="7847362" y="4837977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D1A1B1A3-FCA1-4F5B-B1E0-943D9501E07D}"/>
              </a:ext>
            </a:extLst>
          </p:cNvPr>
          <p:cNvSpPr txBox="1"/>
          <p:nvPr/>
        </p:nvSpPr>
        <p:spPr>
          <a:xfrm>
            <a:off x="8482515" y="4466304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96D2E8C-231A-4286-99C1-235C145C1A49}"/>
              </a:ext>
            </a:extLst>
          </p:cNvPr>
          <p:cNvSpPr/>
          <p:nvPr/>
        </p:nvSpPr>
        <p:spPr>
          <a:xfrm>
            <a:off x="5434992" y="5011943"/>
            <a:ext cx="4175184" cy="647025"/>
          </a:xfrm>
          <a:custGeom>
            <a:avLst/>
            <a:gdLst>
              <a:gd name="connsiteX0" fmla="*/ 0 w 4175184"/>
              <a:gd name="connsiteY0" fmla="*/ 25879 h 647025"/>
              <a:gd name="connsiteX1" fmla="*/ 2147977 w 4175184"/>
              <a:gd name="connsiteY1" fmla="*/ 646981 h 647025"/>
              <a:gd name="connsiteX2" fmla="*/ 4175184 w 4175184"/>
              <a:gd name="connsiteY2" fmla="*/ 0 h 64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75184" h="647025">
                <a:moveTo>
                  <a:pt x="0" y="25879"/>
                </a:moveTo>
                <a:cubicBezTo>
                  <a:pt x="726056" y="338586"/>
                  <a:pt x="1452113" y="651294"/>
                  <a:pt x="2147977" y="646981"/>
                </a:cubicBezTo>
                <a:cubicBezTo>
                  <a:pt x="2843841" y="642668"/>
                  <a:pt x="3509512" y="321334"/>
                  <a:pt x="4175184" y="0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689EB9-2FD5-4690-9C86-37B3A5E0951E}"/>
              </a:ext>
            </a:extLst>
          </p:cNvPr>
          <p:cNvSpPr txBox="1"/>
          <p:nvPr/>
        </p:nvSpPr>
        <p:spPr>
          <a:xfrm>
            <a:off x="1234023" y="2352235"/>
            <a:ext cx="33650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716088" algn="l"/>
              </a:tabLst>
            </a:pPr>
            <a:r>
              <a:rPr lang="en-US" sz="2400">
                <a:solidFill>
                  <a:schemeClr val="accent5"/>
                </a:solidFill>
              </a:rPr>
              <a:t>Q1 = {E}	Q5 = {A}</a:t>
            </a:r>
          </a:p>
          <a:p>
            <a:pPr>
              <a:tabLst>
                <a:tab pos="1716088" algn="l"/>
              </a:tabLst>
            </a:pPr>
            <a:r>
              <a:rPr lang="en-US" sz="2400">
                <a:solidFill>
                  <a:schemeClr val="accent5"/>
                </a:solidFill>
              </a:rPr>
              <a:t>Q4 = {B, D}	Q6 = {C, F}</a:t>
            </a:r>
          </a:p>
        </p:txBody>
      </p:sp>
      <p:graphicFrame>
        <p:nvGraphicFramePr>
          <p:cNvPr id="23" name="Table 25">
            <a:extLst>
              <a:ext uri="{FF2B5EF4-FFF2-40B4-BE49-F238E27FC236}">
                <a16:creationId xmlns:a16="http://schemas.microsoft.com/office/drawing/2014/main" id="{37736EA6-F123-4607-BB0A-015622A1E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567179"/>
              </p:ext>
            </p:extLst>
          </p:nvPr>
        </p:nvGraphicFramePr>
        <p:xfrm>
          <a:off x="558813" y="3578289"/>
          <a:ext cx="3486117" cy="112776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Q4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314260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  <p:sp>
        <p:nvSpPr>
          <p:cNvPr id="43" name="Oval 42">
            <a:extLst>
              <a:ext uri="{FF2B5EF4-FFF2-40B4-BE49-F238E27FC236}">
                <a16:creationId xmlns:a16="http://schemas.microsoft.com/office/drawing/2014/main" id="{F326A5AB-3014-4762-9132-8F3F22235F2E}"/>
              </a:ext>
            </a:extLst>
          </p:cNvPr>
          <p:cNvSpPr/>
          <p:nvPr/>
        </p:nvSpPr>
        <p:spPr>
          <a:xfrm>
            <a:off x="7234892" y="2440435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B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A39930E-B914-4568-AF84-978F706246B1}"/>
              </a:ext>
            </a:extLst>
          </p:cNvPr>
          <p:cNvSpPr/>
          <p:nvPr/>
        </p:nvSpPr>
        <p:spPr>
          <a:xfrm>
            <a:off x="4875212" y="4538930"/>
            <a:ext cx="609600" cy="609600"/>
          </a:xfrm>
          <a:prstGeom prst="ellipse">
            <a:avLst/>
          </a:prstGeom>
          <a:noFill/>
          <a:ln w="381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D</a:t>
            </a:r>
            <a:endParaRPr lang="en-US" b="1">
              <a:solidFill>
                <a:schemeClr val="accent4"/>
              </a:solidFill>
            </a:endParaRPr>
          </a:p>
        </p:txBody>
      </p:sp>
      <p:graphicFrame>
        <p:nvGraphicFramePr>
          <p:cNvPr id="49" name="Table 25">
            <a:extLst>
              <a:ext uri="{FF2B5EF4-FFF2-40B4-BE49-F238E27FC236}">
                <a16:creationId xmlns:a16="http://schemas.microsoft.com/office/drawing/2014/main" id="{8F561864-9A5C-4D42-9B7F-AE0BEE8E0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878568"/>
              </p:ext>
            </p:extLst>
          </p:nvPr>
        </p:nvGraphicFramePr>
        <p:xfrm>
          <a:off x="558812" y="4953000"/>
          <a:ext cx="3486117" cy="1127760"/>
        </p:xfrm>
        <a:graphic>
          <a:graphicData uri="http://schemas.openxmlformats.org/drawingml/2006/table">
            <a:tbl>
              <a:tblPr firstRow="1" bandRow="1">
                <a:noFill/>
                <a:tableStyleId>{35758FB7-9AC5-4552-8A53-C91805E547FA}</a:tableStyleId>
              </a:tblPr>
              <a:tblGrid>
                <a:gridCol w="734999">
                  <a:extLst>
                    <a:ext uri="{9D8B030D-6E8A-4147-A177-3AD203B41FA5}">
                      <a16:colId xmlns:a16="http://schemas.microsoft.com/office/drawing/2014/main" val="14738666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18081790"/>
                    </a:ext>
                  </a:extLst>
                </a:gridCol>
                <a:gridCol w="1379518">
                  <a:extLst>
                    <a:ext uri="{9D8B030D-6E8A-4147-A177-3AD203B41FA5}">
                      <a16:colId xmlns:a16="http://schemas.microsoft.com/office/drawing/2014/main" val="2032748794"/>
                    </a:ext>
                  </a:extLst>
                </a:gridCol>
              </a:tblGrid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accent1"/>
                          </a:solidFill>
                        </a:rPr>
                        <a:t>Q6</a:t>
                      </a:r>
                      <a:endParaRPr lang="en-US" b="1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84082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189589"/>
                  </a:ext>
                </a:extLst>
              </a:tr>
              <a:tr h="35744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accent2"/>
                          </a:solidFill>
                        </a:rPr>
                        <a:t>Q6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4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125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D0EE5F-1CFD-4EB9-8932-5977000AF2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DFDAF-57A2-4086-8445-AD00A41780FF}">
  <ds:schemaRefs>
    <ds:schemaRef ds:uri="http://schemas.microsoft.com/office/2006/metadata/properties"/>
    <ds:schemaRef ds:uri="75e26a86-27e7-4108-abb5-a9a0ae913c4d"/>
    <ds:schemaRef ds:uri="http://purl.org/dc/terms/"/>
    <ds:schemaRef ds:uri="http://www.w3.org/XML/1998/namespace"/>
    <ds:schemaRef ds:uri="52c17e26-d80b-4810-84b5-2d696440855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8276DD5-D9CA-456C-A2C7-0FB36779C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1700</TotalTime>
  <Words>782</Words>
  <Application>Microsoft Office PowerPoint</Application>
  <PresentationFormat>Custom</PresentationFormat>
  <Paragraphs>304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Consolas</vt:lpstr>
      <vt:lpstr>Corbel</vt:lpstr>
      <vt:lpstr>Chalkboard 16x9</vt:lpstr>
      <vt:lpstr>Lexical Analysis</vt:lpstr>
      <vt:lpstr>ALERTS</vt:lpstr>
      <vt:lpstr>Building a Lexer: Where to go from here?</vt:lpstr>
      <vt:lpstr>DFA Minimization</vt:lpstr>
      <vt:lpstr>DFA Minimization</vt:lpstr>
      <vt:lpstr>DFA Minimization</vt:lpstr>
      <vt:lpstr>DFA Minimization</vt:lpstr>
      <vt:lpstr>DFA Minimization</vt:lpstr>
      <vt:lpstr>DFA Minimization</vt:lpstr>
      <vt:lpstr>DFA Minimization</vt:lpstr>
      <vt:lpstr>DFA Minimization: More Examples</vt:lpstr>
      <vt:lpstr>Building a Lexer: Where to go from here?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3200</dc:title>
  <dc:creator>Stucki, David</dc:creator>
  <cp:lastModifiedBy>Stucki, David</cp:lastModifiedBy>
  <cp:revision>61</cp:revision>
  <dcterms:created xsi:type="dcterms:W3CDTF">2019-09-04T18:04:52Z</dcterms:created>
  <dcterms:modified xsi:type="dcterms:W3CDTF">2021-09-19T03:49:02Z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