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6" r:id="rId6"/>
    <p:sldId id="272" r:id="rId7"/>
    <p:sldId id="275" r:id="rId8"/>
    <p:sldId id="276" r:id="rId9"/>
    <p:sldId id="277" r:id="rId10"/>
    <p:sldId id="278" r:id="rId11"/>
    <p:sldId id="281" r:id="rId12"/>
    <p:sldId id="279" r:id="rId13"/>
    <p:sldId id="280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5" autoAdjust="0"/>
    <p:restoredTop sz="94599" autoAdjust="0"/>
  </p:normalViewPr>
  <p:slideViewPr>
    <p:cSldViewPr>
      <p:cViewPr varScale="1">
        <p:scale>
          <a:sx n="71" d="100"/>
          <a:sy n="71" d="100"/>
        </p:scale>
        <p:origin x="60" y="57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9/18/2021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9/18/2021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9/18/2021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Lexical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 3200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DFA Emulator in Python</a:t>
            </a:r>
            <a:endParaRPr lang="en-US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5C2BB96-3A81-455A-97DF-28FAB1AC3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450" y="1728787"/>
            <a:ext cx="7983345" cy="2843213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8819CE9E-648A-407B-9B7E-C89C7E9FBC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4958" y="4559808"/>
            <a:ext cx="7978837" cy="228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52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3084-A5AD-4DB1-AB68-779AC49C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53E2F-56AF-41E7-96B5-F8B5D0CAB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Homework #2 due today</a:t>
            </a:r>
          </a:p>
          <a:p>
            <a:r>
              <a:rPr lang="en-US"/>
              <a:t>Project #1 questions?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7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Where to go from here?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1043939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We need a collection of algorithms:</a:t>
            </a:r>
          </a:p>
          <a:p>
            <a:pPr lvl="1"/>
            <a:endParaRPr lang="en-US">
              <a:solidFill>
                <a:schemeClr val="tx2"/>
              </a:solidFill>
            </a:endParaRPr>
          </a:p>
          <a:p>
            <a:pPr lvl="1"/>
            <a:r>
              <a:rPr lang="en-US">
                <a:solidFill>
                  <a:schemeClr val="accent3">
                    <a:lumMod val="50000"/>
                  </a:schemeClr>
                </a:solidFill>
              </a:rPr>
              <a:t>Regular expression to NFA generator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sz="2400" b="1">
                <a:solidFill>
                  <a:schemeClr val="accent4"/>
                </a:solidFill>
              </a:rPr>
              <a:t>NFA to DFA converter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6">
                    <a:lumMod val="50000"/>
                  </a:schemeClr>
                </a:solidFill>
              </a:rPr>
              <a:t>DFA Minimization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5">
                    <a:lumMod val="50000"/>
                  </a:schemeClr>
                </a:solidFill>
              </a:rPr>
              <a:t>DFA Emulator </a:t>
            </a:r>
            <a:r>
              <a:rPr lang="en-US">
                <a:solidFill>
                  <a:schemeClr val="tx1">
                    <a:lumMod val="50000"/>
                  </a:schemeClr>
                </a:solidFill>
              </a:rPr>
              <a:t>(DFA data structures and algorithm)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THEN: off-the-shelf tools...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6EBBCFA-02AA-474D-A8D4-BC3E4EC5FFE2}"/>
              </a:ext>
            </a:extLst>
          </p:cNvPr>
          <p:cNvSpPr/>
          <p:nvPr/>
        </p:nvSpPr>
        <p:spPr>
          <a:xfrm>
            <a:off x="1751012" y="3048000"/>
            <a:ext cx="3505200" cy="990600"/>
          </a:xfrm>
          <a:prstGeom prst="ellipse">
            <a:avLst/>
          </a:prstGeom>
          <a:noFill/>
          <a:ln w="38100">
            <a:solidFill>
              <a:srgbClr val="92D05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NFA-2-DFA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CFCA7B-633E-42B5-B00A-9D97943BE0CA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522413" y="2133600"/>
                <a:ext cx="9829799" cy="4267200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6"/>
                    </a:solidFill>
                  </a:rPr>
                  <a:t>The basic approach will be based on the Quantum Interpretation</a:t>
                </a:r>
              </a:p>
              <a:p>
                <a:pPr marL="800100" lvl="1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en-US" sz="2000">
                    <a:solidFill>
                      <a:schemeClr val="accent6"/>
                    </a:solidFill>
                  </a:rPr>
                  <a:t>We will maintain a superposition of states that trace all possible paths simultaneously</a:t>
                </a:r>
                <a:endParaRPr lang="en-US" sz="1600">
                  <a:solidFill>
                    <a:schemeClr val="accent6"/>
                  </a:solidFill>
                </a:endParaRPr>
              </a:p>
              <a:p>
                <a:r>
                  <a:rPr lang="en-US">
                    <a:solidFill>
                      <a:schemeClr val="accent3"/>
                    </a:solidFill>
                  </a:rPr>
                  <a:t>This is also called the powerset construction (what is a powerset?)</a:t>
                </a:r>
              </a:p>
              <a:p>
                <a:pPr lvl="1"/>
                <a:r>
                  <a:rPr lang="en-US">
                    <a:solidFill>
                      <a:schemeClr val="accent3"/>
                    </a:solidFill>
                  </a:rPr>
                  <a:t>Recall the difference in the definitions of the </a:t>
                </a:r>
                <a:r>
                  <a:rPr lang="en-US">
                    <a:solidFill>
                      <a:schemeClr val="accent3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>
                    <a:solidFill>
                      <a:schemeClr val="accent3"/>
                    </a:solidFill>
                  </a:rPr>
                  <a:t> function between DFAs and NFAs?</a:t>
                </a:r>
              </a:p>
              <a:p>
                <a:pPr lvl="1"/>
                <a:r>
                  <a:rPr lang="en-US">
                    <a:solidFill>
                      <a:schemeClr val="accent3"/>
                    </a:solidFill>
                  </a:rPr>
                  <a:t>DFA:	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:</m:t>
                    </m:r>
                    <m:r>
                      <a:rPr lang="en-US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l-GR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l-GR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endParaRPr lang="en-US">
                  <a:solidFill>
                    <a:schemeClr val="accent3"/>
                  </a:solidFill>
                </a:endParaRPr>
              </a:p>
              <a:p>
                <a:pPr lvl="1"/>
                <a:r>
                  <a:rPr lang="en-US">
                    <a:solidFill>
                      <a:schemeClr val="accent3"/>
                    </a:solidFill>
                  </a:rPr>
                  <a:t>NFA: 	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:</m:t>
                    </m:r>
                    <m:r>
                      <a:rPr lang="en-US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m:rPr>
                        <m:sty m:val="p"/>
                      </m:rPr>
                      <a:rPr lang="el-GR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l-GR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</m:d>
                    <m:r>
                      <a:rPr lang="en-US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l-GR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l-GR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sup>
                    </m:sSup>
                  </m:oMath>
                </a14:m>
                <a:endParaRPr lang="en-US">
                  <a:solidFill>
                    <a:schemeClr val="accent3"/>
                  </a:solidFill>
                </a:endParaRPr>
              </a:p>
              <a:p>
                <a:r>
                  <a:rPr lang="en-US">
                    <a:solidFill>
                      <a:schemeClr val="accent5"/>
                    </a:solidFill>
                  </a:rPr>
                  <a:t>We also need to address the </a:t>
                </a:r>
                <a:r>
                  <a:rPr lang="en-US">
                    <a:solidFill>
                      <a:schemeClr val="accent5"/>
                    </a:solidFill>
                    <a:latin typeface="Symbol" panose="05050102010706020507" pitchFamily="18" charset="2"/>
                  </a:rPr>
                  <a:t>e</a:t>
                </a:r>
                <a:r>
                  <a:rPr lang="en-US">
                    <a:solidFill>
                      <a:schemeClr val="accent5"/>
                    </a:solidFill>
                  </a:rPr>
                  <a:t>-transitions somehow...</a:t>
                </a:r>
              </a:p>
              <a:p>
                <a:pPr lvl="1"/>
                <a:r>
                  <a:rPr lang="en-US">
                    <a:solidFill>
                      <a:schemeClr val="accent5"/>
                    </a:solidFill>
                  </a:rPr>
                  <a:t>We will use the concept of </a:t>
                </a:r>
                <a:r>
                  <a:rPr lang="en-US">
                    <a:solidFill>
                      <a:schemeClr val="accent5"/>
                    </a:solidFill>
                    <a:latin typeface="Symbol" panose="05050102010706020507" pitchFamily="18" charset="2"/>
                  </a:rPr>
                  <a:t>e</a:t>
                </a:r>
                <a:r>
                  <a:rPr lang="en-US">
                    <a:solidFill>
                      <a:schemeClr val="accent5"/>
                    </a:solidFill>
                  </a:rPr>
                  <a:t>-closure, which can be implemented as a table or a function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CFCA7B-633E-42B5-B00A-9D97943BE0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522413" y="2133600"/>
                <a:ext cx="9829799" cy="4267200"/>
              </a:xfrm>
              <a:blipFill>
                <a:blip r:embed="rId2"/>
                <a:stretch>
                  <a:fillRect l="-868" t="-2000" r="-6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844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rmAutofit/>
          </a:bodyPr>
          <a:lstStyle/>
          <a:p>
            <a:r>
              <a:rPr lang="en-US"/>
              <a:t>NFA-2-DFA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5B46960-41F6-49FB-B31C-02F4EAAF8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>
            <a:normAutofit lnSpcReduction="10000"/>
          </a:bodyPr>
          <a:lstStyle/>
          <a:p>
            <a:r>
              <a:rPr lang="en-US" sz="2400" u="sng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 u="sng">
                <a:solidFill>
                  <a:schemeClr val="accent5"/>
                </a:solidFill>
              </a:rPr>
              <a:t>-closure</a:t>
            </a:r>
          </a:p>
          <a:p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5"/>
                </a:solidFill>
              </a:rPr>
              <a:t>(A) = {A, B, C}</a:t>
            </a:r>
          </a:p>
          <a:p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5"/>
                </a:solidFill>
              </a:rPr>
              <a:t>(B) = {B, C}</a:t>
            </a:r>
          </a:p>
          <a:p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5"/>
                </a:solidFill>
              </a:rPr>
              <a:t>(C) = {C}</a:t>
            </a:r>
          </a:p>
          <a:p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5"/>
                </a:solidFill>
              </a:rPr>
              <a:t>(D) = {D}</a:t>
            </a:r>
          </a:p>
          <a:p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5"/>
                </a:solidFill>
              </a:rPr>
              <a:t>(E) = {D, E}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00E06BE-FC9E-4289-B5A3-EAB03566D20D}"/>
              </a:ext>
            </a:extLst>
          </p:cNvPr>
          <p:cNvCxnSpPr>
            <a:cxnSpLocks/>
            <a:endCxn id="8" idx="2"/>
          </p:cNvCxnSpPr>
          <p:nvPr/>
        </p:nvCxnSpPr>
        <p:spPr>
          <a:xfrm>
            <a:off x="5027612" y="2513990"/>
            <a:ext cx="304800" cy="0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ACAE51AC-460B-43C9-851B-8814D22959A6}"/>
              </a:ext>
            </a:extLst>
          </p:cNvPr>
          <p:cNvSpPr/>
          <p:nvPr/>
        </p:nvSpPr>
        <p:spPr>
          <a:xfrm>
            <a:off x="5332412" y="2209190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A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AE50A36-21D0-49B1-ACFB-173C26E10D3E}"/>
              </a:ext>
            </a:extLst>
          </p:cNvPr>
          <p:cNvCxnSpPr>
            <a:cxnSpLocks/>
            <a:stCxn id="8" idx="6"/>
            <a:endCxn id="12" idx="2"/>
          </p:cNvCxnSpPr>
          <p:nvPr/>
        </p:nvCxnSpPr>
        <p:spPr>
          <a:xfrm>
            <a:off x="5942012" y="2513990"/>
            <a:ext cx="1752600" cy="44342"/>
          </a:xfrm>
          <a:prstGeom prst="straightConnector1">
            <a:avLst/>
          </a:prstGeom>
          <a:ln w="25400">
            <a:solidFill>
              <a:schemeClr val="accent1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B895A2D-E9A5-4A84-A6BB-2AB00686BCCC}"/>
              </a:ext>
            </a:extLst>
          </p:cNvPr>
          <p:cNvSpPr txBox="1"/>
          <p:nvPr/>
        </p:nvSpPr>
        <p:spPr>
          <a:xfrm>
            <a:off x="6551612" y="2057400"/>
            <a:ext cx="31931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  <a:latin typeface="Symbol" panose="05050102010706020507" pitchFamily="18" charset="2"/>
              </a:rPr>
              <a:t>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474DA69-A64B-430B-B1F4-3AE0B2A624F1}"/>
              </a:ext>
            </a:extLst>
          </p:cNvPr>
          <p:cNvGrpSpPr/>
          <p:nvPr/>
        </p:nvGrpSpPr>
        <p:grpSpPr>
          <a:xfrm>
            <a:off x="7694612" y="2253532"/>
            <a:ext cx="609600" cy="609600"/>
            <a:chOff x="6399212" y="2230141"/>
            <a:chExt cx="609600" cy="6096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B082363-D28C-41AE-A064-4CB04315C421}"/>
                </a:ext>
              </a:extLst>
            </p:cNvPr>
            <p:cNvSpPr/>
            <p:nvPr/>
          </p:nvSpPr>
          <p:spPr>
            <a:xfrm>
              <a:off x="6399212" y="2230141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accent4"/>
                  </a:solidFill>
                </a:rPr>
                <a:t>B</a:t>
              </a:r>
              <a:endParaRPr lang="en-US" b="1">
                <a:solidFill>
                  <a:schemeClr val="accent4"/>
                </a:solidFill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6EA6633-56F9-4742-99AD-1E069177BED8}"/>
                </a:ext>
              </a:extLst>
            </p:cNvPr>
            <p:cNvSpPr/>
            <p:nvPr/>
          </p:nvSpPr>
          <p:spPr>
            <a:xfrm>
              <a:off x="6471776" y="2307281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4B1CC5CE-9DDD-48DA-AED9-AB9E9211F0ED}"/>
              </a:ext>
            </a:extLst>
          </p:cNvPr>
          <p:cNvSpPr/>
          <p:nvPr/>
        </p:nvSpPr>
        <p:spPr>
          <a:xfrm>
            <a:off x="5332412" y="4343400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C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C1500DF-B67F-4447-B347-03E0AE1486C3}"/>
              </a:ext>
            </a:extLst>
          </p:cNvPr>
          <p:cNvCxnSpPr>
            <a:stCxn id="8" idx="4"/>
            <a:endCxn id="16" idx="0"/>
          </p:cNvCxnSpPr>
          <p:nvPr/>
        </p:nvCxnSpPr>
        <p:spPr>
          <a:xfrm>
            <a:off x="5637212" y="2818790"/>
            <a:ext cx="0" cy="1524610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D7C5F85-E657-449A-8EC3-DF6F4CD67779}"/>
              </a:ext>
            </a:extLst>
          </p:cNvPr>
          <p:cNvSpPr txBox="1"/>
          <p:nvPr/>
        </p:nvSpPr>
        <p:spPr>
          <a:xfrm>
            <a:off x="5225664" y="3368729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F1811F8-B7BA-422A-9598-504874C4D53B}"/>
              </a:ext>
            </a:extLst>
          </p:cNvPr>
          <p:cNvGrpSpPr/>
          <p:nvPr/>
        </p:nvGrpSpPr>
        <p:grpSpPr>
          <a:xfrm>
            <a:off x="7694612" y="4343400"/>
            <a:ext cx="609600" cy="609600"/>
            <a:chOff x="6399212" y="2230141"/>
            <a:chExt cx="609600" cy="6096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FAC822-CEB6-46B1-BE69-D1B667FB6508}"/>
                </a:ext>
              </a:extLst>
            </p:cNvPr>
            <p:cNvSpPr/>
            <p:nvPr/>
          </p:nvSpPr>
          <p:spPr>
            <a:xfrm>
              <a:off x="6399212" y="2230141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accent4"/>
                  </a:solidFill>
                </a:rPr>
                <a:t>D</a:t>
              </a:r>
              <a:endParaRPr lang="en-US" b="1">
                <a:solidFill>
                  <a:schemeClr val="accent4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DA93859-40AE-424A-A0EF-2850489BE6FB}"/>
                </a:ext>
              </a:extLst>
            </p:cNvPr>
            <p:cNvSpPr/>
            <p:nvPr/>
          </p:nvSpPr>
          <p:spPr>
            <a:xfrm>
              <a:off x="6471776" y="2307281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FC30E84-A538-4D72-A9CA-0E221BEBEA65}"/>
              </a:ext>
            </a:extLst>
          </p:cNvPr>
          <p:cNvCxnSpPr>
            <a:stCxn id="16" idx="6"/>
            <a:endCxn id="21" idx="2"/>
          </p:cNvCxnSpPr>
          <p:nvPr/>
        </p:nvCxnSpPr>
        <p:spPr>
          <a:xfrm>
            <a:off x="5942012" y="4648200"/>
            <a:ext cx="1752600" cy="0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70FFE54-593F-4941-9B91-BD26CCB6393F}"/>
              </a:ext>
            </a:extLst>
          </p:cNvPr>
          <p:cNvSpPr txBox="1"/>
          <p:nvPr/>
        </p:nvSpPr>
        <p:spPr>
          <a:xfrm>
            <a:off x="6551612" y="4740634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01603F4-B25E-4AF1-AA6E-48CA4FDBD54E}"/>
              </a:ext>
            </a:extLst>
          </p:cNvPr>
          <p:cNvCxnSpPr>
            <a:stCxn id="21" idx="0"/>
            <a:endCxn id="12" idx="4"/>
          </p:cNvCxnSpPr>
          <p:nvPr/>
        </p:nvCxnSpPr>
        <p:spPr>
          <a:xfrm flipV="1">
            <a:off x="7999412" y="2863132"/>
            <a:ext cx="0" cy="1480268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BF9A314-E9F4-4D54-B861-75A33D6A09F4}"/>
              </a:ext>
            </a:extLst>
          </p:cNvPr>
          <p:cNvSpPr txBox="1"/>
          <p:nvPr/>
        </p:nvSpPr>
        <p:spPr>
          <a:xfrm>
            <a:off x="8063975" y="3429000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18DC0DC-A260-4194-8D9A-47B9A07B8C02}"/>
              </a:ext>
            </a:extLst>
          </p:cNvPr>
          <p:cNvSpPr/>
          <p:nvPr/>
        </p:nvSpPr>
        <p:spPr>
          <a:xfrm>
            <a:off x="5747657" y="2707574"/>
            <a:ext cx="1971304" cy="1674421"/>
          </a:xfrm>
          <a:custGeom>
            <a:avLst/>
            <a:gdLst>
              <a:gd name="connsiteX0" fmla="*/ 0 w 1971304"/>
              <a:gd name="connsiteY0" fmla="*/ 1674421 h 1674421"/>
              <a:gd name="connsiteX1" fmla="*/ 617517 w 1971304"/>
              <a:gd name="connsiteY1" fmla="*/ 617517 h 1674421"/>
              <a:gd name="connsiteX2" fmla="*/ 1971304 w 1971304"/>
              <a:gd name="connsiteY2" fmla="*/ 0 h 1674421"/>
              <a:gd name="connsiteX3" fmla="*/ 1971304 w 1971304"/>
              <a:gd name="connsiteY3" fmla="*/ 0 h 1674421"/>
              <a:gd name="connsiteX4" fmla="*/ 1971304 w 1971304"/>
              <a:gd name="connsiteY4" fmla="*/ 0 h 167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1304" h="1674421">
                <a:moveTo>
                  <a:pt x="0" y="1674421"/>
                </a:moveTo>
                <a:cubicBezTo>
                  <a:pt x="144483" y="1285504"/>
                  <a:pt x="288966" y="896587"/>
                  <a:pt x="617517" y="617517"/>
                </a:cubicBezTo>
                <a:cubicBezTo>
                  <a:pt x="946068" y="338447"/>
                  <a:pt x="1971304" y="0"/>
                  <a:pt x="1971304" y="0"/>
                </a:cubicBezTo>
                <a:lnTo>
                  <a:pt x="1971304" y="0"/>
                </a:lnTo>
                <a:lnTo>
                  <a:pt x="1971304" y="0"/>
                </a:ln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C668DF9-6BB5-43C2-AE53-AE7844A009FC}"/>
              </a:ext>
            </a:extLst>
          </p:cNvPr>
          <p:cNvSpPr/>
          <p:nvPr/>
        </p:nvSpPr>
        <p:spPr>
          <a:xfrm rot="10800000">
            <a:off x="5900057" y="2859974"/>
            <a:ext cx="1971304" cy="1674421"/>
          </a:xfrm>
          <a:custGeom>
            <a:avLst/>
            <a:gdLst>
              <a:gd name="connsiteX0" fmla="*/ 0 w 1971304"/>
              <a:gd name="connsiteY0" fmla="*/ 1674421 h 1674421"/>
              <a:gd name="connsiteX1" fmla="*/ 617517 w 1971304"/>
              <a:gd name="connsiteY1" fmla="*/ 617517 h 1674421"/>
              <a:gd name="connsiteX2" fmla="*/ 1971304 w 1971304"/>
              <a:gd name="connsiteY2" fmla="*/ 0 h 1674421"/>
              <a:gd name="connsiteX3" fmla="*/ 1971304 w 1971304"/>
              <a:gd name="connsiteY3" fmla="*/ 0 h 1674421"/>
              <a:gd name="connsiteX4" fmla="*/ 1971304 w 1971304"/>
              <a:gd name="connsiteY4" fmla="*/ 0 h 167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1304" h="1674421">
                <a:moveTo>
                  <a:pt x="0" y="1674421"/>
                </a:moveTo>
                <a:cubicBezTo>
                  <a:pt x="144483" y="1285504"/>
                  <a:pt x="288966" y="896587"/>
                  <a:pt x="617517" y="617517"/>
                </a:cubicBezTo>
                <a:cubicBezTo>
                  <a:pt x="946068" y="338447"/>
                  <a:pt x="1971304" y="0"/>
                  <a:pt x="1971304" y="0"/>
                </a:cubicBezTo>
                <a:lnTo>
                  <a:pt x="1971304" y="0"/>
                </a:lnTo>
                <a:lnTo>
                  <a:pt x="1971304" y="0"/>
                </a:ln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10D345-354C-408B-92CF-8AD745A2C550}"/>
              </a:ext>
            </a:extLst>
          </p:cNvPr>
          <p:cNvSpPr txBox="1"/>
          <p:nvPr/>
        </p:nvSpPr>
        <p:spPr>
          <a:xfrm>
            <a:off x="6254728" y="3390900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3A76C2D-3D37-4C25-BC88-55238407821B}"/>
              </a:ext>
            </a:extLst>
          </p:cNvPr>
          <p:cNvSpPr txBox="1"/>
          <p:nvPr/>
        </p:nvSpPr>
        <p:spPr>
          <a:xfrm>
            <a:off x="7172148" y="3366776"/>
            <a:ext cx="31931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0145E88-B2CF-4419-9C39-B392EFF13B30}"/>
              </a:ext>
            </a:extLst>
          </p:cNvPr>
          <p:cNvSpPr/>
          <p:nvPr/>
        </p:nvSpPr>
        <p:spPr>
          <a:xfrm>
            <a:off x="7608405" y="4916384"/>
            <a:ext cx="588587" cy="572918"/>
          </a:xfrm>
          <a:custGeom>
            <a:avLst/>
            <a:gdLst>
              <a:gd name="connsiteX0" fmla="*/ 181808 w 588587"/>
              <a:gd name="connsiteY0" fmla="*/ 0 h 572918"/>
              <a:gd name="connsiteX1" fmla="*/ 15553 w 588587"/>
              <a:gd name="connsiteY1" fmla="*/ 391886 h 572918"/>
              <a:gd name="connsiteX2" fmla="*/ 526192 w 588587"/>
              <a:gd name="connsiteY2" fmla="*/ 558141 h 572918"/>
              <a:gd name="connsiteX3" fmla="*/ 561818 w 588587"/>
              <a:gd name="connsiteY3" fmla="*/ 35626 h 5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587" h="572918">
                <a:moveTo>
                  <a:pt x="181808" y="0"/>
                </a:moveTo>
                <a:cubicBezTo>
                  <a:pt x="69982" y="149431"/>
                  <a:pt x="-41844" y="298863"/>
                  <a:pt x="15553" y="391886"/>
                </a:cubicBezTo>
                <a:cubicBezTo>
                  <a:pt x="72950" y="484909"/>
                  <a:pt x="435148" y="617518"/>
                  <a:pt x="526192" y="558141"/>
                </a:cubicBezTo>
                <a:cubicBezTo>
                  <a:pt x="617236" y="498764"/>
                  <a:pt x="589527" y="267195"/>
                  <a:pt x="561818" y="35626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10065C-E1D5-463B-B534-05B26B3D0C52}"/>
              </a:ext>
            </a:extLst>
          </p:cNvPr>
          <p:cNvSpPr txBox="1"/>
          <p:nvPr/>
        </p:nvSpPr>
        <p:spPr>
          <a:xfrm>
            <a:off x="7551287" y="5413593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17900D1-F3E1-4E66-A4FA-366555509BD4}"/>
              </a:ext>
            </a:extLst>
          </p:cNvPr>
          <p:cNvSpPr/>
          <p:nvPr/>
        </p:nvSpPr>
        <p:spPr>
          <a:xfrm>
            <a:off x="9371012" y="3336566"/>
            <a:ext cx="609600" cy="609600"/>
          </a:xfrm>
          <a:prstGeom prst="ellipse">
            <a:avLst/>
          </a:prstGeom>
          <a:noFill/>
          <a:ln w="381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4"/>
                </a:solidFill>
              </a:rPr>
              <a:t>E</a:t>
            </a:r>
            <a:endParaRPr lang="en-US" b="1">
              <a:solidFill>
                <a:schemeClr val="accent4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92D637E-9573-459F-BBFE-986B20E4D5BA}"/>
              </a:ext>
            </a:extLst>
          </p:cNvPr>
          <p:cNvCxnSpPr>
            <a:stCxn id="12" idx="5"/>
            <a:endCxn id="36" idx="1"/>
          </p:cNvCxnSpPr>
          <p:nvPr/>
        </p:nvCxnSpPr>
        <p:spPr>
          <a:xfrm>
            <a:off x="8214938" y="2773858"/>
            <a:ext cx="1245348" cy="651982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FB8E271-4B90-4D25-93D7-E516D85B321B}"/>
              </a:ext>
            </a:extLst>
          </p:cNvPr>
          <p:cNvSpPr txBox="1"/>
          <p:nvPr/>
        </p:nvSpPr>
        <p:spPr>
          <a:xfrm>
            <a:off x="8802813" y="2720227"/>
            <a:ext cx="349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b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BC2568E-E4B9-4B3E-9751-08847B8D2800}"/>
              </a:ext>
            </a:extLst>
          </p:cNvPr>
          <p:cNvCxnSpPr>
            <a:stCxn id="36" idx="3"/>
            <a:endCxn id="21" idx="6"/>
          </p:cNvCxnSpPr>
          <p:nvPr/>
        </p:nvCxnSpPr>
        <p:spPr>
          <a:xfrm flipH="1">
            <a:off x="8304212" y="3856892"/>
            <a:ext cx="1156074" cy="791308"/>
          </a:xfrm>
          <a:prstGeom prst="straightConnector1">
            <a:avLst/>
          </a:prstGeom>
          <a:ln w="25400"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7C028529-9B65-4D5E-8F86-177A3E50D575}"/>
              </a:ext>
            </a:extLst>
          </p:cNvPr>
          <p:cNvSpPr txBox="1"/>
          <p:nvPr/>
        </p:nvSpPr>
        <p:spPr>
          <a:xfrm>
            <a:off x="8977148" y="4169629"/>
            <a:ext cx="31931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F791BFB-E29D-403C-8692-D14628F6D16B}"/>
              </a:ext>
            </a:extLst>
          </p:cNvPr>
          <p:cNvSpPr/>
          <p:nvPr/>
        </p:nvSpPr>
        <p:spPr>
          <a:xfrm rot="16200000">
            <a:off x="9885303" y="3500592"/>
            <a:ext cx="588587" cy="572918"/>
          </a:xfrm>
          <a:custGeom>
            <a:avLst/>
            <a:gdLst>
              <a:gd name="connsiteX0" fmla="*/ 181808 w 588587"/>
              <a:gd name="connsiteY0" fmla="*/ 0 h 572918"/>
              <a:gd name="connsiteX1" fmla="*/ 15553 w 588587"/>
              <a:gd name="connsiteY1" fmla="*/ 391886 h 572918"/>
              <a:gd name="connsiteX2" fmla="*/ 526192 w 588587"/>
              <a:gd name="connsiteY2" fmla="*/ 558141 h 572918"/>
              <a:gd name="connsiteX3" fmla="*/ 561818 w 588587"/>
              <a:gd name="connsiteY3" fmla="*/ 35626 h 5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587" h="572918">
                <a:moveTo>
                  <a:pt x="181808" y="0"/>
                </a:moveTo>
                <a:cubicBezTo>
                  <a:pt x="69982" y="149431"/>
                  <a:pt x="-41844" y="298863"/>
                  <a:pt x="15553" y="391886"/>
                </a:cubicBezTo>
                <a:cubicBezTo>
                  <a:pt x="72950" y="484909"/>
                  <a:pt x="435148" y="617518"/>
                  <a:pt x="526192" y="558141"/>
                </a:cubicBezTo>
                <a:cubicBezTo>
                  <a:pt x="617236" y="498764"/>
                  <a:pt x="589527" y="267195"/>
                  <a:pt x="561818" y="35626"/>
                </a:cubicBezTo>
              </a:path>
            </a:pathLst>
          </a:custGeom>
          <a:noFill/>
          <a:ln w="28575">
            <a:solidFill>
              <a:schemeClr val="accent1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17359C6-C1E4-45E5-AAAA-367217FA3E79}"/>
              </a:ext>
            </a:extLst>
          </p:cNvPr>
          <p:cNvSpPr txBox="1"/>
          <p:nvPr/>
        </p:nvSpPr>
        <p:spPr>
          <a:xfrm>
            <a:off x="10011922" y="4081345"/>
            <a:ext cx="33534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39EAA0-DA42-4CAA-A34D-609BDDA09DDA}"/>
              </a:ext>
            </a:extLst>
          </p:cNvPr>
          <p:cNvSpPr txBox="1"/>
          <p:nvPr/>
        </p:nvSpPr>
        <p:spPr>
          <a:xfrm>
            <a:off x="416259" y="1660368"/>
            <a:ext cx="379836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>
                <a:solidFill>
                  <a:schemeClr val="accent6"/>
                </a:solidFill>
              </a:rPr>
              <a:t>The </a:t>
            </a:r>
            <a:r>
              <a:rPr lang="en-US" sz="2400">
                <a:solidFill>
                  <a:schemeClr val="accent6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6"/>
                </a:solidFill>
              </a:rPr>
              <a:t>-closure of a state is</a:t>
            </a:r>
            <a:br>
              <a:rPr lang="en-US" sz="2400">
                <a:solidFill>
                  <a:schemeClr val="accent6"/>
                </a:solidFill>
              </a:rPr>
            </a:br>
            <a:r>
              <a:rPr lang="en-US" sz="2400">
                <a:solidFill>
                  <a:schemeClr val="accent6"/>
                </a:solidFill>
              </a:rPr>
              <a:t>all the states you can get</a:t>
            </a:r>
            <a:br>
              <a:rPr lang="en-US" sz="2400">
                <a:solidFill>
                  <a:schemeClr val="accent6"/>
                </a:solidFill>
              </a:rPr>
            </a:br>
            <a:r>
              <a:rPr lang="en-US" sz="2400">
                <a:solidFill>
                  <a:schemeClr val="accent6"/>
                </a:solidFill>
              </a:rPr>
              <a:t>to from that state on</a:t>
            </a:r>
            <a:br>
              <a:rPr lang="en-US" sz="2400">
                <a:solidFill>
                  <a:schemeClr val="accent6"/>
                </a:solidFill>
              </a:rPr>
            </a:br>
            <a:r>
              <a:rPr lang="en-US" sz="2400">
                <a:solidFill>
                  <a:schemeClr val="accent6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6"/>
                </a:solidFill>
              </a:rPr>
              <a:t>-transitions (for free)</a:t>
            </a:r>
          </a:p>
          <a:p>
            <a:pPr algn="ctr">
              <a:lnSpc>
                <a:spcPct val="90000"/>
              </a:lnSpc>
            </a:pPr>
            <a:r>
              <a:rPr lang="en-US" sz="1400" b="1">
                <a:solidFill>
                  <a:schemeClr val="accent2"/>
                </a:solidFill>
              </a:rPr>
              <a:t>[there is an implicit </a:t>
            </a:r>
            <a:r>
              <a:rPr lang="en-US" sz="1400" b="1">
                <a:solidFill>
                  <a:schemeClr val="accent2"/>
                </a:solidFill>
                <a:latin typeface="Symbol" panose="05050102010706020507" pitchFamily="18" charset="2"/>
              </a:rPr>
              <a:t>e</a:t>
            </a:r>
            <a:r>
              <a:rPr lang="en-US" sz="1400" b="1">
                <a:solidFill>
                  <a:schemeClr val="accent2"/>
                </a:solidFill>
              </a:rPr>
              <a:t> from each state to itself]</a:t>
            </a:r>
            <a:endParaRPr lang="en-US" b="1">
              <a:solidFill>
                <a:schemeClr val="accent2"/>
              </a:solidFill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41569F2-A423-4BAE-B5E7-5B3E66F377E6}"/>
              </a:ext>
            </a:extLst>
          </p:cNvPr>
          <p:cNvCxnSpPr>
            <a:stCxn id="8" idx="6"/>
            <a:endCxn id="12" idx="2"/>
          </p:cNvCxnSpPr>
          <p:nvPr/>
        </p:nvCxnSpPr>
        <p:spPr>
          <a:xfrm>
            <a:off x="5942012" y="2513990"/>
            <a:ext cx="1752600" cy="44342"/>
          </a:xfrm>
          <a:prstGeom prst="straightConnector1">
            <a:avLst/>
          </a:prstGeom>
          <a:ln w="25400">
            <a:solidFill>
              <a:srgbClr val="92D050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29965B9D-F198-4D40-959D-F963D37EB513}"/>
              </a:ext>
            </a:extLst>
          </p:cNvPr>
          <p:cNvSpPr/>
          <p:nvPr/>
        </p:nvSpPr>
        <p:spPr>
          <a:xfrm rot="10800000">
            <a:off x="5898620" y="2858565"/>
            <a:ext cx="1971304" cy="1674421"/>
          </a:xfrm>
          <a:custGeom>
            <a:avLst/>
            <a:gdLst>
              <a:gd name="connsiteX0" fmla="*/ 0 w 1971304"/>
              <a:gd name="connsiteY0" fmla="*/ 1674421 h 1674421"/>
              <a:gd name="connsiteX1" fmla="*/ 617517 w 1971304"/>
              <a:gd name="connsiteY1" fmla="*/ 617517 h 1674421"/>
              <a:gd name="connsiteX2" fmla="*/ 1971304 w 1971304"/>
              <a:gd name="connsiteY2" fmla="*/ 0 h 1674421"/>
              <a:gd name="connsiteX3" fmla="*/ 1971304 w 1971304"/>
              <a:gd name="connsiteY3" fmla="*/ 0 h 1674421"/>
              <a:gd name="connsiteX4" fmla="*/ 1971304 w 1971304"/>
              <a:gd name="connsiteY4" fmla="*/ 0 h 167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1304" h="1674421">
                <a:moveTo>
                  <a:pt x="0" y="1674421"/>
                </a:moveTo>
                <a:cubicBezTo>
                  <a:pt x="144483" y="1285504"/>
                  <a:pt x="288966" y="896587"/>
                  <a:pt x="617517" y="617517"/>
                </a:cubicBezTo>
                <a:cubicBezTo>
                  <a:pt x="946068" y="338447"/>
                  <a:pt x="1971304" y="0"/>
                  <a:pt x="1971304" y="0"/>
                </a:cubicBezTo>
                <a:lnTo>
                  <a:pt x="1971304" y="0"/>
                </a:lnTo>
                <a:lnTo>
                  <a:pt x="1971304" y="0"/>
                </a:lnTo>
              </a:path>
            </a:pathLst>
          </a:custGeom>
          <a:noFill/>
          <a:ln w="28575">
            <a:solidFill>
              <a:srgbClr val="92D050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4C463659-48A5-47D9-B791-53A31728F2DA}"/>
              </a:ext>
            </a:extLst>
          </p:cNvPr>
          <p:cNvSpPr/>
          <p:nvPr/>
        </p:nvSpPr>
        <p:spPr>
          <a:xfrm rot="10800000">
            <a:off x="5898619" y="2861405"/>
            <a:ext cx="1971304" cy="1674421"/>
          </a:xfrm>
          <a:custGeom>
            <a:avLst/>
            <a:gdLst>
              <a:gd name="connsiteX0" fmla="*/ 0 w 1971304"/>
              <a:gd name="connsiteY0" fmla="*/ 1674421 h 1674421"/>
              <a:gd name="connsiteX1" fmla="*/ 617517 w 1971304"/>
              <a:gd name="connsiteY1" fmla="*/ 617517 h 1674421"/>
              <a:gd name="connsiteX2" fmla="*/ 1971304 w 1971304"/>
              <a:gd name="connsiteY2" fmla="*/ 0 h 1674421"/>
              <a:gd name="connsiteX3" fmla="*/ 1971304 w 1971304"/>
              <a:gd name="connsiteY3" fmla="*/ 0 h 1674421"/>
              <a:gd name="connsiteX4" fmla="*/ 1971304 w 1971304"/>
              <a:gd name="connsiteY4" fmla="*/ 0 h 167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1304" h="1674421">
                <a:moveTo>
                  <a:pt x="0" y="1674421"/>
                </a:moveTo>
                <a:cubicBezTo>
                  <a:pt x="144483" y="1285504"/>
                  <a:pt x="288966" y="896587"/>
                  <a:pt x="617517" y="617517"/>
                </a:cubicBezTo>
                <a:cubicBezTo>
                  <a:pt x="946068" y="338447"/>
                  <a:pt x="1971304" y="0"/>
                  <a:pt x="1971304" y="0"/>
                </a:cubicBezTo>
                <a:lnTo>
                  <a:pt x="1971304" y="0"/>
                </a:lnTo>
                <a:lnTo>
                  <a:pt x="1971304" y="0"/>
                </a:lnTo>
              </a:path>
            </a:pathLst>
          </a:custGeom>
          <a:noFill/>
          <a:ln w="28575">
            <a:solidFill>
              <a:srgbClr val="92D050"/>
            </a:solidFill>
            <a:miter lim="800000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B6FB90D-0336-4B07-A4CA-981A5FC77CA9}"/>
              </a:ext>
            </a:extLst>
          </p:cNvPr>
          <p:cNvCxnSpPr>
            <a:stCxn id="36" idx="3"/>
            <a:endCxn id="21" idx="6"/>
          </p:cNvCxnSpPr>
          <p:nvPr/>
        </p:nvCxnSpPr>
        <p:spPr>
          <a:xfrm flipH="1">
            <a:off x="8304212" y="3856892"/>
            <a:ext cx="1156074" cy="791308"/>
          </a:xfrm>
          <a:prstGeom prst="straightConnector1">
            <a:avLst/>
          </a:prstGeom>
          <a:ln w="25400">
            <a:solidFill>
              <a:srgbClr val="92D050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20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46" grpId="0" build="p"/>
      <p:bldP spid="49" grpId="0" animBg="1"/>
      <p:bldP spid="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rmAutofit/>
          </a:bodyPr>
          <a:lstStyle/>
          <a:p>
            <a:r>
              <a:rPr lang="en-US"/>
              <a:t>NFA-2-DFA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5B46960-41F6-49FB-B31C-02F4EAAF8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2466" y="1392359"/>
            <a:ext cx="3995546" cy="2743200"/>
          </a:xfrm>
        </p:spPr>
        <p:txBody>
          <a:bodyPr>
            <a:normAutofit fontScale="85000" lnSpcReduction="10000"/>
          </a:bodyPr>
          <a:lstStyle/>
          <a:p>
            <a:r>
              <a:rPr lang="en-US" sz="2400" u="sng">
                <a:solidFill>
                  <a:schemeClr val="accent2"/>
                </a:solidFill>
              </a:rPr>
              <a:t>Algorithm</a:t>
            </a:r>
          </a:p>
          <a:p>
            <a:r>
              <a:rPr lang="en-US" sz="2000">
                <a:solidFill>
                  <a:schemeClr val="accent2"/>
                </a:solidFill>
              </a:rPr>
              <a:t>Compute </a:t>
            </a:r>
            <a:r>
              <a:rPr lang="en-US" sz="2000">
                <a:solidFill>
                  <a:schemeClr val="accent2"/>
                </a:solidFill>
                <a:latin typeface="Symbol" panose="05050102010706020507" pitchFamily="18" charset="2"/>
              </a:rPr>
              <a:t>e</a:t>
            </a:r>
            <a:r>
              <a:rPr lang="en-US" sz="2000">
                <a:solidFill>
                  <a:schemeClr val="accent2"/>
                </a:solidFill>
              </a:rPr>
              <a:t>-closures</a:t>
            </a:r>
          </a:p>
          <a:p>
            <a:r>
              <a:rPr lang="en-US" sz="2000">
                <a:solidFill>
                  <a:schemeClr val="accent2"/>
                </a:solidFill>
              </a:rPr>
              <a:t>Begin new DFA with a start state labeled with the </a:t>
            </a:r>
            <a:r>
              <a:rPr lang="en-US" sz="2000">
                <a:solidFill>
                  <a:schemeClr val="accent2"/>
                </a:solidFill>
                <a:latin typeface="Symbol" panose="05050102010706020507" pitchFamily="18" charset="2"/>
              </a:rPr>
              <a:t>e</a:t>
            </a:r>
            <a:r>
              <a:rPr lang="en-US" sz="2000">
                <a:solidFill>
                  <a:schemeClr val="accent2"/>
                </a:solidFill>
              </a:rPr>
              <a:t>-closure of the NFA start state</a:t>
            </a:r>
          </a:p>
          <a:p>
            <a:r>
              <a:rPr lang="en-US" sz="2000">
                <a:solidFill>
                  <a:schemeClr val="accent2"/>
                </a:solidFill>
              </a:rPr>
              <a:t>For each missing transition, compute the transition, adding a new state if necessary</a:t>
            </a:r>
          </a:p>
          <a:p>
            <a:r>
              <a:rPr lang="en-US" sz="2000">
                <a:solidFill>
                  <a:schemeClr val="accent2"/>
                </a:solidFill>
              </a:rPr>
              <a:t>Stop when there are no more missing transitions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9489C9E-5C8F-4B4F-9181-F339561DA601}"/>
              </a:ext>
            </a:extLst>
          </p:cNvPr>
          <p:cNvGrpSpPr/>
          <p:nvPr/>
        </p:nvGrpSpPr>
        <p:grpSpPr>
          <a:xfrm>
            <a:off x="422466" y="4135558"/>
            <a:ext cx="3872504" cy="2567677"/>
            <a:chOff x="5027612" y="2057400"/>
            <a:chExt cx="5438444" cy="3605980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300E06BE-FC9E-4289-B5A3-EAB03566D20D}"/>
                </a:ext>
              </a:extLst>
            </p:cNvPr>
            <p:cNvCxnSpPr>
              <a:cxnSpLocks/>
              <a:endCxn id="8" idx="2"/>
            </p:cNvCxnSpPr>
            <p:nvPr/>
          </p:nvCxnSpPr>
          <p:spPr>
            <a:xfrm>
              <a:off x="5027612" y="2513990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CAE51AC-460B-43C9-851B-8814D22959A6}"/>
                </a:ext>
              </a:extLst>
            </p:cNvPr>
            <p:cNvSpPr/>
            <p:nvPr/>
          </p:nvSpPr>
          <p:spPr>
            <a:xfrm>
              <a:off x="5332412" y="220919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accent4"/>
                  </a:solidFill>
                </a:rPr>
                <a:t>A</a:t>
              </a:r>
              <a:endParaRPr lang="en-US" b="1">
                <a:solidFill>
                  <a:schemeClr val="accent4"/>
                </a:solidFill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7AE50A36-21D0-49B1-ACFB-173C26E10D3E}"/>
                </a:ext>
              </a:extLst>
            </p:cNvPr>
            <p:cNvCxnSpPr>
              <a:cxnSpLocks/>
              <a:stCxn id="8" idx="6"/>
              <a:endCxn id="12" idx="2"/>
            </p:cNvCxnSpPr>
            <p:nvPr/>
          </p:nvCxnSpPr>
          <p:spPr>
            <a:xfrm>
              <a:off x="5942012" y="2513990"/>
              <a:ext cx="1752600" cy="44342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B895A2D-E9A5-4A84-A6BB-2AB00686BCCC}"/>
                </a:ext>
              </a:extLst>
            </p:cNvPr>
            <p:cNvSpPr txBox="1"/>
            <p:nvPr/>
          </p:nvSpPr>
          <p:spPr>
            <a:xfrm>
              <a:off x="6551612" y="2057400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474DA69-A64B-430B-B1F4-3AE0B2A624F1}"/>
                </a:ext>
              </a:extLst>
            </p:cNvPr>
            <p:cNvGrpSpPr/>
            <p:nvPr/>
          </p:nvGrpSpPr>
          <p:grpSpPr>
            <a:xfrm>
              <a:off x="7694612" y="2253532"/>
              <a:ext cx="609600" cy="609600"/>
              <a:chOff x="6399212" y="2230141"/>
              <a:chExt cx="609600" cy="60960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B082363-D28C-41AE-A064-4CB04315C421}"/>
                  </a:ext>
                </a:extLst>
              </p:cNvPr>
              <p:cNvSpPr/>
              <p:nvPr/>
            </p:nvSpPr>
            <p:spPr>
              <a:xfrm>
                <a:off x="6399212" y="2230141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>
                    <a:solidFill>
                      <a:schemeClr val="accent4"/>
                    </a:solidFill>
                  </a:rPr>
                  <a:t>B</a:t>
                </a:r>
                <a:endParaRPr lang="en-US" b="1">
                  <a:solidFill>
                    <a:schemeClr val="accent4"/>
                  </a:solidFill>
                </a:endParaRP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06EA6633-56F9-4742-99AD-1E069177BED8}"/>
                  </a:ext>
                </a:extLst>
              </p:cNvPr>
              <p:cNvSpPr/>
              <p:nvPr/>
            </p:nvSpPr>
            <p:spPr>
              <a:xfrm>
                <a:off x="6471776" y="2307281"/>
                <a:ext cx="464473" cy="455321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1CC5CE-9DDD-48DA-AED9-AB9E9211F0ED}"/>
                </a:ext>
              </a:extLst>
            </p:cNvPr>
            <p:cNvSpPr/>
            <p:nvPr/>
          </p:nvSpPr>
          <p:spPr>
            <a:xfrm>
              <a:off x="5332412" y="434340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accent4"/>
                  </a:solidFill>
                </a:rPr>
                <a:t>C</a:t>
              </a:r>
              <a:endParaRPr lang="en-US" b="1">
                <a:solidFill>
                  <a:schemeClr val="accent4"/>
                </a:solidFill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AC1500DF-B67F-4447-B347-03E0AE1486C3}"/>
                </a:ext>
              </a:extLst>
            </p:cNvPr>
            <p:cNvCxnSpPr>
              <a:stCxn id="8" idx="4"/>
              <a:endCxn id="16" idx="0"/>
            </p:cNvCxnSpPr>
            <p:nvPr/>
          </p:nvCxnSpPr>
          <p:spPr>
            <a:xfrm>
              <a:off x="5637212" y="2818790"/>
              <a:ext cx="0" cy="1524610"/>
            </a:xfrm>
            <a:prstGeom prst="straightConnector1">
              <a:avLst/>
            </a:prstGeom>
            <a:ln w="25400"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D7C5F85-E657-449A-8EC3-DF6F4CD67779}"/>
                </a:ext>
              </a:extLst>
            </p:cNvPr>
            <p:cNvSpPr txBox="1"/>
            <p:nvPr/>
          </p:nvSpPr>
          <p:spPr>
            <a:xfrm>
              <a:off x="5225664" y="3368729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</a:rPr>
                <a:t>a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7F1811F8-B7BA-422A-9598-504874C4D53B}"/>
                </a:ext>
              </a:extLst>
            </p:cNvPr>
            <p:cNvGrpSpPr/>
            <p:nvPr/>
          </p:nvGrpSpPr>
          <p:grpSpPr>
            <a:xfrm>
              <a:off x="7694612" y="4343400"/>
              <a:ext cx="609600" cy="609600"/>
              <a:chOff x="6399212" y="2230141"/>
              <a:chExt cx="609600" cy="609600"/>
            </a:xfrm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FDFAC822-CEB6-46B1-BE69-D1B667FB6508}"/>
                  </a:ext>
                </a:extLst>
              </p:cNvPr>
              <p:cNvSpPr/>
              <p:nvPr/>
            </p:nvSpPr>
            <p:spPr>
              <a:xfrm>
                <a:off x="6399212" y="2230141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>
                    <a:solidFill>
                      <a:schemeClr val="accent4"/>
                    </a:solidFill>
                  </a:rPr>
                  <a:t>D</a:t>
                </a:r>
                <a:endParaRPr lang="en-US" b="1">
                  <a:solidFill>
                    <a:schemeClr val="accent4"/>
                  </a:solidFill>
                </a:endParaRP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BDA93859-40AE-424A-A0EF-2850489BE6FB}"/>
                  </a:ext>
                </a:extLst>
              </p:cNvPr>
              <p:cNvSpPr/>
              <p:nvPr/>
            </p:nvSpPr>
            <p:spPr>
              <a:xfrm>
                <a:off x="6471776" y="2307281"/>
                <a:ext cx="464473" cy="455321"/>
              </a:xfrm>
              <a:prstGeom prst="ellipse">
                <a:avLst/>
              </a:prstGeom>
              <a:noFill/>
              <a:ln w="28575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8FC30E84-A538-4D72-A9CA-0E221BEBEA65}"/>
                </a:ext>
              </a:extLst>
            </p:cNvPr>
            <p:cNvCxnSpPr>
              <a:stCxn id="16" idx="6"/>
              <a:endCxn id="21" idx="2"/>
            </p:cNvCxnSpPr>
            <p:nvPr/>
          </p:nvCxnSpPr>
          <p:spPr>
            <a:xfrm>
              <a:off x="5942012" y="4648200"/>
              <a:ext cx="1752600" cy="0"/>
            </a:xfrm>
            <a:prstGeom prst="straightConnector1">
              <a:avLst/>
            </a:prstGeom>
            <a:ln w="25400"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70FFE54-593F-4941-9B91-BD26CCB6393F}"/>
                </a:ext>
              </a:extLst>
            </p:cNvPr>
            <p:cNvSpPr txBox="1"/>
            <p:nvPr/>
          </p:nvSpPr>
          <p:spPr>
            <a:xfrm>
              <a:off x="6551612" y="4740634"/>
              <a:ext cx="349776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</a:rPr>
                <a:t>b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01603F4-B25E-4AF1-AA6E-48CA4FDBD54E}"/>
                </a:ext>
              </a:extLst>
            </p:cNvPr>
            <p:cNvCxnSpPr>
              <a:stCxn id="21" idx="0"/>
              <a:endCxn id="12" idx="4"/>
            </p:cNvCxnSpPr>
            <p:nvPr/>
          </p:nvCxnSpPr>
          <p:spPr>
            <a:xfrm flipV="1">
              <a:off x="7999412" y="2863132"/>
              <a:ext cx="0" cy="1480268"/>
            </a:xfrm>
            <a:prstGeom prst="straightConnector1">
              <a:avLst/>
            </a:prstGeom>
            <a:ln w="25400"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BF9A314-E9F4-4D54-B861-75A33D6A09F4}"/>
                </a:ext>
              </a:extLst>
            </p:cNvPr>
            <p:cNvSpPr txBox="1"/>
            <p:nvPr/>
          </p:nvSpPr>
          <p:spPr>
            <a:xfrm>
              <a:off x="8063975" y="3429000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</a:rPr>
                <a:t>a</a:t>
              </a: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8DC0DC-A260-4194-8D9A-47B9A07B8C02}"/>
                </a:ext>
              </a:extLst>
            </p:cNvPr>
            <p:cNvSpPr/>
            <p:nvPr/>
          </p:nvSpPr>
          <p:spPr>
            <a:xfrm>
              <a:off x="5747657" y="2707574"/>
              <a:ext cx="1971304" cy="1674421"/>
            </a:xfrm>
            <a:custGeom>
              <a:avLst/>
              <a:gdLst>
                <a:gd name="connsiteX0" fmla="*/ 0 w 1971304"/>
                <a:gd name="connsiteY0" fmla="*/ 1674421 h 1674421"/>
                <a:gd name="connsiteX1" fmla="*/ 617517 w 1971304"/>
                <a:gd name="connsiteY1" fmla="*/ 617517 h 1674421"/>
                <a:gd name="connsiteX2" fmla="*/ 1971304 w 1971304"/>
                <a:gd name="connsiteY2" fmla="*/ 0 h 1674421"/>
                <a:gd name="connsiteX3" fmla="*/ 1971304 w 1971304"/>
                <a:gd name="connsiteY3" fmla="*/ 0 h 1674421"/>
                <a:gd name="connsiteX4" fmla="*/ 1971304 w 1971304"/>
                <a:gd name="connsiteY4" fmla="*/ 0 h 1674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1304" h="1674421">
                  <a:moveTo>
                    <a:pt x="0" y="1674421"/>
                  </a:moveTo>
                  <a:cubicBezTo>
                    <a:pt x="144483" y="1285504"/>
                    <a:pt x="288966" y="896587"/>
                    <a:pt x="617517" y="617517"/>
                  </a:cubicBezTo>
                  <a:cubicBezTo>
                    <a:pt x="946068" y="338447"/>
                    <a:pt x="1971304" y="0"/>
                    <a:pt x="1971304" y="0"/>
                  </a:cubicBezTo>
                  <a:lnTo>
                    <a:pt x="1971304" y="0"/>
                  </a:lnTo>
                  <a:lnTo>
                    <a:pt x="1971304" y="0"/>
                  </a:lnTo>
                </a:path>
              </a:pathLst>
            </a:custGeom>
            <a:noFill/>
            <a:ln w="28575">
              <a:solidFill>
                <a:schemeClr val="accent1"/>
              </a:solidFill>
              <a:miter lim="800000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C668DF9-6BB5-43C2-AE53-AE7844A009FC}"/>
                </a:ext>
              </a:extLst>
            </p:cNvPr>
            <p:cNvSpPr/>
            <p:nvPr/>
          </p:nvSpPr>
          <p:spPr>
            <a:xfrm rot="10800000">
              <a:off x="5900057" y="2859974"/>
              <a:ext cx="1971304" cy="1674421"/>
            </a:xfrm>
            <a:custGeom>
              <a:avLst/>
              <a:gdLst>
                <a:gd name="connsiteX0" fmla="*/ 0 w 1971304"/>
                <a:gd name="connsiteY0" fmla="*/ 1674421 h 1674421"/>
                <a:gd name="connsiteX1" fmla="*/ 617517 w 1971304"/>
                <a:gd name="connsiteY1" fmla="*/ 617517 h 1674421"/>
                <a:gd name="connsiteX2" fmla="*/ 1971304 w 1971304"/>
                <a:gd name="connsiteY2" fmla="*/ 0 h 1674421"/>
                <a:gd name="connsiteX3" fmla="*/ 1971304 w 1971304"/>
                <a:gd name="connsiteY3" fmla="*/ 0 h 1674421"/>
                <a:gd name="connsiteX4" fmla="*/ 1971304 w 1971304"/>
                <a:gd name="connsiteY4" fmla="*/ 0 h 1674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1304" h="1674421">
                  <a:moveTo>
                    <a:pt x="0" y="1674421"/>
                  </a:moveTo>
                  <a:cubicBezTo>
                    <a:pt x="144483" y="1285504"/>
                    <a:pt x="288966" y="896587"/>
                    <a:pt x="617517" y="617517"/>
                  </a:cubicBezTo>
                  <a:cubicBezTo>
                    <a:pt x="946068" y="338447"/>
                    <a:pt x="1971304" y="0"/>
                    <a:pt x="1971304" y="0"/>
                  </a:cubicBezTo>
                  <a:lnTo>
                    <a:pt x="1971304" y="0"/>
                  </a:lnTo>
                  <a:lnTo>
                    <a:pt x="1971304" y="0"/>
                  </a:lnTo>
                </a:path>
              </a:pathLst>
            </a:custGeom>
            <a:noFill/>
            <a:ln w="28575">
              <a:solidFill>
                <a:schemeClr val="accent1"/>
              </a:solidFill>
              <a:miter lim="800000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010D345-354C-408B-92CF-8AD745A2C550}"/>
                </a:ext>
              </a:extLst>
            </p:cNvPr>
            <p:cNvSpPr txBox="1"/>
            <p:nvPr/>
          </p:nvSpPr>
          <p:spPr>
            <a:xfrm>
              <a:off x="6144294" y="3390900"/>
              <a:ext cx="349776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</a:rPr>
                <a:t>b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3A76C2D-3D37-4C25-BC88-55238407821B}"/>
                </a:ext>
              </a:extLst>
            </p:cNvPr>
            <p:cNvSpPr txBox="1"/>
            <p:nvPr/>
          </p:nvSpPr>
          <p:spPr>
            <a:xfrm>
              <a:off x="7000401" y="3366777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0145E88-B2CF-4419-9C39-B392EFF13B30}"/>
                </a:ext>
              </a:extLst>
            </p:cNvPr>
            <p:cNvSpPr/>
            <p:nvPr/>
          </p:nvSpPr>
          <p:spPr>
            <a:xfrm>
              <a:off x="7608405" y="4916384"/>
              <a:ext cx="588587" cy="572918"/>
            </a:xfrm>
            <a:custGeom>
              <a:avLst/>
              <a:gdLst>
                <a:gd name="connsiteX0" fmla="*/ 181808 w 588587"/>
                <a:gd name="connsiteY0" fmla="*/ 0 h 572918"/>
                <a:gd name="connsiteX1" fmla="*/ 15553 w 588587"/>
                <a:gd name="connsiteY1" fmla="*/ 391886 h 572918"/>
                <a:gd name="connsiteX2" fmla="*/ 526192 w 588587"/>
                <a:gd name="connsiteY2" fmla="*/ 558141 h 572918"/>
                <a:gd name="connsiteX3" fmla="*/ 561818 w 588587"/>
                <a:gd name="connsiteY3" fmla="*/ 35626 h 572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8587" h="572918">
                  <a:moveTo>
                    <a:pt x="181808" y="0"/>
                  </a:moveTo>
                  <a:cubicBezTo>
                    <a:pt x="69982" y="149431"/>
                    <a:pt x="-41844" y="298863"/>
                    <a:pt x="15553" y="391886"/>
                  </a:cubicBezTo>
                  <a:cubicBezTo>
                    <a:pt x="72950" y="484909"/>
                    <a:pt x="435148" y="617518"/>
                    <a:pt x="526192" y="558141"/>
                  </a:cubicBezTo>
                  <a:cubicBezTo>
                    <a:pt x="617236" y="498764"/>
                    <a:pt x="589527" y="267195"/>
                    <a:pt x="561818" y="35626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miter lim="800000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910065C-E1D5-463B-B534-05B26B3D0C52}"/>
                </a:ext>
              </a:extLst>
            </p:cNvPr>
            <p:cNvSpPr txBox="1"/>
            <p:nvPr/>
          </p:nvSpPr>
          <p:spPr>
            <a:xfrm>
              <a:off x="7214427" y="5238648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</a:rPr>
                <a:t>a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817900D1-F3E1-4E66-A4FA-366555509BD4}"/>
                </a:ext>
              </a:extLst>
            </p:cNvPr>
            <p:cNvSpPr/>
            <p:nvPr/>
          </p:nvSpPr>
          <p:spPr>
            <a:xfrm>
              <a:off x="9371012" y="3336566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accent4"/>
                  </a:solidFill>
                </a:rPr>
                <a:t>E</a:t>
              </a:r>
              <a:endParaRPr lang="en-US" b="1">
                <a:solidFill>
                  <a:schemeClr val="accent4"/>
                </a:solidFill>
              </a:endParaRP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192D637E-9573-459F-BBFE-986B20E4D5BA}"/>
                </a:ext>
              </a:extLst>
            </p:cNvPr>
            <p:cNvCxnSpPr>
              <a:stCxn id="12" idx="5"/>
              <a:endCxn id="36" idx="1"/>
            </p:cNvCxnSpPr>
            <p:nvPr/>
          </p:nvCxnSpPr>
          <p:spPr>
            <a:xfrm>
              <a:off x="8214938" y="2773858"/>
              <a:ext cx="1245348" cy="651982"/>
            </a:xfrm>
            <a:prstGeom prst="straightConnector1">
              <a:avLst/>
            </a:prstGeom>
            <a:ln w="25400"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FB8E271-4B90-4D25-93D7-E516D85B321B}"/>
                </a:ext>
              </a:extLst>
            </p:cNvPr>
            <p:cNvSpPr txBox="1"/>
            <p:nvPr/>
          </p:nvSpPr>
          <p:spPr>
            <a:xfrm>
              <a:off x="8802813" y="2720227"/>
              <a:ext cx="349776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</a:rPr>
                <a:t>b</a:t>
              </a: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3BC2568E-E4B9-4B3E-9751-08847B8D2800}"/>
                </a:ext>
              </a:extLst>
            </p:cNvPr>
            <p:cNvCxnSpPr>
              <a:stCxn id="36" idx="3"/>
              <a:endCxn id="21" idx="6"/>
            </p:cNvCxnSpPr>
            <p:nvPr/>
          </p:nvCxnSpPr>
          <p:spPr>
            <a:xfrm flipH="1">
              <a:off x="8304212" y="3856892"/>
              <a:ext cx="1156074" cy="791308"/>
            </a:xfrm>
            <a:prstGeom prst="straightConnector1">
              <a:avLst/>
            </a:prstGeom>
            <a:ln w="25400"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C028529-9B65-4D5E-8F86-177A3E50D575}"/>
                </a:ext>
              </a:extLst>
            </p:cNvPr>
            <p:cNvSpPr txBox="1"/>
            <p:nvPr/>
          </p:nvSpPr>
          <p:spPr>
            <a:xfrm>
              <a:off x="8977148" y="4169629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F791BFB-E29D-403C-8692-D14628F6D16B}"/>
                </a:ext>
              </a:extLst>
            </p:cNvPr>
            <p:cNvSpPr/>
            <p:nvPr/>
          </p:nvSpPr>
          <p:spPr>
            <a:xfrm rot="16200000">
              <a:off x="9885303" y="3500592"/>
              <a:ext cx="588587" cy="572918"/>
            </a:xfrm>
            <a:custGeom>
              <a:avLst/>
              <a:gdLst>
                <a:gd name="connsiteX0" fmla="*/ 181808 w 588587"/>
                <a:gd name="connsiteY0" fmla="*/ 0 h 572918"/>
                <a:gd name="connsiteX1" fmla="*/ 15553 w 588587"/>
                <a:gd name="connsiteY1" fmla="*/ 391886 h 572918"/>
                <a:gd name="connsiteX2" fmla="*/ 526192 w 588587"/>
                <a:gd name="connsiteY2" fmla="*/ 558141 h 572918"/>
                <a:gd name="connsiteX3" fmla="*/ 561818 w 588587"/>
                <a:gd name="connsiteY3" fmla="*/ 35626 h 572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8587" h="572918">
                  <a:moveTo>
                    <a:pt x="181808" y="0"/>
                  </a:moveTo>
                  <a:cubicBezTo>
                    <a:pt x="69982" y="149431"/>
                    <a:pt x="-41844" y="298863"/>
                    <a:pt x="15553" y="391886"/>
                  </a:cubicBezTo>
                  <a:cubicBezTo>
                    <a:pt x="72950" y="484909"/>
                    <a:pt x="435148" y="617518"/>
                    <a:pt x="526192" y="558141"/>
                  </a:cubicBezTo>
                  <a:cubicBezTo>
                    <a:pt x="617236" y="498764"/>
                    <a:pt x="589527" y="267195"/>
                    <a:pt x="561818" y="35626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  <a:miter lim="800000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17359C6-C1E4-45E5-AAAA-367217FA3E79}"/>
                </a:ext>
              </a:extLst>
            </p:cNvPr>
            <p:cNvSpPr txBox="1"/>
            <p:nvPr/>
          </p:nvSpPr>
          <p:spPr>
            <a:xfrm>
              <a:off x="10011922" y="4081345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3"/>
                  </a:solidFill>
                </a:rPr>
                <a:t>a</a:t>
              </a:r>
            </a:p>
          </p:txBody>
        </p:sp>
      </p:grpSp>
      <p:sp>
        <p:nvSpPr>
          <p:cNvPr id="47" name="Text Placeholder 2">
            <a:extLst>
              <a:ext uri="{FF2B5EF4-FFF2-40B4-BE49-F238E27FC236}">
                <a16:creationId xmlns:a16="http://schemas.microsoft.com/office/drawing/2014/main" id="{B02D96EF-5776-4834-8A23-87B6F2D44620}"/>
              </a:ext>
            </a:extLst>
          </p:cNvPr>
          <p:cNvSpPr txBox="1">
            <a:spLocks/>
          </p:cNvSpPr>
          <p:nvPr/>
        </p:nvSpPr>
        <p:spPr>
          <a:xfrm>
            <a:off x="10794354" y="50739"/>
            <a:ext cx="1313263" cy="2006661"/>
          </a:xfrm>
          <a:prstGeom prst="rect">
            <a:avLst/>
          </a:prstGeom>
          <a:ln w="28575">
            <a:solidFill>
              <a:schemeClr val="accent5"/>
            </a:solidFill>
          </a:ln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u="sng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 u="sng">
                <a:solidFill>
                  <a:schemeClr val="accent5"/>
                </a:solidFill>
              </a:rPr>
              <a:t>-closure</a:t>
            </a:r>
          </a:p>
          <a:p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5"/>
                </a:solidFill>
              </a:rPr>
              <a:t>(A) = {A, B, C}</a:t>
            </a:r>
          </a:p>
          <a:p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5"/>
                </a:solidFill>
              </a:rPr>
              <a:t>(B) = {B, C}</a:t>
            </a:r>
          </a:p>
          <a:p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5"/>
                </a:solidFill>
              </a:rPr>
              <a:t>(C) = {C}</a:t>
            </a:r>
          </a:p>
          <a:p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5"/>
                </a:solidFill>
              </a:rPr>
              <a:t>(D) = {D}</a:t>
            </a:r>
          </a:p>
          <a:p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5"/>
                </a:solidFill>
              </a:rPr>
              <a:t>(E) = {D, E}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8373F22-BFD2-4685-821C-DB9D13FB8116}"/>
              </a:ext>
            </a:extLst>
          </p:cNvPr>
          <p:cNvGrpSpPr/>
          <p:nvPr/>
        </p:nvGrpSpPr>
        <p:grpSpPr>
          <a:xfrm>
            <a:off x="5789611" y="1926415"/>
            <a:ext cx="1143001" cy="473885"/>
            <a:chOff x="5789611" y="1926415"/>
            <a:chExt cx="1143001" cy="473885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187179AF-BFD8-400D-92EC-87DD2EBCB8F7}"/>
                </a:ext>
              </a:extLst>
            </p:cNvPr>
            <p:cNvCxnSpPr>
              <a:cxnSpLocks/>
            </p:cNvCxnSpPr>
            <p:nvPr/>
          </p:nvCxnSpPr>
          <p:spPr>
            <a:xfrm>
              <a:off x="5789611" y="2400300"/>
              <a:ext cx="1143001" cy="0"/>
            </a:xfrm>
            <a:prstGeom prst="straightConnector1">
              <a:avLst/>
            </a:prstGeom>
            <a:ln w="25400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41AC0BB-6C34-4F7B-9E49-2819DA24F307}"/>
                </a:ext>
              </a:extLst>
            </p:cNvPr>
            <p:cNvSpPr txBox="1"/>
            <p:nvPr/>
          </p:nvSpPr>
          <p:spPr>
            <a:xfrm>
              <a:off x="6084640" y="1926415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a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F6CC448C-66A1-4475-988B-BE1533EABC48}"/>
              </a:ext>
            </a:extLst>
          </p:cNvPr>
          <p:cNvSpPr/>
          <p:nvPr/>
        </p:nvSpPr>
        <p:spPr>
          <a:xfrm>
            <a:off x="6965117" y="2057400"/>
            <a:ext cx="674451" cy="685800"/>
          </a:xfrm>
          <a:prstGeom prst="ellipse">
            <a:avLst/>
          </a:prstGeom>
          <a:noFill/>
          <a:ln w="38100"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bIns="0" rtlCol="0" anchor="ctr"/>
          <a:lstStyle/>
          <a:p>
            <a:pPr algn="ctr"/>
            <a:r>
              <a:rPr lang="en-US" sz="1400" b="1">
                <a:solidFill>
                  <a:schemeClr val="accent2"/>
                </a:solidFill>
              </a:rPr>
              <a:t>{C}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1FBF287-5363-431B-AEA2-B138C58303BF}"/>
              </a:ext>
            </a:extLst>
          </p:cNvPr>
          <p:cNvGrpSpPr/>
          <p:nvPr/>
        </p:nvGrpSpPr>
        <p:grpSpPr>
          <a:xfrm>
            <a:off x="5083652" y="2743200"/>
            <a:ext cx="368734" cy="838200"/>
            <a:chOff x="5083652" y="2743200"/>
            <a:chExt cx="368734" cy="838200"/>
          </a:xfrm>
        </p:grpSpPr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55256028-A2A8-47A9-9968-3FA744F1CC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52385" y="2743200"/>
              <a:ext cx="1" cy="838200"/>
            </a:xfrm>
            <a:prstGeom prst="straightConnector1">
              <a:avLst/>
            </a:prstGeom>
            <a:ln w="25400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B75886D-62FF-4A50-AD04-691734123BEF}"/>
                </a:ext>
              </a:extLst>
            </p:cNvPr>
            <p:cNvSpPr txBox="1"/>
            <p:nvPr/>
          </p:nvSpPr>
          <p:spPr>
            <a:xfrm>
              <a:off x="5083652" y="2873734"/>
              <a:ext cx="349776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b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84EA8DE-C0D6-49EA-8ABC-5B8897F811C9}"/>
              </a:ext>
            </a:extLst>
          </p:cNvPr>
          <p:cNvGrpSpPr/>
          <p:nvPr/>
        </p:nvGrpSpPr>
        <p:grpSpPr>
          <a:xfrm>
            <a:off x="7649377" y="1926415"/>
            <a:ext cx="1143001" cy="473885"/>
            <a:chOff x="5789611" y="1926415"/>
            <a:chExt cx="1143001" cy="473885"/>
          </a:xfrm>
        </p:grpSpPr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F678A2FF-3689-4AEB-A635-239C742AA0BF}"/>
                </a:ext>
              </a:extLst>
            </p:cNvPr>
            <p:cNvCxnSpPr/>
            <p:nvPr/>
          </p:nvCxnSpPr>
          <p:spPr>
            <a:xfrm>
              <a:off x="5789611" y="2400300"/>
              <a:ext cx="1143001" cy="0"/>
            </a:xfrm>
            <a:prstGeom prst="straightConnector1">
              <a:avLst/>
            </a:prstGeom>
            <a:ln w="25400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DFFF884-A5A4-4A5C-9229-C411F17DB84A}"/>
                </a:ext>
              </a:extLst>
            </p:cNvPr>
            <p:cNvSpPr txBox="1"/>
            <p:nvPr/>
          </p:nvSpPr>
          <p:spPr>
            <a:xfrm>
              <a:off x="6084640" y="1926415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a</a:t>
              </a:r>
            </a:p>
          </p:txBody>
        </p:sp>
      </p:grpSp>
      <p:sp>
        <p:nvSpPr>
          <p:cNvPr id="64" name="Oval 63">
            <a:extLst>
              <a:ext uri="{FF2B5EF4-FFF2-40B4-BE49-F238E27FC236}">
                <a16:creationId xmlns:a16="http://schemas.microsoft.com/office/drawing/2014/main" id="{73FEA7E5-6278-487D-8DE5-03AC14681E30}"/>
              </a:ext>
            </a:extLst>
          </p:cNvPr>
          <p:cNvSpPr/>
          <p:nvPr/>
        </p:nvSpPr>
        <p:spPr>
          <a:xfrm>
            <a:off x="8802187" y="2057400"/>
            <a:ext cx="674451" cy="685800"/>
          </a:xfrm>
          <a:prstGeom prst="ellipse">
            <a:avLst/>
          </a:prstGeom>
          <a:noFill/>
          <a:ln w="38100"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bIns="0" rtlCol="0" anchor="ctr"/>
          <a:lstStyle/>
          <a:p>
            <a:pPr algn="ctr"/>
            <a:r>
              <a:rPr lang="en-US" sz="1400" b="1">
                <a:solidFill>
                  <a:schemeClr val="accent2"/>
                </a:solidFill>
                <a:sym typeface="Symbol" panose="05050102010706020507" pitchFamily="18" charset="2"/>
              </a:rPr>
              <a:t></a:t>
            </a:r>
            <a:endParaRPr lang="en-US" sz="1400" b="1">
              <a:solidFill>
                <a:schemeClr val="accent2"/>
              </a:solidFill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BA8633E-2BA2-4FE1-84B6-E7C726A45FBE}"/>
              </a:ext>
            </a:extLst>
          </p:cNvPr>
          <p:cNvGrpSpPr/>
          <p:nvPr/>
        </p:nvGrpSpPr>
        <p:grpSpPr>
          <a:xfrm>
            <a:off x="5059532" y="3589415"/>
            <a:ext cx="800735" cy="814209"/>
            <a:chOff x="5128358" y="3589416"/>
            <a:chExt cx="674451" cy="685800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0AD77F3-86B4-4EC6-B54E-9BBBFF3338B5}"/>
                </a:ext>
              </a:extLst>
            </p:cNvPr>
            <p:cNvSpPr/>
            <p:nvPr/>
          </p:nvSpPr>
          <p:spPr>
            <a:xfrm>
              <a:off x="5128358" y="3589416"/>
              <a:ext cx="674451" cy="685800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ctr"/>
            <a:lstStyle/>
            <a:p>
              <a:pPr algn="ctr"/>
              <a:r>
                <a:rPr lang="en-US" sz="1400" b="1">
                  <a:solidFill>
                    <a:schemeClr val="accent2"/>
                  </a:solidFill>
                </a:rPr>
                <a:t>{B,C,</a:t>
              </a:r>
              <a:br>
                <a:rPr lang="en-US" sz="1400" b="1">
                  <a:solidFill>
                    <a:schemeClr val="accent2"/>
                  </a:solidFill>
                </a:rPr>
              </a:br>
              <a:r>
                <a:rPr lang="en-US" sz="1400" b="1">
                  <a:solidFill>
                    <a:schemeClr val="accent2"/>
                  </a:solidFill>
                </a:rPr>
                <a:t>D,E}</a:t>
              </a: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47D556AB-A65D-4443-86E4-E758D77E1872}"/>
                </a:ext>
              </a:extLst>
            </p:cNvPr>
            <p:cNvSpPr/>
            <p:nvPr/>
          </p:nvSpPr>
          <p:spPr>
            <a:xfrm>
              <a:off x="5176597" y="3644147"/>
              <a:ext cx="577973" cy="576339"/>
            </a:xfrm>
            <a:prstGeom prst="ellipse">
              <a:avLst/>
            </a:prstGeom>
            <a:noFill/>
            <a:ln w="28575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AB83C7D-91E7-4044-87D4-07A26B735D6D}"/>
              </a:ext>
            </a:extLst>
          </p:cNvPr>
          <p:cNvGrpSpPr/>
          <p:nvPr/>
        </p:nvGrpSpPr>
        <p:grpSpPr>
          <a:xfrm>
            <a:off x="9425110" y="2324091"/>
            <a:ext cx="1030877" cy="549643"/>
            <a:chOff x="9425110" y="2324091"/>
            <a:chExt cx="1030877" cy="549643"/>
          </a:xfrm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2010DC1D-B77F-4249-9CC8-81BBEF9ACDD6}"/>
                </a:ext>
              </a:extLst>
            </p:cNvPr>
            <p:cNvSpPr/>
            <p:nvPr/>
          </p:nvSpPr>
          <p:spPr>
            <a:xfrm rot="16200000">
              <a:off x="9419532" y="2329669"/>
              <a:ext cx="419110" cy="407953"/>
            </a:xfrm>
            <a:custGeom>
              <a:avLst/>
              <a:gdLst>
                <a:gd name="connsiteX0" fmla="*/ 181808 w 588587"/>
                <a:gd name="connsiteY0" fmla="*/ 0 h 572918"/>
                <a:gd name="connsiteX1" fmla="*/ 15553 w 588587"/>
                <a:gd name="connsiteY1" fmla="*/ 391886 h 572918"/>
                <a:gd name="connsiteX2" fmla="*/ 526192 w 588587"/>
                <a:gd name="connsiteY2" fmla="*/ 558141 h 572918"/>
                <a:gd name="connsiteX3" fmla="*/ 561818 w 588587"/>
                <a:gd name="connsiteY3" fmla="*/ 35626 h 572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8587" h="572918">
                  <a:moveTo>
                    <a:pt x="181808" y="0"/>
                  </a:moveTo>
                  <a:cubicBezTo>
                    <a:pt x="69982" y="149431"/>
                    <a:pt x="-41844" y="298863"/>
                    <a:pt x="15553" y="391886"/>
                  </a:cubicBezTo>
                  <a:cubicBezTo>
                    <a:pt x="72950" y="484909"/>
                    <a:pt x="435148" y="617518"/>
                    <a:pt x="526192" y="558141"/>
                  </a:cubicBezTo>
                  <a:cubicBezTo>
                    <a:pt x="617236" y="498764"/>
                    <a:pt x="589527" y="267195"/>
                    <a:pt x="561818" y="35626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BB7CCE03-20DA-40C9-A9CB-0F789E9D6158}"/>
                </a:ext>
              </a:extLst>
            </p:cNvPr>
            <p:cNvSpPr txBox="1"/>
            <p:nvPr/>
          </p:nvSpPr>
          <p:spPr>
            <a:xfrm>
              <a:off x="9812862" y="2449002"/>
              <a:ext cx="643125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a, b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577FEF5-42F9-42CC-813A-DFB1ECDB2C80}"/>
              </a:ext>
            </a:extLst>
          </p:cNvPr>
          <p:cNvGrpSpPr/>
          <p:nvPr/>
        </p:nvGrpSpPr>
        <p:grpSpPr>
          <a:xfrm>
            <a:off x="6925366" y="2743200"/>
            <a:ext cx="368734" cy="838200"/>
            <a:chOff x="5083652" y="2743200"/>
            <a:chExt cx="368734" cy="838200"/>
          </a:xfrm>
        </p:grpSpPr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F7461C3F-79D4-4DC3-B36A-C1A3F4F1A02B}"/>
                </a:ext>
              </a:extLst>
            </p:cNvPr>
            <p:cNvCxnSpPr/>
            <p:nvPr/>
          </p:nvCxnSpPr>
          <p:spPr>
            <a:xfrm flipH="1">
              <a:off x="5452385" y="2743200"/>
              <a:ext cx="1" cy="838200"/>
            </a:xfrm>
            <a:prstGeom prst="straightConnector1">
              <a:avLst/>
            </a:prstGeom>
            <a:ln w="25400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9095120-24BC-40B5-B5B8-431BACC401C7}"/>
                </a:ext>
              </a:extLst>
            </p:cNvPr>
            <p:cNvSpPr txBox="1"/>
            <p:nvPr/>
          </p:nvSpPr>
          <p:spPr>
            <a:xfrm>
              <a:off x="5083652" y="2873734"/>
              <a:ext cx="349776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b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074CFBC-5022-4488-9D89-34232E0B788E}"/>
              </a:ext>
            </a:extLst>
          </p:cNvPr>
          <p:cNvGrpSpPr/>
          <p:nvPr/>
        </p:nvGrpSpPr>
        <p:grpSpPr>
          <a:xfrm>
            <a:off x="6895740" y="3589416"/>
            <a:ext cx="800740" cy="814214"/>
            <a:chOff x="5128358" y="3589416"/>
            <a:chExt cx="674451" cy="685800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C037C64-A77B-4110-9315-250E7CBB89E8}"/>
                </a:ext>
              </a:extLst>
            </p:cNvPr>
            <p:cNvSpPr/>
            <p:nvPr/>
          </p:nvSpPr>
          <p:spPr>
            <a:xfrm>
              <a:off x="5128358" y="3589416"/>
              <a:ext cx="674451" cy="685800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ctr"/>
            <a:lstStyle/>
            <a:p>
              <a:pPr algn="ctr"/>
              <a:r>
                <a:rPr lang="en-US" sz="1400" b="1">
                  <a:solidFill>
                    <a:schemeClr val="accent2"/>
                  </a:solidFill>
                </a:rPr>
                <a:t>{B,C,D}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B2716E53-9EE7-4F92-AFEE-66E9A1835B4C}"/>
                </a:ext>
              </a:extLst>
            </p:cNvPr>
            <p:cNvSpPr/>
            <p:nvPr/>
          </p:nvSpPr>
          <p:spPr>
            <a:xfrm>
              <a:off x="5176597" y="3644147"/>
              <a:ext cx="577973" cy="576339"/>
            </a:xfrm>
            <a:prstGeom prst="ellipse">
              <a:avLst/>
            </a:prstGeom>
            <a:noFill/>
            <a:ln w="28575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76686BA8-EF15-445F-82BF-66B856B0DC38}"/>
              </a:ext>
            </a:extLst>
          </p:cNvPr>
          <p:cNvGrpSpPr/>
          <p:nvPr/>
        </p:nvGrpSpPr>
        <p:grpSpPr>
          <a:xfrm>
            <a:off x="4743506" y="4365207"/>
            <a:ext cx="790764" cy="737239"/>
            <a:chOff x="4743506" y="4365207"/>
            <a:chExt cx="790764" cy="737239"/>
          </a:xfrm>
        </p:grpSpPr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36AFFDD-E432-40EE-8332-9D10EBE9FEC0}"/>
                </a:ext>
              </a:extLst>
            </p:cNvPr>
            <p:cNvSpPr/>
            <p:nvPr/>
          </p:nvSpPr>
          <p:spPr>
            <a:xfrm>
              <a:off x="5115160" y="4365207"/>
              <a:ext cx="419110" cy="407952"/>
            </a:xfrm>
            <a:custGeom>
              <a:avLst/>
              <a:gdLst>
                <a:gd name="connsiteX0" fmla="*/ 181808 w 588587"/>
                <a:gd name="connsiteY0" fmla="*/ 0 h 572918"/>
                <a:gd name="connsiteX1" fmla="*/ 15553 w 588587"/>
                <a:gd name="connsiteY1" fmla="*/ 391886 h 572918"/>
                <a:gd name="connsiteX2" fmla="*/ 526192 w 588587"/>
                <a:gd name="connsiteY2" fmla="*/ 558141 h 572918"/>
                <a:gd name="connsiteX3" fmla="*/ 561818 w 588587"/>
                <a:gd name="connsiteY3" fmla="*/ 35626 h 572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8587" h="572918">
                  <a:moveTo>
                    <a:pt x="181808" y="0"/>
                  </a:moveTo>
                  <a:cubicBezTo>
                    <a:pt x="69982" y="149431"/>
                    <a:pt x="-41844" y="298863"/>
                    <a:pt x="15553" y="391886"/>
                  </a:cubicBezTo>
                  <a:cubicBezTo>
                    <a:pt x="72950" y="484909"/>
                    <a:pt x="435148" y="617518"/>
                    <a:pt x="526192" y="558141"/>
                  </a:cubicBezTo>
                  <a:cubicBezTo>
                    <a:pt x="617236" y="498764"/>
                    <a:pt x="589527" y="267195"/>
                    <a:pt x="561818" y="35626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C9D7A4E-BAC8-43A0-A61E-64D430E86731}"/>
                </a:ext>
              </a:extLst>
            </p:cNvPr>
            <p:cNvSpPr txBox="1"/>
            <p:nvPr/>
          </p:nvSpPr>
          <p:spPr>
            <a:xfrm>
              <a:off x="4743506" y="4677714"/>
              <a:ext cx="582211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a,b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3AC997C7-0882-4B8F-B716-B4D6BC13C768}"/>
              </a:ext>
            </a:extLst>
          </p:cNvPr>
          <p:cNvGrpSpPr/>
          <p:nvPr/>
        </p:nvGrpSpPr>
        <p:grpSpPr>
          <a:xfrm>
            <a:off x="5860267" y="3569121"/>
            <a:ext cx="1035473" cy="427402"/>
            <a:chOff x="5860267" y="3569121"/>
            <a:chExt cx="1035473" cy="427402"/>
          </a:xfrm>
        </p:grpSpPr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9273EDB0-7A19-4D1C-ABDC-C02194FD20D6}"/>
                </a:ext>
              </a:extLst>
            </p:cNvPr>
            <p:cNvCxnSpPr>
              <a:stCxn id="73" idx="2"/>
              <a:endCxn id="59" idx="6"/>
            </p:cNvCxnSpPr>
            <p:nvPr/>
          </p:nvCxnSpPr>
          <p:spPr>
            <a:xfrm flipH="1" flipV="1">
              <a:off x="5860267" y="3996520"/>
              <a:ext cx="1035473" cy="3"/>
            </a:xfrm>
            <a:prstGeom prst="straightConnector1">
              <a:avLst/>
            </a:prstGeom>
            <a:ln w="25400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122BADA3-0A2A-48CC-B486-07308E4DC678}"/>
                </a:ext>
              </a:extLst>
            </p:cNvPr>
            <p:cNvSpPr txBox="1"/>
            <p:nvPr/>
          </p:nvSpPr>
          <p:spPr>
            <a:xfrm>
              <a:off x="6180913" y="3569121"/>
              <a:ext cx="349776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b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EAAACCCA-23EE-486D-8B4D-D6735661B5A6}"/>
              </a:ext>
            </a:extLst>
          </p:cNvPr>
          <p:cNvGrpSpPr/>
          <p:nvPr/>
        </p:nvGrpSpPr>
        <p:grpSpPr>
          <a:xfrm>
            <a:off x="4609603" y="1994548"/>
            <a:ext cx="1232797" cy="814209"/>
            <a:chOff x="4609603" y="1994548"/>
            <a:chExt cx="1232797" cy="814209"/>
          </a:xfrm>
        </p:grpSpPr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31E204E6-E2F7-4E53-861F-9420C7784918}"/>
                </a:ext>
              </a:extLst>
            </p:cNvPr>
            <p:cNvCxnSpPr>
              <a:cxnSpLocks/>
              <a:endCxn id="103" idx="2"/>
            </p:cNvCxnSpPr>
            <p:nvPr/>
          </p:nvCxnSpPr>
          <p:spPr>
            <a:xfrm>
              <a:off x="4609603" y="2401653"/>
              <a:ext cx="432062" cy="0"/>
            </a:xfrm>
            <a:prstGeom prst="straightConnector1">
              <a:avLst/>
            </a:prstGeom>
            <a:ln w="25400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CD8F899C-F972-478B-A2AA-F1A570913A4A}"/>
                </a:ext>
              </a:extLst>
            </p:cNvPr>
            <p:cNvGrpSpPr/>
            <p:nvPr/>
          </p:nvGrpSpPr>
          <p:grpSpPr>
            <a:xfrm>
              <a:off x="5041665" y="1994548"/>
              <a:ext cx="800735" cy="814209"/>
              <a:chOff x="5128358" y="3589416"/>
              <a:chExt cx="674451" cy="685800"/>
            </a:xfrm>
          </p:grpSpPr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B3F4392B-9244-4777-AE8F-14295F1B3C06}"/>
                  </a:ext>
                </a:extLst>
              </p:cNvPr>
              <p:cNvSpPr/>
              <p:nvPr/>
            </p:nvSpPr>
            <p:spPr>
              <a:xfrm>
                <a:off x="5128358" y="3589416"/>
                <a:ext cx="674451" cy="685800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rIns="0" bIns="0" rtlCol="0" anchor="ctr"/>
              <a:lstStyle/>
              <a:p>
                <a:pPr algn="ctr"/>
                <a:r>
                  <a:rPr lang="en-US" sz="1400" b="1">
                    <a:solidFill>
                      <a:schemeClr val="accent2"/>
                    </a:solidFill>
                  </a:rPr>
                  <a:t>{A,B,C}</a:t>
                </a:r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7FD366BE-C6FB-4FEE-83CF-95AECA2CB4FB}"/>
                  </a:ext>
                </a:extLst>
              </p:cNvPr>
              <p:cNvSpPr/>
              <p:nvPr/>
            </p:nvSpPr>
            <p:spPr>
              <a:xfrm>
                <a:off x="5176597" y="3644147"/>
                <a:ext cx="577973" cy="576339"/>
              </a:xfrm>
              <a:prstGeom prst="ellipse">
                <a:avLst/>
              </a:prstGeom>
              <a:noFill/>
              <a:ln w="28575">
                <a:solidFill>
                  <a:schemeClr val="accent6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id="{4E45A5FF-C653-412D-AEBE-F87AEC8E6488}"/>
              </a:ext>
            </a:extLst>
          </p:cNvPr>
          <p:cNvSpPr txBox="1"/>
          <p:nvPr/>
        </p:nvSpPr>
        <p:spPr>
          <a:xfrm>
            <a:off x="5954520" y="5246207"/>
            <a:ext cx="3522118" cy="424732"/>
          </a:xfrm>
          <a:prstGeom prst="rect">
            <a:avLst/>
          </a:prstGeom>
          <a:noFill/>
          <a:ln w="28575"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>
                <a:solidFill>
                  <a:schemeClr val="accent3"/>
                </a:solidFill>
              </a:rPr>
              <a:t>Questions/Observations??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55931F7B-3A0E-459E-802A-3BE722FADF78}"/>
              </a:ext>
            </a:extLst>
          </p:cNvPr>
          <p:cNvGrpSpPr/>
          <p:nvPr/>
        </p:nvGrpSpPr>
        <p:grpSpPr>
          <a:xfrm>
            <a:off x="6757692" y="4377705"/>
            <a:ext cx="603631" cy="724741"/>
            <a:chOff x="4930639" y="4365207"/>
            <a:chExt cx="603631" cy="724741"/>
          </a:xfrm>
        </p:grpSpPr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E919BAF5-78F3-4B0A-8F30-36B5CF0856D7}"/>
                </a:ext>
              </a:extLst>
            </p:cNvPr>
            <p:cNvSpPr/>
            <p:nvPr/>
          </p:nvSpPr>
          <p:spPr>
            <a:xfrm>
              <a:off x="5115160" y="4365207"/>
              <a:ext cx="419110" cy="407952"/>
            </a:xfrm>
            <a:custGeom>
              <a:avLst/>
              <a:gdLst>
                <a:gd name="connsiteX0" fmla="*/ 181808 w 588587"/>
                <a:gd name="connsiteY0" fmla="*/ 0 h 572918"/>
                <a:gd name="connsiteX1" fmla="*/ 15553 w 588587"/>
                <a:gd name="connsiteY1" fmla="*/ 391886 h 572918"/>
                <a:gd name="connsiteX2" fmla="*/ 526192 w 588587"/>
                <a:gd name="connsiteY2" fmla="*/ 558141 h 572918"/>
                <a:gd name="connsiteX3" fmla="*/ 561818 w 588587"/>
                <a:gd name="connsiteY3" fmla="*/ 35626 h 572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8587" h="572918">
                  <a:moveTo>
                    <a:pt x="181808" y="0"/>
                  </a:moveTo>
                  <a:cubicBezTo>
                    <a:pt x="69982" y="149431"/>
                    <a:pt x="-41844" y="298863"/>
                    <a:pt x="15553" y="391886"/>
                  </a:cubicBezTo>
                  <a:cubicBezTo>
                    <a:pt x="72950" y="484909"/>
                    <a:pt x="435148" y="617518"/>
                    <a:pt x="526192" y="558141"/>
                  </a:cubicBezTo>
                  <a:cubicBezTo>
                    <a:pt x="617236" y="498764"/>
                    <a:pt x="589527" y="267195"/>
                    <a:pt x="561818" y="35626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45D18539-0505-4280-8B1E-ED3486C488B9}"/>
                </a:ext>
              </a:extLst>
            </p:cNvPr>
            <p:cNvSpPr txBox="1"/>
            <p:nvPr/>
          </p:nvSpPr>
          <p:spPr>
            <a:xfrm>
              <a:off x="4930639" y="4665216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519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47" grpId="0" uiExpand="1"/>
      <p:bldP spid="55" grpId="0" animBg="1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NFA-2-DFA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FCA7B-633E-42B5-B00A-9D97943BE0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2133600"/>
            <a:ext cx="9829799" cy="4267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accent6"/>
                </a:solidFill>
              </a:rPr>
              <a:t>The states of the DFA will be accepting if </a:t>
            </a:r>
            <a:r>
              <a:rPr lang="en-US">
                <a:solidFill>
                  <a:schemeClr val="accent4"/>
                </a:solidFill>
              </a:rPr>
              <a:t>ANY</a:t>
            </a:r>
            <a:r>
              <a:rPr lang="en-US">
                <a:solidFill>
                  <a:schemeClr val="accent6"/>
                </a:solidFill>
              </a:rPr>
              <a:t> of the states it is labeled with are accepting in the NFA</a:t>
            </a:r>
            <a:endParaRPr lang="en-US" sz="1600">
              <a:solidFill>
                <a:schemeClr val="accent6"/>
              </a:solidFill>
            </a:endParaRPr>
          </a:p>
          <a:p>
            <a:r>
              <a:rPr lang="en-US">
                <a:solidFill>
                  <a:schemeClr val="accent3"/>
                </a:solidFill>
              </a:rPr>
              <a:t>The state labeled by the empty set is always a trap reject state</a:t>
            </a:r>
          </a:p>
          <a:p>
            <a:r>
              <a:rPr lang="en-US">
                <a:solidFill>
                  <a:schemeClr val="accent5"/>
                </a:solidFill>
              </a:rPr>
              <a:t>To compute a transition on symbol </a:t>
            </a:r>
            <a:r>
              <a:rPr lang="en-US">
                <a:solidFill>
                  <a:schemeClr val="accent3"/>
                </a:solidFill>
                <a:latin typeface="Symbol" panose="05050102010706020507" pitchFamily="18" charset="2"/>
              </a:rPr>
              <a:t>a</a:t>
            </a:r>
          </a:p>
          <a:p>
            <a:pPr lvl="1"/>
            <a:r>
              <a:rPr lang="en-US">
                <a:solidFill>
                  <a:schemeClr val="accent5"/>
                </a:solidFill>
              </a:rPr>
              <a:t>For each state in the label</a:t>
            </a:r>
          </a:p>
          <a:p>
            <a:pPr lvl="2"/>
            <a:r>
              <a:rPr lang="en-US">
                <a:solidFill>
                  <a:schemeClr val="accent5"/>
                </a:solidFill>
              </a:rPr>
              <a:t>Look up where the NFA goes from that state on </a:t>
            </a:r>
            <a:r>
              <a:rPr lang="en-US">
                <a:solidFill>
                  <a:schemeClr val="accent3"/>
                </a:solidFill>
                <a:latin typeface="Symbol" panose="05050102010706020507" pitchFamily="18" charset="2"/>
              </a:rPr>
              <a:t>a</a:t>
            </a:r>
            <a:r>
              <a:rPr lang="en-US">
                <a:solidFill>
                  <a:schemeClr val="accent5"/>
                </a:solidFill>
              </a:rPr>
              <a:t>, call it </a:t>
            </a:r>
            <a:r>
              <a:rPr lang="en-US">
                <a:solidFill>
                  <a:schemeClr val="accent3"/>
                </a:solidFill>
                <a:latin typeface="Symbol" panose="05050102010706020507" pitchFamily="18" charset="2"/>
              </a:rPr>
              <a:t>b</a:t>
            </a:r>
          </a:p>
          <a:p>
            <a:pPr lvl="2"/>
            <a:r>
              <a:rPr lang="en-US">
                <a:solidFill>
                  <a:schemeClr val="accent5"/>
                </a:solidFill>
              </a:rPr>
              <a:t>For each state in </a:t>
            </a:r>
            <a:r>
              <a:rPr lang="en-US">
                <a:solidFill>
                  <a:schemeClr val="accent3"/>
                </a:solidFill>
                <a:latin typeface="Symbol" panose="05050102010706020507" pitchFamily="18" charset="2"/>
              </a:rPr>
              <a:t>b</a:t>
            </a:r>
            <a:endParaRPr lang="en-US">
              <a:solidFill>
                <a:schemeClr val="accent3"/>
              </a:solidFill>
            </a:endParaRPr>
          </a:p>
          <a:p>
            <a:pPr lvl="3"/>
            <a:r>
              <a:rPr lang="en-US">
                <a:solidFill>
                  <a:schemeClr val="accent5"/>
                </a:solidFill>
              </a:rPr>
              <a:t>compute the </a:t>
            </a:r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-closure</a:t>
            </a:r>
          </a:p>
          <a:p>
            <a:pPr lvl="1"/>
            <a:r>
              <a:rPr lang="en-US">
                <a:solidFill>
                  <a:schemeClr val="accent5"/>
                </a:solidFill>
              </a:rPr>
              <a:t>Perform the union of all the </a:t>
            </a:r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-closures computed in the inner loop</a:t>
            </a:r>
          </a:p>
          <a:p>
            <a:r>
              <a:rPr lang="en-US">
                <a:solidFill>
                  <a:schemeClr val="accent2"/>
                </a:solidFill>
              </a:rPr>
              <a:t>How many states will the DFA have if the NFA has </a:t>
            </a:r>
            <a:r>
              <a:rPr lang="en-US">
                <a:solidFill>
                  <a:schemeClr val="accent6"/>
                </a:solidFill>
              </a:rPr>
              <a:t>n</a:t>
            </a:r>
            <a:r>
              <a:rPr lang="en-US">
                <a:solidFill>
                  <a:schemeClr val="accent2"/>
                </a:solidFill>
              </a:rPr>
              <a:t> states?</a:t>
            </a:r>
          </a:p>
        </p:txBody>
      </p:sp>
    </p:spTree>
    <p:extLst>
      <p:ext uri="{BB962C8B-B14F-4D97-AF65-F5344CB8AC3E}">
        <p14:creationId xmlns:p14="http://schemas.microsoft.com/office/powerpoint/2010/main" val="222175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/>
              <a:t>NFA-2-DFA More Examples</a:t>
            </a:r>
            <a:endParaRPr lang="en-US" dirty="0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8D89B8D7-58C7-4907-BF83-EFFCBFB06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612" y="1981200"/>
            <a:ext cx="2524125" cy="1562100"/>
          </a:xfrm>
          <a:prstGeom prst="rect">
            <a:avLst/>
          </a:prstGeom>
        </p:spPr>
      </p:pic>
      <p:pic>
        <p:nvPicPr>
          <p:cNvPr id="17" name="Picture 16" descr="A picture containing text, watch&#10;&#10;Description automatically generated">
            <a:extLst>
              <a:ext uri="{FF2B5EF4-FFF2-40B4-BE49-F238E27FC236}">
                <a16:creationId xmlns:a16="http://schemas.microsoft.com/office/drawing/2014/main" id="{D5ED443A-804E-411F-9DC8-8865D25E8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8789" y="1981200"/>
            <a:ext cx="3228975" cy="2228850"/>
          </a:xfrm>
          <a:prstGeom prst="rect">
            <a:avLst/>
          </a:prstGeom>
        </p:spPr>
      </p:pic>
      <p:pic>
        <p:nvPicPr>
          <p:cNvPr id="26" name="Picture 25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8318181D-6FC2-4230-932F-01D5CADA2D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8612" y="4419600"/>
            <a:ext cx="3676650" cy="2124075"/>
          </a:xfrm>
          <a:prstGeom prst="rect">
            <a:avLst/>
          </a:prstGeom>
        </p:spPr>
      </p:pic>
      <p:pic>
        <p:nvPicPr>
          <p:cNvPr id="37" name="Picture 36" descr="Diagram&#10;&#10;Description automatically generated">
            <a:extLst>
              <a:ext uri="{FF2B5EF4-FFF2-40B4-BE49-F238E27FC236}">
                <a16:creationId xmlns:a16="http://schemas.microsoft.com/office/drawing/2014/main" id="{C86FA234-AB62-4846-A367-222A1DDD0C8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5531"/>
          <a:stretch/>
        </p:blipFill>
        <p:spPr>
          <a:xfrm>
            <a:off x="7055238" y="4419599"/>
            <a:ext cx="361950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28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Where to go from here?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1043939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We need a collection of algorithms:</a:t>
            </a:r>
          </a:p>
          <a:p>
            <a:pPr lvl="1"/>
            <a:endParaRPr lang="en-US">
              <a:solidFill>
                <a:schemeClr val="tx2"/>
              </a:solidFill>
            </a:endParaRPr>
          </a:p>
          <a:p>
            <a:pPr lvl="1"/>
            <a:r>
              <a:rPr lang="en-US">
                <a:solidFill>
                  <a:schemeClr val="accent3">
                    <a:lumMod val="50000"/>
                  </a:schemeClr>
                </a:solidFill>
              </a:rPr>
              <a:t>Regular expression to NFA generator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NFA to DFA converter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6">
                    <a:lumMod val="50000"/>
                  </a:schemeClr>
                </a:solidFill>
              </a:rPr>
              <a:t>DFA Minimization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sz="2400" b="1">
                <a:solidFill>
                  <a:schemeClr val="accent5"/>
                </a:solidFill>
              </a:rPr>
              <a:t>DFA Emulator</a:t>
            </a:r>
            <a:r>
              <a:rPr lang="en-US">
                <a:solidFill>
                  <a:schemeClr val="accent5"/>
                </a:solidFill>
              </a:rPr>
              <a:t> </a:t>
            </a:r>
            <a:r>
              <a:rPr lang="en-US">
                <a:solidFill>
                  <a:schemeClr val="tx1">
                    <a:lumMod val="75000"/>
                  </a:schemeClr>
                </a:solidFill>
              </a:rPr>
              <a:t>(DFA data structures and algorithm)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THEN: off-the-shelf tools...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6EBBCFA-02AA-474D-A8D4-BC3E4EC5FFE2}"/>
              </a:ext>
            </a:extLst>
          </p:cNvPr>
          <p:cNvSpPr/>
          <p:nvPr/>
        </p:nvSpPr>
        <p:spPr>
          <a:xfrm>
            <a:off x="1598614" y="4495800"/>
            <a:ext cx="6400798" cy="990600"/>
          </a:xfrm>
          <a:prstGeom prst="ellipse">
            <a:avLst/>
          </a:prstGeom>
          <a:noFill/>
          <a:ln w="38100">
            <a:solidFill>
              <a:srgbClr val="92D05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4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9" ma:contentTypeDescription="Create a new document." ma:contentTypeScope="" ma:versionID="5b226f5916f7946f7720915c3500729c">
  <xsd:schema xmlns:xsd="http://www.w3.org/2001/XMLSchema" xmlns:xs="http://www.w3.org/2001/XMLSchema" xmlns:p="http://schemas.microsoft.com/office/2006/metadata/properties" xmlns:ns3="52c17e26-d80b-4810-84b5-2d696440855c" xmlns:ns4="75e26a86-27e7-4108-abb5-a9a0ae913c4d" targetNamespace="http://schemas.microsoft.com/office/2006/metadata/properties" ma:root="true" ma:fieldsID="16c32700cd2aee0408f8e8b01b9b7d4a" ns3:_="" ns4:_=""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D0EE5F-1CFD-4EB9-8932-5977000AF2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DFDAF-57A2-4086-8445-AD00A41780FF}">
  <ds:schemaRefs>
    <ds:schemaRef ds:uri="http://schemas.microsoft.com/office/2006/metadata/properties"/>
    <ds:schemaRef ds:uri="75e26a86-27e7-4108-abb5-a9a0ae913c4d"/>
    <ds:schemaRef ds:uri="http://purl.org/dc/terms/"/>
    <ds:schemaRef ds:uri="http://www.w3.org/XML/1998/namespace"/>
    <ds:schemaRef ds:uri="52c17e26-d80b-4810-84b5-2d696440855c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8276DD5-D9CA-456C-A2C7-0FB36779C2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1615</TotalTime>
  <Words>559</Words>
  <Application>Microsoft Office PowerPoint</Application>
  <PresentationFormat>Custom</PresentationFormat>
  <Paragraphs>117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 Math</vt:lpstr>
      <vt:lpstr>Consolas</vt:lpstr>
      <vt:lpstr>Corbel</vt:lpstr>
      <vt:lpstr>Symbol</vt:lpstr>
      <vt:lpstr>Chalkboard 16x9</vt:lpstr>
      <vt:lpstr>Lexical Analysis</vt:lpstr>
      <vt:lpstr>ALERTS</vt:lpstr>
      <vt:lpstr>Building a Lexer: Where to go from here?</vt:lpstr>
      <vt:lpstr>NFA-2-DFA</vt:lpstr>
      <vt:lpstr>NFA-2-DFA</vt:lpstr>
      <vt:lpstr>NFA-2-DFA</vt:lpstr>
      <vt:lpstr>NFA-2-DFA</vt:lpstr>
      <vt:lpstr>NFA-2-DFA More Examples</vt:lpstr>
      <vt:lpstr>Building a Lexer: Where to go from here?</vt:lpstr>
      <vt:lpstr>DFA Emulator in Python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3200</dc:title>
  <dc:creator>Stucki, David</dc:creator>
  <cp:lastModifiedBy>Stucki, David</cp:lastModifiedBy>
  <cp:revision>50</cp:revision>
  <dcterms:created xsi:type="dcterms:W3CDTF">2019-09-04T18:04:52Z</dcterms:created>
  <dcterms:modified xsi:type="dcterms:W3CDTF">2021-09-19T02:28:48Z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