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6" r:id="rId5"/>
    <p:sldId id="266" r:id="rId6"/>
    <p:sldId id="265" r:id="rId7"/>
    <p:sldId id="268" r:id="rId8"/>
    <p:sldId id="269" r:id="rId9"/>
    <p:sldId id="270" r:id="rId10"/>
    <p:sldId id="267" r:id="rId11"/>
    <p:sldId id="257" r:id="rId12"/>
    <p:sldId id="258" r:id="rId13"/>
    <p:sldId id="259" r:id="rId14"/>
    <p:sldId id="260" r:id="rId15"/>
    <p:sldId id="261" r:id="rId16"/>
    <p:sldId id="262" r:id="rId17"/>
    <p:sldId id="263" r:id="rId18"/>
    <p:sldId id="264" r:id="rId1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599" autoAdjust="0"/>
  </p:normalViewPr>
  <p:slideViewPr>
    <p:cSldViewPr>
      <p:cViewPr varScale="1">
        <p:scale>
          <a:sx n="111" d="100"/>
          <a:sy n="111" d="100"/>
        </p:scale>
        <p:origin x="456" y="114"/>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8/25/2023</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8/25/2023</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8/25/2023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8/25/2023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8/25/2023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8/25/2023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8/25/2023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8/25/2023</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8/25/2023</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8/25/2023</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8/25/2023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8/25/2023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8/25/2023</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3200</a:t>
            </a:r>
          </a:p>
        </p:txBody>
      </p:sp>
      <p:sp>
        <p:nvSpPr>
          <p:cNvPr id="3" name="Subtitle 2"/>
          <p:cNvSpPr>
            <a:spLocks noGrp="1"/>
          </p:cNvSpPr>
          <p:nvPr>
            <p:ph type="subTitle" idx="1"/>
          </p:nvPr>
        </p:nvSpPr>
        <p:spPr/>
        <p:txBody>
          <a:bodyPr/>
          <a:lstStyle/>
          <a:p>
            <a:r>
              <a:rPr lang="en-US"/>
              <a:t>Models of Computation</a:t>
            </a:r>
          </a:p>
          <a:p>
            <a:r>
              <a:rPr lang="en-US"/>
              <a:t>Strings </a:t>
            </a:r>
            <a:r>
              <a:rPr lang="en-US" dirty="0"/>
              <a:t>&amp; Languages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AD6E8-824E-46EE-A200-DFB2027AF266}"/>
              </a:ext>
            </a:extLst>
          </p:cNvPr>
          <p:cNvSpPr>
            <a:spLocks noGrp="1"/>
          </p:cNvSpPr>
          <p:nvPr>
            <p:ph type="title"/>
          </p:nvPr>
        </p:nvSpPr>
        <p:spPr/>
        <p:txBody>
          <a:bodyPr/>
          <a:lstStyle/>
          <a:p>
            <a:r>
              <a:rPr lang="en-US" dirty="0"/>
              <a:t>Formal Languages</a:t>
            </a:r>
          </a:p>
        </p:txBody>
      </p:sp>
      <p:sp>
        <p:nvSpPr>
          <p:cNvPr id="3" name="Content Placeholder 2">
            <a:extLst>
              <a:ext uri="{FF2B5EF4-FFF2-40B4-BE49-F238E27FC236}">
                <a16:creationId xmlns:a16="http://schemas.microsoft.com/office/drawing/2014/main" id="{8A6CFF86-8C66-455B-8167-A1F28F8EA903}"/>
              </a:ext>
            </a:extLst>
          </p:cNvPr>
          <p:cNvSpPr>
            <a:spLocks noGrp="1"/>
          </p:cNvSpPr>
          <p:nvPr>
            <p:ph idx="1"/>
          </p:nvPr>
        </p:nvSpPr>
        <p:spPr/>
        <p:txBody>
          <a:bodyPr>
            <a:normAutofit lnSpcReduction="10000"/>
          </a:bodyPr>
          <a:lstStyle/>
          <a:p>
            <a:r>
              <a:rPr lang="en-US" dirty="0">
                <a:solidFill>
                  <a:schemeClr val="accent1"/>
                </a:solidFill>
              </a:rPr>
              <a:t>DEF</a:t>
            </a:r>
            <a:r>
              <a:rPr lang="en-US" dirty="0"/>
              <a:t>: An </a:t>
            </a:r>
            <a:r>
              <a:rPr lang="en-US" cap="small" dirty="0">
                <a:solidFill>
                  <a:schemeClr val="accent2"/>
                </a:solidFill>
              </a:rPr>
              <a:t>alphabet</a:t>
            </a:r>
            <a:r>
              <a:rPr lang="en-US" dirty="0"/>
              <a:t> is any </a:t>
            </a:r>
            <a:r>
              <a:rPr lang="en-US" dirty="0">
                <a:solidFill>
                  <a:schemeClr val="accent3"/>
                </a:solidFill>
              </a:rPr>
              <a:t>finite</a:t>
            </a:r>
            <a:r>
              <a:rPr lang="en-US" dirty="0"/>
              <a:t>, </a:t>
            </a:r>
            <a:r>
              <a:rPr lang="en-US" dirty="0">
                <a:solidFill>
                  <a:schemeClr val="accent4"/>
                </a:solidFill>
              </a:rPr>
              <a:t>non-empty</a:t>
            </a:r>
            <a:r>
              <a:rPr lang="en-US" dirty="0"/>
              <a:t> </a:t>
            </a:r>
            <a:r>
              <a:rPr lang="en-US" dirty="0">
                <a:solidFill>
                  <a:schemeClr val="accent6"/>
                </a:solidFill>
              </a:rPr>
              <a:t>set</a:t>
            </a:r>
            <a:r>
              <a:rPr lang="en-US" dirty="0"/>
              <a:t> of symbols</a:t>
            </a:r>
          </a:p>
          <a:p>
            <a:r>
              <a:rPr lang="en-US" dirty="0">
                <a:solidFill>
                  <a:schemeClr val="accent1"/>
                </a:solidFill>
              </a:rPr>
              <a:t>DEF</a:t>
            </a:r>
            <a:r>
              <a:rPr lang="en-US" dirty="0"/>
              <a:t>: A </a:t>
            </a:r>
            <a:r>
              <a:rPr lang="en-US" cap="small" dirty="0">
                <a:solidFill>
                  <a:schemeClr val="accent2"/>
                </a:solidFill>
              </a:rPr>
              <a:t>string</a:t>
            </a:r>
            <a:r>
              <a:rPr lang="en-US" dirty="0"/>
              <a:t> is any </a:t>
            </a:r>
            <a:r>
              <a:rPr lang="en-US" dirty="0">
                <a:solidFill>
                  <a:schemeClr val="accent3"/>
                </a:solidFill>
              </a:rPr>
              <a:t>finite</a:t>
            </a:r>
            <a:r>
              <a:rPr lang="en-US" dirty="0"/>
              <a:t> </a:t>
            </a:r>
            <a:r>
              <a:rPr lang="en-US" dirty="0">
                <a:solidFill>
                  <a:schemeClr val="accent4"/>
                </a:solidFill>
              </a:rPr>
              <a:t>sequence</a:t>
            </a:r>
            <a:r>
              <a:rPr lang="en-US" dirty="0"/>
              <a:t> of symbols taken from a specified alphabet</a:t>
            </a:r>
          </a:p>
          <a:p>
            <a:pPr lvl="1"/>
            <a:r>
              <a:rPr lang="en-US" dirty="0"/>
              <a:t>A string MAY be empty: “” or </a:t>
            </a:r>
            <a:r>
              <a:rPr lang="en-US" dirty="0">
                <a:latin typeface="Symbol" panose="05050102010706020507" pitchFamily="18" charset="2"/>
              </a:rPr>
              <a:t>e</a:t>
            </a:r>
            <a:r>
              <a:rPr lang="en-US" dirty="0"/>
              <a:t> or </a:t>
            </a:r>
            <a:r>
              <a:rPr lang="en-US" dirty="0">
                <a:latin typeface="Symbol" panose="05050102010706020507" pitchFamily="18" charset="2"/>
              </a:rPr>
              <a:t>l</a:t>
            </a:r>
          </a:p>
          <a:p>
            <a:r>
              <a:rPr lang="en-US" dirty="0">
                <a:solidFill>
                  <a:schemeClr val="accent1"/>
                </a:solidFill>
              </a:rPr>
              <a:t>DEF</a:t>
            </a:r>
            <a:r>
              <a:rPr lang="en-US" dirty="0"/>
              <a:t>: A </a:t>
            </a:r>
            <a:r>
              <a:rPr lang="en-US" cap="small" dirty="0">
                <a:solidFill>
                  <a:schemeClr val="accent2"/>
                </a:solidFill>
              </a:rPr>
              <a:t>language</a:t>
            </a:r>
            <a:r>
              <a:rPr lang="en-US" dirty="0"/>
              <a:t> is </a:t>
            </a:r>
            <a:r>
              <a:rPr lang="en-US" dirty="0">
                <a:solidFill>
                  <a:schemeClr val="accent5"/>
                </a:solidFill>
              </a:rPr>
              <a:t>any</a:t>
            </a:r>
            <a:r>
              <a:rPr lang="en-US" dirty="0"/>
              <a:t> set of strings over some alphabet</a:t>
            </a:r>
          </a:p>
          <a:p>
            <a:pPr lvl="1"/>
            <a:r>
              <a:rPr lang="en-US" dirty="0"/>
              <a:t>Let </a:t>
            </a:r>
            <a:r>
              <a:rPr lang="en-US" dirty="0">
                <a:latin typeface="Symbol" panose="05050102010706020507" pitchFamily="18" charset="2"/>
              </a:rPr>
              <a:t>S</a:t>
            </a:r>
            <a:r>
              <a:rPr lang="en-US" dirty="0"/>
              <a:t> = {a, b}. Then each of the following are languages:</a:t>
            </a:r>
          </a:p>
          <a:p>
            <a:pPr marL="274320" lvl="1" indent="0" algn="ctr">
              <a:buNone/>
            </a:pPr>
            <a:r>
              <a:rPr lang="en-US" dirty="0"/>
              <a:t>{a}</a:t>
            </a:r>
          </a:p>
          <a:p>
            <a:pPr marL="274320" lvl="1" indent="0" algn="ctr">
              <a:buNone/>
            </a:pPr>
            <a:r>
              <a:rPr lang="en-US" dirty="0"/>
              <a:t>{a, b}</a:t>
            </a:r>
          </a:p>
          <a:p>
            <a:pPr marL="274320" lvl="1" indent="0" algn="ctr">
              <a:buNone/>
            </a:pPr>
            <a:r>
              <a:rPr lang="en-US" dirty="0"/>
              <a:t>{a, aa, </a:t>
            </a:r>
            <a:r>
              <a:rPr lang="en-US" dirty="0" err="1"/>
              <a:t>aaa</a:t>
            </a:r>
            <a:r>
              <a:rPr lang="en-US" dirty="0"/>
              <a:t>, </a:t>
            </a:r>
            <a:r>
              <a:rPr lang="en-US" dirty="0" err="1"/>
              <a:t>aaaa</a:t>
            </a:r>
            <a:r>
              <a:rPr lang="en-US" dirty="0"/>
              <a:t>, </a:t>
            </a:r>
            <a:r>
              <a:rPr lang="en-US" dirty="0" err="1"/>
              <a:t>aaaaa</a:t>
            </a:r>
            <a:r>
              <a:rPr lang="en-US" dirty="0"/>
              <a:t>, …}</a:t>
            </a:r>
          </a:p>
          <a:p>
            <a:pPr marL="274320" lvl="1" indent="0" algn="ctr">
              <a:buNone/>
            </a:pPr>
            <a:r>
              <a:rPr lang="en-US" dirty="0"/>
              <a:t>{</a:t>
            </a:r>
            <a:r>
              <a:rPr lang="en-US" dirty="0">
                <a:latin typeface="Symbol" panose="05050102010706020507" pitchFamily="18" charset="2"/>
              </a:rPr>
              <a:t>e</a:t>
            </a:r>
            <a:r>
              <a:rPr lang="en-US" dirty="0"/>
              <a:t>, aa, ab, </a:t>
            </a:r>
            <a:r>
              <a:rPr lang="en-US" dirty="0" err="1"/>
              <a:t>ba</a:t>
            </a:r>
            <a:r>
              <a:rPr lang="en-US" dirty="0"/>
              <a:t>, bb, </a:t>
            </a:r>
            <a:r>
              <a:rPr lang="en-US" dirty="0" err="1"/>
              <a:t>aaaa</a:t>
            </a:r>
            <a:r>
              <a:rPr lang="en-US" dirty="0"/>
              <a:t>, </a:t>
            </a:r>
            <a:r>
              <a:rPr lang="en-US" dirty="0" err="1"/>
              <a:t>aaab</a:t>
            </a:r>
            <a:r>
              <a:rPr lang="en-US" dirty="0"/>
              <a:t>, </a:t>
            </a:r>
            <a:r>
              <a:rPr lang="en-US" dirty="0" err="1"/>
              <a:t>aaba</a:t>
            </a:r>
            <a:r>
              <a:rPr lang="en-US" dirty="0"/>
              <a:t>, </a:t>
            </a:r>
            <a:r>
              <a:rPr lang="en-US" dirty="0" err="1"/>
              <a:t>aabb</a:t>
            </a:r>
            <a:r>
              <a:rPr lang="en-US" dirty="0"/>
              <a:t>, </a:t>
            </a:r>
            <a:r>
              <a:rPr lang="en-US" dirty="0" err="1"/>
              <a:t>abaa</a:t>
            </a:r>
            <a:r>
              <a:rPr lang="en-US" dirty="0"/>
              <a:t>, </a:t>
            </a:r>
            <a:r>
              <a:rPr lang="en-US" dirty="0" err="1"/>
              <a:t>abab</a:t>
            </a:r>
            <a:r>
              <a:rPr lang="en-US" dirty="0"/>
              <a:t>, </a:t>
            </a:r>
            <a:r>
              <a:rPr lang="en-US" dirty="0" err="1"/>
              <a:t>abba</a:t>
            </a:r>
            <a:r>
              <a:rPr lang="en-US" dirty="0"/>
              <a:t>, </a:t>
            </a:r>
            <a:r>
              <a:rPr lang="en-US" dirty="0" err="1"/>
              <a:t>abbb</a:t>
            </a:r>
            <a:r>
              <a:rPr lang="en-US" dirty="0"/>
              <a:t>, </a:t>
            </a:r>
            <a:r>
              <a:rPr lang="en-US" dirty="0" err="1"/>
              <a:t>baaa</a:t>
            </a:r>
            <a:r>
              <a:rPr lang="en-US" dirty="0"/>
              <a:t>, …}</a:t>
            </a:r>
          </a:p>
          <a:p>
            <a:pPr lvl="1"/>
            <a:r>
              <a:rPr lang="en-US" dirty="0"/>
              <a:t>Others?</a:t>
            </a:r>
          </a:p>
        </p:txBody>
      </p:sp>
    </p:spTree>
    <p:extLst>
      <p:ext uri="{BB962C8B-B14F-4D97-AF65-F5344CB8AC3E}">
        <p14:creationId xmlns:p14="http://schemas.microsoft.com/office/powerpoint/2010/main" val="1110906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36A79-57D0-46FA-9B48-B593A349822B}"/>
              </a:ext>
            </a:extLst>
          </p:cNvPr>
          <p:cNvSpPr>
            <a:spLocks noGrp="1"/>
          </p:cNvSpPr>
          <p:nvPr>
            <p:ph type="title"/>
          </p:nvPr>
        </p:nvSpPr>
        <p:spPr/>
        <p:txBody>
          <a:bodyPr/>
          <a:lstStyle/>
          <a:p>
            <a:r>
              <a:rPr lang="en-US" dirty="0"/>
              <a:t>Formal Languages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C1A372D-C6B6-49FC-BA66-41AD66FDB859}"/>
                  </a:ext>
                </a:extLst>
              </p:cNvPr>
              <p:cNvSpPr>
                <a:spLocks noGrp="1"/>
              </p:cNvSpPr>
              <p:nvPr>
                <p:ph idx="1"/>
              </p:nvPr>
            </p:nvSpPr>
            <p:spPr/>
            <p:txBody>
              <a:bodyPr/>
              <a:lstStyle/>
              <a:p>
                <a:r>
                  <a:rPr lang="en-US" dirty="0">
                    <a:solidFill>
                      <a:schemeClr val="accent1"/>
                    </a:solidFill>
                  </a:rPr>
                  <a:t>DEF</a:t>
                </a:r>
                <a:r>
                  <a:rPr lang="en-US" dirty="0"/>
                  <a:t>: Given an alphabet </a:t>
                </a:r>
                <a:r>
                  <a:rPr lang="en-US" dirty="0">
                    <a:latin typeface="Symbol" panose="05050102010706020507" pitchFamily="18" charset="2"/>
                  </a:rPr>
                  <a:t>S</a:t>
                </a:r>
                <a:r>
                  <a:rPr lang="en-US" dirty="0"/>
                  <a:t>, </a:t>
                </a:r>
                <a:r>
                  <a:rPr lang="en-US" dirty="0">
                    <a:solidFill>
                      <a:schemeClr val="accent2"/>
                    </a:solidFill>
                    <a:latin typeface="Symbol" panose="05050102010706020507" pitchFamily="18" charset="2"/>
                  </a:rPr>
                  <a:t>S</a:t>
                </a:r>
                <a:r>
                  <a:rPr lang="en-US" baseline="30000" dirty="0">
                    <a:solidFill>
                      <a:schemeClr val="accent2"/>
                    </a:solidFill>
                  </a:rPr>
                  <a:t>k</a:t>
                </a:r>
                <a:r>
                  <a:rPr lang="en-US" dirty="0"/>
                  <a:t> is the set of all strings over </a:t>
                </a:r>
                <a:r>
                  <a:rPr lang="en-US" dirty="0">
                    <a:latin typeface="Symbol" panose="05050102010706020507" pitchFamily="18" charset="2"/>
                  </a:rPr>
                  <a:t>S</a:t>
                </a:r>
                <a:r>
                  <a:rPr lang="en-US" dirty="0"/>
                  <a:t> of length k (where </a:t>
                </a:r>
                <a14:m>
                  <m:oMath xmlns:m="http://schemas.openxmlformats.org/officeDocument/2006/math">
                    <m:r>
                      <a:rPr lang="en-US" b="0" i="1" smtClean="0">
                        <a:latin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ℕ</m:t>
                    </m:r>
                  </m:oMath>
                </a14:m>
                <a:r>
                  <a:rPr lang="en-US" dirty="0"/>
                  <a:t>)</a:t>
                </a:r>
              </a:p>
              <a:p>
                <a:pPr marL="457200" lvl="1" indent="0">
                  <a:buNone/>
                </a:pPr>
                <a:r>
                  <a:rPr lang="en-US" dirty="0"/>
                  <a:t>Let </a:t>
                </a:r>
                <a:r>
                  <a:rPr lang="en-US" dirty="0">
                    <a:latin typeface="Symbol" panose="05050102010706020507" pitchFamily="18" charset="2"/>
                  </a:rPr>
                  <a:t>S</a:t>
                </a:r>
                <a:r>
                  <a:rPr lang="en-US" dirty="0"/>
                  <a:t> = {</a:t>
                </a:r>
                <a:r>
                  <a:rPr lang="en-US" dirty="0">
                    <a:latin typeface="Webdings" panose="05030102010509060703" pitchFamily="18" charset="2"/>
                  </a:rPr>
                  <a:t>a</a:t>
                </a:r>
                <a:r>
                  <a:rPr lang="en-US" dirty="0"/>
                  <a:t>, </a:t>
                </a:r>
                <a:r>
                  <a:rPr lang="en-US" dirty="0">
                    <a:latin typeface="Webdings" panose="05030102010509060703" pitchFamily="18" charset="2"/>
                  </a:rPr>
                  <a:t>b</a:t>
                </a:r>
                <a:r>
                  <a:rPr lang="en-US" dirty="0"/>
                  <a:t>}.</a:t>
                </a:r>
              </a:p>
              <a:p>
                <a:pPr marL="914400" lvl="1" indent="0">
                  <a:buNone/>
                </a:pPr>
                <a:r>
                  <a:rPr lang="en-US" dirty="0">
                    <a:latin typeface="Symbol" panose="05050102010706020507" pitchFamily="18" charset="2"/>
                  </a:rPr>
                  <a:t>S</a:t>
                </a:r>
                <a:r>
                  <a:rPr lang="en-US" baseline="30000" dirty="0">
                    <a:latin typeface="Symbol" panose="05050102010706020507" pitchFamily="18" charset="2"/>
                  </a:rPr>
                  <a:t>0</a:t>
                </a:r>
                <a:r>
                  <a:rPr lang="en-US" dirty="0"/>
                  <a:t> = {</a:t>
                </a:r>
                <a:r>
                  <a:rPr lang="en-US" dirty="0">
                    <a:latin typeface="Symbol" panose="05050102010706020507" pitchFamily="18" charset="2"/>
                  </a:rPr>
                  <a:t>e</a:t>
                </a:r>
                <a:r>
                  <a:rPr lang="en-US" dirty="0"/>
                  <a:t>}</a:t>
                </a:r>
              </a:p>
              <a:p>
                <a:pPr marL="914400" lvl="1" indent="0">
                  <a:buNone/>
                </a:pPr>
                <a:r>
                  <a:rPr lang="en-US" dirty="0">
                    <a:latin typeface="Symbol" panose="05050102010706020507" pitchFamily="18" charset="2"/>
                  </a:rPr>
                  <a:t>S</a:t>
                </a:r>
                <a:r>
                  <a:rPr lang="en-US" baseline="30000" dirty="0">
                    <a:latin typeface="Symbol" panose="05050102010706020507" pitchFamily="18" charset="2"/>
                  </a:rPr>
                  <a:t>1</a:t>
                </a:r>
                <a:r>
                  <a:rPr lang="en-US" dirty="0"/>
                  <a:t> = {</a:t>
                </a:r>
                <a:r>
                  <a:rPr lang="en-US" dirty="0">
                    <a:latin typeface="Webdings" panose="05030102010509060703" pitchFamily="18" charset="2"/>
                  </a:rPr>
                  <a:t>a</a:t>
                </a:r>
                <a:r>
                  <a:rPr lang="en-US" dirty="0"/>
                  <a:t>, </a:t>
                </a:r>
                <a:r>
                  <a:rPr lang="en-US" dirty="0">
                    <a:latin typeface="Webdings" panose="05030102010509060703" pitchFamily="18" charset="2"/>
                  </a:rPr>
                  <a:t>b</a:t>
                </a:r>
                <a:r>
                  <a:rPr lang="en-US" dirty="0"/>
                  <a:t>}</a:t>
                </a:r>
              </a:p>
              <a:p>
                <a:pPr marL="914400" lvl="1" indent="0">
                  <a:buNone/>
                </a:pPr>
                <a:r>
                  <a:rPr lang="en-US" dirty="0">
                    <a:latin typeface="Symbol" panose="05050102010706020507" pitchFamily="18" charset="2"/>
                  </a:rPr>
                  <a:t>S</a:t>
                </a:r>
                <a:r>
                  <a:rPr lang="en-US" baseline="30000" dirty="0">
                    <a:latin typeface="Symbol" panose="05050102010706020507" pitchFamily="18" charset="2"/>
                  </a:rPr>
                  <a:t>2</a:t>
                </a:r>
                <a:r>
                  <a:rPr lang="en-US" dirty="0"/>
                  <a:t> = {</a:t>
                </a:r>
                <a:r>
                  <a:rPr lang="en-US" dirty="0">
                    <a:latin typeface="Webdings" panose="05030102010509060703" pitchFamily="18" charset="2"/>
                  </a:rPr>
                  <a:t>aa</a:t>
                </a:r>
                <a:r>
                  <a:rPr lang="en-US" dirty="0"/>
                  <a:t>, </a:t>
                </a:r>
                <a:r>
                  <a:rPr lang="en-US" dirty="0">
                    <a:latin typeface="Webdings" panose="05030102010509060703" pitchFamily="18" charset="2"/>
                  </a:rPr>
                  <a:t>ab</a:t>
                </a:r>
                <a:r>
                  <a:rPr lang="en-US" dirty="0"/>
                  <a:t>, </a:t>
                </a:r>
                <a:r>
                  <a:rPr lang="en-US" dirty="0" err="1">
                    <a:latin typeface="Webdings" panose="05030102010509060703" pitchFamily="18" charset="2"/>
                  </a:rPr>
                  <a:t>ba</a:t>
                </a:r>
                <a:r>
                  <a:rPr lang="en-US" dirty="0"/>
                  <a:t>, </a:t>
                </a:r>
                <a:r>
                  <a:rPr lang="en-US" dirty="0">
                    <a:latin typeface="Webdings" panose="05030102010509060703" pitchFamily="18" charset="2"/>
                  </a:rPr>
                  <a:t>bb</a:t>
                </a:r>
                <a:r>
                  <a:rPr lang="en-US" dirty="0"/>
                  <a:t>}</a:t>
                </a:r>
              </a:p>
              <a:p>
                <a:r>
                  <a:rPr lang="en-US" dirty="0">
                    <a:solidFill>
                      <a:schemeClr val="accent1"/>
                    </a:solidFill>
                  </a:rPr>
                  <a:t>DEF</a:t>
                </a:r>
                <a:r>
                  <a:rPr lang="en-US" dirty="0"/>
                  <a:t>: Given an alphabet </a:t>
                </a:r>
                <a:r>
                  <a:rPr lang="en-US" dirty="0">
                    <a:latin typeface="Symbol" panose="05050102010706020507" pitchFamily="18" charset="2"/>
                  </a:rPr>
                  <a:t>S</a:t>
                </a:r>
                <a:r>
                  <a:rPr lang="en-US" dirty="0"/>
                  <a:t>, </a:t>
                </a:r>
                <a:r>
                  <a:rPr lang="en-US" dirty="0">
                    <a:solidFill>
                      <a:schemeClr val="accent2"/>
                    </a:solidFill>
                    <a:latin typeface="Symbol" panose="05050102010706020507" pitchFamily="18" charset="2"/>
                  </a:rPr>
                  <a:t>S</a:t>
                </a:r>
                <a:r>
                  <a:rPr lang="en-US" baseline="30000" dirty="0">
                    <a:solidFill>
                      <a:schemeClr val="accent2"/>
                    </a:solidFill>
                  </a:rPr>
                  <a:t>*</a:t>
                </a:r>
                <a:r>
                  <a:rPr lang="en-US" dirty="0"/>
                  <a:t> is the set of all possible strings over </a:t>
                </a:r>
                <a:r>
                  <a:rPr lang="en-US" dirty="0">
                    <a:latin typeface="Symbol" panose="05050102010706020507" pitchFamily="18" charset="2"/>
                  </a:rPr>
                  <a:t>S</a:t>
                </a:r>
              </a:p>
              <a:p>
                <a:pPr lvl="1"/>
                <a:r>
                  <a:rPr lang="en-US" dirty="0">
                    <a:solidFill>
                      <a:schemeClr val="accent4"/>
                    </a:solidFill>
                  </a:rPr>
                  <a:t>Is </a:t>
                </a:r>
                <a:r>
                  <a:rPr lang="en-US" dirty="0">
                    <a:solidFill>
                      <a:schemeClr val="accent4"/>
                    </a:solidFill>
                    <a:latin typeface="Symbol" panose="05050102010706020507" pitchFamily="18" charset="2"/>
                  </a:rPr>
                  <a:t>S</a:t>
                </a:r>
                <a:r>
                  <a:rPr lang="en-US" baseline="30000" dirty="0">
                    <a:solidFill>
                      <a:schemeClr val="accent4"/>
                    </a:solidFill>
                  </a:rPr>
                  <a:t>*</a:t>
                </a:r>
                <a:r>
                  <a:rPr lang="en-US" dirty="0">
                    <a:solidFill>
                      <a:schemeClr val="accent4"/>
                    </a:solidFill>
                  </a:rPr>
                  <a:t> a language?</a:t>
                </a:r>
              </a:p>
              <a:p>
                <a:pPr lvl="1"/>
                <a:r>
                  <a:rPr lang="en-US" dirty="0">
                    <a:solidFill>
                      <a:schemeClr val="accent6"/>
                    </a:solidFill>
                  </a:rPr>
                  <a:t>If </a:t>
                </a:r>
                <a14:m>
                  <m:oMath xmlns:m="http://schemas.openxmlformats.org/officeDocument/2006/math">
                    <m:r>
                      <a:rPr lang="en-US" b="0" i="1" smtClean="0">
                        <a:solidFill>
                          <a:schemeClr val="accent6"/>
                        </a:solidFill>
                        <a:latin typeface="Cambria Math" panose="02040503050406030204" pitchFamily="18" charset="0"/>
                      </a:rPr>
                      <m:t>𝐿</m:t>
                    </m:r>
                    <m:r>
                      <a:rPr lang="en-US" b="0" i="1" smtClean="0">
                        <a:solidFill>
                          <a:schemeClr val="accent6"/>
                        </a:solidFill>
                        <a:latin typeface="Cambria Math" panose="02040503050406030204" pitchFamily="18" charset="0"/>
                        <a:ea typeface="Cambria Math" panose="02040503050406030204" pitchFamily="18" charset="0"/>
                      </a:rPr>
                      <m:t>⊆</m:t>
                    </m:r>
                    <m:sSup>
                      <m:sSupPr>
                        <m:ctrlPr>
                          <a:rPr lang="en-US" b="0" i="1" smtClean="0">
                            <a:solidFill>
                              <a:schemeClr val="accent6"/>
                            </a:solidFill>
                            <a:latin typeface="Cambria Math" panose="02040503050406030204" pitchFamily="18" charset="0"/>
                            <a:ea typeface="Cambria Math" panose="02040503050406030204" pitchFamily="18" charset="0"/>
                          </a:rPr>
                        </m:ctrlPr>
                      </m:sSupPr>
                      <m:e>
                        <m:r>
                          <m:rPr>
                            <m:sty m:val="p"/>
                          </m:rPr>
                          <a:rPr lang="el-GR" b="0" i="1" smtClean="0">
                            <a:solidFill>
                              <a:schemeClr val="accent6"/>
                            </a:solidFill>
                            <a:latin typeface="Cambria Math" panose="02040503050406030204" pitchFamily="18" charset="0"/>
                            <a:ea typeface="Cambria Math" panose="02040503050406030204" pitchFamily="18" charset="0"/>
                          </a:rPr>
                          <m:t>Σ</m:t>
                        </m:r>
                      </m:e>
                      <m:sup>
                        <m:r>
                          <a:rPr lang="en-US" b="0" i="1" smtClean="0">
                            <a:solidFill>
                              <a:schemeClr val="accent6"/>
                            </a:solidFill>
                            <a:latin typeface="Cambria Math" panose="02040503050406030204" pitchFamily="18" charset="0"/>
                            <a:ea typeface="Cambria Math" panose="02040503050406030204" pitchFamily="18" charset="0"/>
                          </a:rPr>
                          <m:t>∗</m:t>
                        </m:r>
                      </m:sup>
                    </m:sSup>
                  </m:oMath>
                </a14:m>
                <a:r>
                  <a:rPr lang="en-US" dirty="0">
                    <a:solidFill>
                      <a:schemeClr val="accent6"/>
                    </a:solidFill>
                  </a:rPr>
                  <a:t>, is L a language?</a:t>
                </a:r>
              </a:p>
              <a:p>
                <a:pPr lvl="1"/>
                <a:r>
                  <a:rPr lang="en-US" dirty="0">
                    <a:solidFill>
                      <a:schemeClr val="accent3"/>
                    </a:solidFill>
                  </a:rPr>
                  <a:t>How big is </a:t>
                </a:r>
                <a:r>
                  <a:rPr lang="en-US" dirty="0">
                    <a:solidFill>
                      <a:schemeClr val="accent3"/>
                    </a:solidFill>
                    <a:latin typeface="Symbol" panose="05050102010706020507" pitchFamily="18" charset="2"/>
                  </a:rPr>
                  <a:t>S</a:t>
                </a:r>
                <a:r>
                  <a:rPr lang="en-US" baseline="30000" dirty="0">
                    <a:solidFill>
                      <a:schemeClr val="accent3"/>
                    </a:solidFill>
                  </a:rPr>
                  <a:t>*</a:t>
                </a:r>
                <a:r>
                  <a:rPr lang="en-US" dirty="0">
                    <a:solidFill>
                      <a:schemeClr val="accent3"/>
                    </a:solidFill>
                  </a:rPr>
                  <a:t>?</a:t>
                </a:r>
              </a:p>
              <a:p>
                <a:pPr lvl="1"/>
                <a:r>
                  <a:rPr lang="en-US" dirty="0">
                    <a:solidFill>
                      <a:schemeClr val="accent5"/>
                    </a:solidFill>
                  </a:rPr>
                  <a:t>How many languages are there (over </a:t>
                </a:r>
                <a:r>
                  <a:rPr lang="en-US" dirty="0">
                    <a:solidFill>
                      <a:schemeClr val="accent5"/>
                    </a:solidFill>
                    <a:latin typeface="Symbol" panose="05050102010706020507" pitchFamily="18" charset="2"/>
                  </a:rPr>
                  <a:t>S</a:t>
                </a:r>
                <a:r>
                  <a:rPr lang="en-US" dirty="0">
                    <a:solidFill>
                      <a:schemeClr val="accent5"/>
                    </a:solidFill>
                  </a:rPr>
                  <a:t>)?</a:t>
                </a:r>
              </a:p>
              <a:p>
                <a:pPr lvl="1"/>
                <a:endParaRPr lang="en-US" dirty="0"/>
              </a:p>
            </p:txBody>
          </p:sp>
        </mc:Choice>
        <mc:Fallback xmlns="">
          <p:sp>
            <p:nvSpPr>
              <p:cNvPr id="3" name="Content Placeholder 2">
                <a:extLst>
                  <a:ext uri="{FF2B5EF4-FFF2-40B4-BE49-F238E27FC236}">
                    <a16:creationId xmlns:a16="http://schemas.microsoft.com/office/drawing/2014/main" id="{2C1A372D-C6B6-49FC-BA66-41AD66FDB859}"/>
                  </a:ext>
                </a:extLst>
              </p:cNvPr>
              <p:cNvSpPr>
                <a:spLocks noGrp="1" noRot="1" noChangeAspect="1" noMove="1" noResize="1" noEditPoints="1" noAdjustHandles="1" noChangeArrowheads="1" noChangeShapeType="1" noTextEdit="1"/>
              </p:cNvSpPr>
              <p:nvPr>
                <p:ph idx="1"/>
              </p:nvPr>
            </p:nvSpPr>
            <p:spPr>
              <a:blipFill>
                <a:blip r:embed="rId2"/>
                <a:stretch>
                  <a:fillRect l="-933" t="-2286" r="-867"/>
                </a:stretch>
              </a:blipFill>
            </p:spPr>
            <p:txBody>
              <a:bodyPr/>
              <a:lstStyle/>
              <a:p>
                <a:r>
                  <a:rPr lang="en-US">
                    <a:noFill/>
                  </a:rPr>
                  <a:t> </a:t>
                </a:r>
              </a:p>
            </p:txBody>
          </p:sp>
        </mc:Fallback>
      </mc:AlternateContent>
    </p:spTree>
    <p:extLst>
      <p:ext uri="{BB962C8B-B14F-4D97-AF65-F5344CB8AC3E}">
        <p14:creationId xmlns:p14="http://schemas.microsoft.com/office/powerpoint/2010/main" val="67480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BA64F-BE07-4FC3-8F2E-2B90D07E5F18}"/>
              </a:ext>
            </a:extLst>
          </p:cNvPr>
          <p:cNvSpPr>
            <a:spLocks noGrp="1"/>
          </p:cNvSpPr>
          <p:nvPr>
            <p:ph type="title"/>
          </p:nvPr>
        </p:nvSpPr>
        <p:spPr/>
        <p:txBody>
          <a:bodyPr/>
          <a:lstStyle/>
          <a:p>
            <a:r>
              <a:rPr lang="en-US" dirty="0"/>
              <a:t>Operations on Languages</a:t>
            </a:r>
          </a:p>
        </p:txBody>
      </p:sp>
      <p:sp>
        <p:nvSpPr>
          <p:cNvPr id="3" name="Content Placeholder 2">
            <a:extLst>
              <a:ext uri="{FF2B5EF4-FFF2-40B4-BE49-F238E27FC236}">
                <a16:creationId xmlns:a16="http://schemas.microsoft.com/office/drawing/2014/main" id="{6E8E64E6-61B9-45C2-B8CC-3B1FAEFEC239}"/>
              </a:ext>
            </a:extLst>
          </p:cNvPr>
          <p:cNvSpPr>
            <a:spLocks noGrp="1"/>
          </p:cNvSpPr>
          <p:nvPr>
            <p:ph idx="1"/>
          </p:nvPr>
        </p:nvSpPr>
        <p:spPr/>
        <p:txBody>
          <a:bodyPr/>
          <a:lstStyle/>
          <a:p>
            <a:r>
              <a:rPr lang="en-US" dirty="0">
                <a:solidFill>
                  <a:schemeClr val="accent3"/>
                </a:solidFill>
              </a:rPr>
              <a:t>Set</a:t>
            </a:r>
            <a:r>
              <a:rPr lang="en-US" dirty="0"/>
              <a:t> operations?</a:t>
            </a:r>
          </a:p>
          <a:p>
            <a:pPr lvl="1"/>
            <a:r>
              <a:rPr lang="en-US" dirty="0"/>
              <a:t>union</a:t>
            </a:r>
          </a:p>
          <a:p>
            <a:pPr lvl="1"/>
            <a:r>
              <a:rPr lang="en-US" dirty="0"/>
              <a:t>intersection</a:t>
            </a:r>
          </a:p>
          <a:p>
            <a:pPr lvl="1"/>
            <a:r>
              <a:rPr lang="en-US" dirty="0"/>
              <a:t>complement</a:t>
            </a:r>
          </a:p>
          <a:p>
            <a:pPr lvl="1"/>
            <a:r>
              <a:rPr lang="en-US" dirty="0"/>
              <a:t>set difference</a:t>
            </a:r>
          </a:p>
          <a:p>
            <a:pPr lvl="1"/>
            <a:r>
              <a:rPr lang="en-US" dirty="0"/>
              <a:t>power set</a:t>
            </a:r>
          </a:p>
          <a:p>
            <a:pPr lvl="1"/>
            <a:r>
              <a:rPr lang="en-US" dirty="0"/>
              <a:t>etc.</a:t>
            </a:r>
          </a:p>
          <a:p>
            <a:r>
              <a:rPr lang="en-US" dirty="0">
                <a:solidFill>
                  <a:schemeClr val="accent4"/>
                </a:solidFill>
              </a:rPr>
              <a:t>String</a:t>
            </a:r>
            <a:r>
              <a:rPr lang="en-US" dirty="0"/>
              <a:t> operations?</a:t>
            </a:r>
          </a:p>
          <a:p>
            <a:pPr lvl="1"/>
            <a:r>
              <a:rPr lang="en-US" dirty="0"/>
              <a:t>concatenation</a:t>
            </a:r>
          </a:p>
          <a:p>
            <a:pPr lvl="1"/>
            <a:r>
              <a:rPr lang="en-US"/>
              <a:t>iterated concatenation (what's that?)</a:t>
            </a:r>
            <a:endParaRPr lang="en-US" dirty="0"/>
          </a:p>
        </p:txBody>
      </p:sp>
    </p:spTree>
    <p:extLst>
      <p:ext uri="{BB962C8B-B14F-4D97-AF65-F5344CB8AC3E}">
        <p14:creationId xmlns:p14="http://schemas.microsoft.com/office/powerpoint/2010/main" val="18454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BA64F-BE07-4FC3-8F2E-2B90D07E5F18}"/>
              </a:ext>
            </a:extLst>
          </p:cNvPr>
          <p:cNvSpPr>
            <a:spLocks noGrp="1"/>
          </p:cNvSpPr>
          <p:nvPr>
            <p:ph type="title"/>
          </p:nvPr>
        </p:nvSpPr>
        <p:spPr/>
        <p:txBody>
          <a:bodyPr/>
          <a:lstStyle/>
          <a:p>
            <a:r>
              <a:rPr lang="en-US" dirty="0"/>
              <a:t>Operations on Languages</a:t>
            </a:r>
          </a:p>
        </p:txBody>
      </p:sp>
      <p:sp>
        <p:nvSpPr>
          <p:cNvPr id="3" name="Content Placeholder 2">
            <a:extLst>
              <a:ext uri="{FF2B5EF4-FFF2-40B4-BE49-F238E27FC236}">
                <a16:creationId xmlns:a16="http://schemas.microsoft.com/office/drawing/2014/main" id="{6E8E64E6-61B9-45C2-B8CC-3B1FAEFEC239}"/>
              </a:ext>
            </a:extLst>
          </p:cNvPr>
          <p:cNvSpPr>
            <a:spLocks noGrp="1"/>
          </p:cNvSpPr>
          <p:nvPr>
            <p:ph idx="1"/>
          </p:nvPr>
        </p:nvSpPr>
        <p:spPr/>
        <p:txBody>
          <a:bodyPr/>
          <a:lstStyle/>
          <a:p>
            <a:r>
              <a:rPr lang="en-US" dirty="0">
                <a:solidFill>
                  <a:schemeClr val="accent3"/>
                </a:solidFill>
              </a:rPr>
              <a:t>Set</a:t>
            </a:r>
            <a:r>
              <a:rPr lang="en-US" dirty="0"/>
              <a:t> operations?</a:t>
            </a:r>
          </a:p>
          <a:p>
            <a:pPr lvl="1"/>
            <a:r>
              <a:rPr lang="en-US" dirty="0">
                <a:solidFill>
                  <a:srgbClr val="FFFF00"/>
                </a:solidFill>
              </a:rPr>
              <a:t>union</a:t>
            </a:r>
          </a:p>
          <a:p>
            <a:pPr lvl="1"/>
            <a:r>
              <a:rPr lang="en-US" dirty="0"/>
              <a:t>intersection</a:t>
            </a:r>
          </a:p>
          <a:p>
            <a:pPr lvl="1"/>
            <a:r>
              <a:rPr lang="en-US" dirty="0">
                <a:solidFill>
                  <a:srgbClr val="FFFF00"/>
                </a:solidFill>
              </a:rPr>
              <a:t>complement</a:t>
            </a:r>
          </a:p>
          <a:p>
            <a:pPr lvl="1"/>
            <a:r>
              <a:rPr lang="en-US" dirty="0"/>
              <a:t>set difference</a:t>
            </a:r>
          </a:p>
          <a:p>
            <a:pPr lvl="1"/>
            <a:r>
              <a:rPr lang="en-US" dirty="0"/>
              <a:t>power set</a:t>
            </a:r>
          </a:p>
          <a:p>
            <a:pPr lvl="1"/>
            <a:r>
              <a:rPr lang="en-US" dirty="0"/>
              <a:t>etc.</a:t>
            </a:r>
          </a:p>
          <a:p>
            <a:r>
              <a:rPr lang="en-US" dirty="0">
                <a:solidFill>
                  <a:schemeClr val="accent4"/>
                </a:solidFill>
              </a:rPr>
              <a:t>String</a:t>
            </a:r>
            <a:r>
              <a:rPr lang="en-US" dirty="0"/>
              <a:t> operations?</a:t>
            </a:r>
          </a:p>
          <a:p>
            <a:pPr lvl="1"/>
            <a:r>
              <a:rPr lang="en-US" dirty="0">
                <a:solidFill>
                  <a:srgbClr val="FFFF00"/>
                </a:solidFill>
              </a:rPr>
              <a:t>concatenation</a:t>
            </a:r>
          </a:p>
          <a:p>
            <a:pPr lvl="1"/>
            <a:r>
              <a:rPr lang="en-US" dirty="0">
                <a:solidFill>
                  <a:srgbClr val="FFFF00"/>
                </a:solidFill>
              </a:rPr>
              <a:t>iterated concatenation</a:t>
            </a:r>
          </a:p>
        </p:txBody>
      </p:sp>
    </p:spTree>
    <p:extLst>
      <p:ext uri="{BB962C8B-B14F-4D97-AF65-F5344CB8AC3E}">
        <p14:creationId xmlns:p14="http://schemas.microsoft.com/office/powerpoint/2010/main" val="558572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5F25E-00C9-414D-9412-2892D59C4B7F}"/>
              </a:ext>
            </a:extLst>
          </p:cNvPr>
          <p:cNvSpPr>
            <a:spLocks noGrp="1"/>
          </p:cNvSpPr>
          <p:nvPr>
            <p:ph type="title"/>
          </p:nvPr>
        </p:nvSpPr>
        <p:spPr/>
        <p:txBody>
          <a:bodyPr/>
          <a:lstStyle/>
          <a:p>
            <a:r>
              <a:rPr lang="en-US" dirty="0"/>
              <a:t>Operating on Languages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E0A36FF-09C5-41F1-8775-5C8729B70820}"/>
                  </a:ext>
                </a:extLst>
              </p:cNvPr>
              <p:cNvSpPr>
                <a:spLocks noGrp="1"/>
              </p:cNvSpPr>
              <p:nvPr>
                <p:ph idx="1"/>
              </p:nvPr>
            </p:nvSpPr>
            <p:spPr/>
            <p:txBody>
              <a:bodyPr/>
              <a:lstStyle/>
              <a:p>
                <a:r>
                  <a:rPr lang="en-US" dirty="0">
                    <a:solidFill>
                      <a:schemeClr val="accent6"/>
                    </a:solidFill>
                  </a:rPr>
                  <a:t>Union</a:t>
                </a:r>
                <a:r>
                  <a:rPr lang="en-US" dirty="0"/>
                  <a:t>: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𝑤</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𝑤</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 </m:t>
                    </m:r>
                    <m:r>
                      <a:rPr lang="en-US" b="0" i="1" smtClean="0">
                        <a:solidFill>
                          <a:srgbClr val="FFFF00"/>
                        </a:solidFill>
                        <a:latin typeface="Cambria Math" panose="02040503050406030204" pitchFamily="18" charset="0"/>
                        <a:ea typeface="Cambria Math" panose="02040503050406030204" pitchFamily="18" charset="0"/>
                      </a:rPr>
                      <m:t>𝑜𝑟</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𝑤</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oMath>
                </a14:m>
                <a:endParaRPr lang="en-US" dirty="0"/>
              </a:p>
              <a:p>
                <a:r>
                  <a:rPr lang="en-US" dirty="0">
                    <a:solidFill>
                      <a:schemeClr val="accent4"/>
                    </a:solidFill>
                  </a:rPr>
                  <a:t>Concatenation</a:t>
                </a:r>
                <a:r>
                  <a:rPr lang="en-US" dirty="0"/>
                  <a:t>: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𝑢𝑣</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𝑢</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 </m:t>
                    </m:r>
                    <m:r>
                      <a:rPr lang="en-US" b="0" i="1" smtClean="0">
                        <a:solidFill>
                          <a:srgbClr val="FFFF00"/>
                        </a:solidFill>
                        <a:latin typeface="Cambria Math" panose="02040503050406030204" pitchFamily="18" charset="0"/>
                        <a:ea typeface="Cambria Math" panose="02040503050406030204" pitchFamily="18" charset="0"/>
                      </a:rPr>
                      <m:t>𝑎𝑛𝑑</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𝑣</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oMath>
                </a14:m>
                <a:endParaRPr lang="en-US" dirty="0"/>
              </a:p>
              <a:p>
                <a:r>
                  <a:rPr lang="en-US" dirty="0">
                    <a:solidFill>
                      <a:schemeClr val="accent5"/>
                    </a:solidFill>
                  </a:rPr>
                  <a:t>Kleene Star</a:t>
                </a:r>
                <a:r>
                  <a:rPr lang="en-US" dirty="0"/>
                  <a:t>: </a:t>
                </a:r>
                <a14:m>
                  <m:oMath xmlns:m="http://schemas.openxmlformats.org/officeDocument/2006/math">
                    <m:m>
                      <m:mPr>
                        <m:mcs>
                          <m:mc>
                            <m:mcPr>
                              <m:count m:val="1"/>
                              <m:mcJc m:val="center"/>
                            </m:mcPr>
                          </m:mc>
                        </m:mcs>
                        <m:ctrlPr>
                          <a:rPr lang="en-US" b="0" i="1" smtClean="0">
                            <a:latin typeface="Cambria Math" panose="02040503050406030204" pitchFamily="18" charset="0"/>
                            <a:ea typeface="Cambria Math" panose="02040503050406030204" pitchFamily="18" charset="0"/>
                          </a:rPr>
                        </m:ctrlPr>
                      </m:mPr>
                      <m:mr>
                        <m:e>
                          <m:sSup>
                            <m:sSupPr>
                              <m:ctrlPr>
                                <a:rPr lang="en-US" i="1">
                                  <a:latin typeface="Cambria Math" panose="02040503050406030204" pitchFamily="18" charset="0"/>
                                </a:rPr>
                              </m:ctrlPr>
                            </m:sSupPr>
                            <m:e>
                              <m:r>
                                <a:rPr lang="en-US" i="1">
                                  <a:latin typeface="Cambria Math" panose="02040503050406030204" pitchFamily="18" charset="0"/>
                                </a:rPr>
                                <m:t>𝐴</m:t>
                              </m:r>
                            </m:e>
                            <m:sup>
                              <m:r>
                                <a:rPr lang="en-US" i="1">
                                  <a:latin typeface="Cambria Math" panose="02040503050406030204" pitchFamily="18" charset="0"/>
                                </a:rPr>
                                <m:t>0</m:t>
                              </m:r>
                            </m:sup>
                          </m:sSup>
                          <m:r>
                            <a:rPr lang="en-US" i="1">
                              <a:latin typeface="Cambria Math" panose="02040503050406030204" pitchFamily="18" charset="0"/>
                            </a:rPr>
                            <m:t>={</m:t>
                          </m:r>
                          <m:r>
                            <a:rPr lang="en-US" i="1">
                              <a:latin typeface="Cambria Math" panose="02040503050406030204" pitchFamily="18" charset="0"/>
                              <a:ea typeface="Cambria Math" panose="02040503050406030204" pitchFamily="18" charset="0"/>
                            </a:rPr>
                            <m:t>𝜀</m:t>
                          </m:r>
                          <m:r>
                            <a:rPr lang="en-US" i="1">
                              <a:latin typeface="Cambria Math" panose="02040503050406030204" pitchFamily="18" charset="0"/>
                              <a:ea typeface="Cambria Math" panose="02040503050406030204" pitchFamily="18" charset="0"/>
                            </a:rPr>
                            <m:t>}</m:t>
                          </m:r>
                        </m:e>
                      </m:mr>
                      <m:mr>
                        <m:e>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𝐴</m:t>
                              </m:r>
                            </m:e>
                            <m:sup>
                              <m:r>
                                <a:rPr lang="en-US" b="0" i="1" smtClean="0">
                                  <a:latin typeface="Cambria Math" panose="02040503050406030204" pitchFamily="18" charset="0"/>
                                  <a:ea typeface="Cambria Math" panose="02040503050406030204" pitchFamily="18" charset="0"/>
                                </a:rPr>
                                <m:t>𝑘</m:t>
                              </m:r>
                            </m:sup>
                          </m:sSup>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𝐴</m:t>
                              </m:r>
                            </m:e>
                            <m:sup>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−1</m:t>
                              </m:r>
                            </m:sup>
                          </m:s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e>
                      </m:mr>
                    </m:m>
                  </m:oMath>
                </a14:m>
                <a:r>
                  <a:rPr lang="en-US" dirty="0"/>
                  <a:t>	</a:t>
                </a:r>
                <a14:m>
                  <m:oMath xmlns:m="http://schemas.openxmlformats.org/officeDocument/2006/math">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𝐴</m:t>
                        </m:r>
                      </m:e>
                      <m:sup>
                        <m:r>
                          <a:rPr lang="en-US" sz="2800" b="0" i="1" smtClean="0">
                            <a:latin typeface="Cambria Math" panose="02040503050406030204" pitchFamily="18" charset="0"/>
                          </a:rPr>
                          <m:t>∗</m:t>
                        </m:r>
                      </m:sup>
                    </m:sSup>
                    <m:r>
                      <a:rPr lang="en-US" sz="2800" b="0" i="1" smtClean="0">
                        <a:latin typeface="Cambria Math" panose="02040503050406030204" pitchFamily="18" charset="0"/>
                      </a:rPr>
                      <m:t>=</m:t>
                    </m:r>
                    <m:nary>
                      <m:naryPr>
                        <m:chr m:val="⋃"/>
                        <m:supHide m:val="on"/>
                        <m:ctrlPr>
                          <a:rPr lang="en-US" sz="2800" b="0" i="1" smtClean="0">
                            <a:latin typeface="Cambria Math" panose="02040503050406030204" pitchFamily="18" charset="0"/>
                          </a:rPr>
                        </m:ctrlPr>
                      </m:naryPr>
                      <m:sub>
                        <m:r>
                          <m:rPr>
                            <m:brk m:alnAt="7"/>
                          </m:rPr>
                          <a:rPr lang="en-US" sz="2800" b="0" i="1" smtClean="0">
                            <a:latin typeface="Cambria Math" panose="02040503050406030204" pitchFamily="18" charset="0"/>
                          </a:rPr>
                          <m:t>𝑘</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ℕ</m:t>
                        </m:r>
                      </m:sub>
                      <m:sup/>
                      <m:e>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𝐴</m:t>
                            </m:r>
                          </m:e>
                          <m:sup>
                            <m:r>
                              <a:rPr lang="en-US" sz="2800" b="0" i="1" smtClean="0">
                                <a:latin typeface="Cambria Math" panose="02040503050406030204" pitchFamily="18" charset="0"/>
                              </a:rPr>
                              <m:t>𝑘</m:t>
                            </m:r>
                          </m:sup>
                        </m:sSup>
                      </m:e>
                    </m:nary>
                  </m:oMath>
                </a14:m>
                <a:endParaRPr lang="en-US" dirty="0"/>
              </a:p>
              <a:p>
                <a:endParaRPr lang="en-US" dirty="0"/>
              </a:p>
              <a:p>
                <a:r>
                  <a:rPr lang="en-US" dirty="0">
                    <a:solidFill>
                      <a:schemeClr val="tx2"/>
                    </a:solidFill>
                  </a:rPr>
                  <a:t>Note</a:t>
                </a:r>
                <a:r>
                  <a:rPr lang="en-US" dirty="0"/>
                  <a:t>: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m:t>
                        </m:r>
                      </m:sup>
                    </m:sSup>
                    <m:r>
                      <a:rPr lang="en-US" i="1">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𝜀</m:t>
                        </m:r>
                      </m:e>
                    </m:d>
                    <m:r>
                      <a:rPr lang="en-US" b="0" i="1" smtClean="0">
                        <a:latin typeface="Cambria Math" panose="02040503050406030204" pitchFamily="18" charset="0"/>
                        <a:ea typeface="Cambria Math" panose="02040503050406030204" pitchFamily="18" charset="0"/>
                      </a:rPr>
                      <m:t>=</m:t>
                    </m:r>
                  </m:oMath>
                </a14:m>
                <a:r>
                  <a:rPr lang="en-US" dirty="0"/>
                  <a:t> </a:t>
                </a:r>
                <a14:m>
                  <m:oMath xmlns:m="http://schemas.openxmlformats.org/officeDocument/2006/math">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&gt;0</m:t>
                        </m:r>
                      </m:sub>
                      <m:sup/>
                      <m:e>
                        <m:sSup>
                          <m:sSupPr>
                            <m:ctrlPr>
                              <a:rPr lang="en-US" i="1">
                                <a:latin typeface="Cambria Math" panose="02040503050406030204" pitchFamily="18" charset="0"/>
                              </a:rPr>
                            </m:ctrlPr>
                          </m:sSupPr>
                          <m:e>
                            <m:r>
                              <a:rPr lang="en-US" i="1">
                                <a:latin typeface="Cambria Math" panose="02040503050406030204" pitchFamily="18" charset="0"/>
                              </a:rPr>
                              <m:t>𝐴</m:t>
                            </m:r>
                          </m:e>
                          <m:sup>
                            <m:r>
                              <a:rPr lang="en-US" i="1">
                                <a:latin typeface="Cambria Math" panose="02040503050406030204" pitchFamily="18" charset="0"/>
                              </a:rPr>
                              <m:t>𝑘</m:t>
                            </m:r>
                          </m:sup>
                        </m:sSup>
                      </m:e>
                    </m:nary>
                  </m:oMath>
                </a14:m>
                <a:endParaRPr lang="en-US" dirty="0"/>
              </a:p>
              <a:p>
                <a:endParaRPr lang="en-US" dirty="0"/>
              </a:p>
            </p:txBody>
          </p:sp>
        </mc:Choice>
        <mc:Fallback xmlns="">
          <p:sp>
            <p:nvSpPr>
              <p:cNvPr id="3" name="Content Placeholder 2">
                <a:extLst>
                  <a:ext uri="{FF2B5EF4-FFF2-40B4-BE49-F238E27FC236}">
                    <a16:creationId xmlns:a16="http://schemas.microsoft.com/office/drawing/2014/main" id="{6E0A36FF-09C5-41F1-8775-5C8729B70820}"/>
                  </a:ext>
                </a:extLst>
              </p:cNvPr>
              <p:cNvSpPr>
                <a:spLocks noGrp="1" noRot="1" noChangeAspect="1" noMove="1" noResize="1" noEditPoints="1" noAdjustHandles="1" noChangeArrowheads="1" noChangeShapeType="1" noTextEdit="1"/>
              </p:cNvSpPr>
              <p:nvPr>
                <p:ph idx="1"/>
              </p:nvPr>
            </p:nvSpPr>
            <p:spPr>
              <a:blipFill>
                <a:blip r:embed="rId2"/>
                <a:stretch>
                  <a:fillRect l="-933" t="-2000"/>
                </a:stretch>
              </a:blipFill>
            </p:spPr>
            <p:txBody>
              <a:bodyPr/>
              <a:lstStyle/>
              <a:p>
                <a:r>
                  <a:rPr lang="en-US">
                    <a:noFill/>
                  </a:rPr>
                  <a:t> </a:t>
                </a:r>
              </a:p>
            </p:txBody>
          </p:sp>
        </mc:Fallback>
      </mc:AlternateContent>
    </p:spTree>
    <p:extLst>
      <p:ext uri="{BB962C8B-B14F-4D97-AF65-F5344CB8AC3E}">
        <p14:creationId xmlns:p14="http://schemas.microsoft.com/office/powerpoint/2010/main" val="3023696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55511-7E24-49B0-945B-DCD954C65DDC}"/>
              </a:ext>
            </a:extLst>
          </p:cNvPr>
          <p:cNvSpPr>
            <a:spLocks noGrp="1"/>
          </p:cNvSpPr>
          <p:nvPr>
            <p:ph type="title"/>
          </p:nvPr>
        </p:nvSpPr>
        <p:spPr/>
        <p:txBody>
          <a:bodyPr/>
          <a:lstStyle/>
          <a:p>
            <a:r>
              <a:rPr lang="en-US" dirty="0"/>
              <a:t>Examples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D13F9B-E0D1-4D01-9D15-95662528726D}"/>
                  </a:ext>
                </a:extLst>
              </p:cNvPr>
              <p:cNvSpPr>
                <a:spLocks noGrp="1"/>
              </p:cNvSpPr>
              <p:nvPr>
                <p:ph idx="1"/>
              </p:nvPr>
            </p:nvSpPr>
            <p:spPr/>
            <p:txBody>
              <a:bodyPr/>
              <a:lstStyle/>
              <a:p>
                <a:r>
                  <a:rPr lang="en-US" dirty="0"/>
                  <a:t>Let A = {aa, aba} and B = {b, baba}</a:t>
                </a:r>
              </a:p>
              <a:p>
                <a:pPr lvl="1"/>
                <a:r>
                  <a:rPr lang="en-US" dirty="0"/>
                  <a:t>What is </a:t>
                </a:r>
                <a14:m>
                  <m:oMath xmlns:m="http://schemas.openxmlformats.org/officeDocument/2006/math">
                    <m:r>
                      <a:rPr lang="en-US" i="1">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𝐵</m:t>
                    </m:r>
                  </m:oMath>
                </a14:m>
                <a:r>
                  <a:rPr lang="en-US" dirty="0"/>
                  <a:t>?</a:t>
                </a:r>
              </a:p>
              <a:p>
                <a:pPr lvl="1"/>
                <a:r>
                  <a:rPr lang="en-US" dirty="0"/>
                  <a:t>What is AB?</a:t>
                </a:r>
              </a:p>
              <a:p>
                <a:pPr lvl="1"/>
                <a:r>
                  <a:rPr lang="en-US" dirty="0"/>
                  <a:t>What is BA?</a:t>
                </a:r>
              </a:p>
              <a:p>
                <a:pPr lvl="1"/>
                <a:r>
                  <a:rPr lang="en-US" dirty="0"/>
                  <a:t>What is B</a:t>
                </a:r>
                <a:r>
                  <a:rPr lang="en-US" baseline="30000" dirty="0"/>
                  <a:t>*</a:t>
                </a:r>
                <a:r>
                  <a:rPr lang="en-US" dirty="0"/>
                  <a:t>?</a:t>
                </a:r>
              </a:p>
              <a:p>
                <a:r>
                  <a:rPr lang="en-US" dirty="0"/>
                  <a:t>Let C = {w: w is even-length} and D = {w : w begins with b}</a:t>
                </a:r>
              </a:p>
              <a:p>
                <a:pPr lvl="1"/>
                <a:r>
                  <a:rPr lang="en-US" dirty="0"/>
                  <a:t>What is </a:t>
                </a:r>
                <a14:m>
                  <m:oMath xmlns:m="http://schemas.openxmlformats.org/officeDocument/2006/math">
                    <m:r>
                      <a:rPr lang="en-US" b="0" i="1" smtClean="0">
                        <a:latin typeface="Cambria Math" panose="02040503050406030204" pitchFamily="18" charset="0"/>
                      </a:rPr>
                      <m:t>𝐶</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𝐷</m:t>
                    </m:r>
                  </m:oMath>
                </a14:m>
                <a:r>
                  <a:rPr lang="en-US" dirty="0"/>
                  <a:t>?</a:t>
                </a:r>
              </a:p>
              <a:p>
                <a:pPr lvl="1"/>
                <a:r>
                  <a:rPr lang="en-US" dirty="0"/>
                  <a:t>What is CD?</a:t>
                </a:r>
              </a:p>
              <a:p>
                <a:pPr lvl="1"/>
                <a:r>
                  <a:rPr lang="en-US" dirty="0"/>
                  <a:t>What is DC?</a:t>
                </a:r>
              </a:p>
              <a:p>
                <a:pPr lvl="1"/>
                <a:r>
                  <a:rPr lang="en-US" dirty="0"/>
                  <a:t>What is C</a:t>
                </a:r>
                <a:r>
                  <a:rPr lang="en-US" baseline="30000" dirty="0"/>
                  <a:t>*</a:t>
                </a:r>
                <a:r>
                  <a:rPr lang="en-US" dirty="0"/>
                  <a:t>?</a:t>
                </a:r>
              </a:p>
              <a:p>
                <a:pPr lvl="1"/>
                <a:r>
                  <a:rPr lang="en-US" dirty="0"/>
                  <a:t>What is D</a:t>
                </a:r>
                <a:r>
                  <a:rPr lang="en-US" baseline="30000" dirty="0"/>
                  <a:t>*</a:t>
                </a:r>
                <a:r>
                  <a:rPr lang="en-US" dirty="0"/>
                  <a:t>?</a:t>
                </a:r>
              </a:p>
            </p:txBody>
          </p:sp>
        </mc:Choice>
        <mc:Fallback xmlns="">
          <p:sp>
            <p:nvSpPr>
              <p:cNvPr id="3" name="Content Placeholder 2">
                <a:extLst>
                  <a:ext uri="{FF2B5EF4-FFF2-40B4-BE49-F238E27FC236}">
                    <a16:creationId xmlns:a16="http://schemas.microsoft.com/office/drawing/2014/main" id="{15D13F9B-E0D1-4D01-9D15-95662528726D}"/>
                  </a:ext>
                </a:extLst>
              </p:cNvPr>
              <p:cNvSpPr>
                <a:spLocks noGrp="1" noRot="1" noChangeAspect="1" noMove="1" noResize="1" noEditPoints="1" noAdjustHandles="1" noChangeArrowheads="1" noChangeShapeType="1" noTextEdit="1"/>
              </p:cNvSpPr>
              <p:nvPr>
                <p:ph idx="1"/>
              </p:nvPr>
            </p:nvSpPr>
            <p:spPr>
              <a:blipFill>
                <a:blip r:embed="rId2"/>
                <a:stretch>
                  <a:fillRect l="-933" t="-2000"/>
                </a:stretch>
              </a:blipFill>
            </p:spPr>
            <p:txBody>
              <a:bodyPr/>
              <a:lstStyle/>
              <a:p>
                <a:r>
                  <a:rPr lang="en-US">
                    <a:noFill/>
                  </a:rPr>
                  <a:t> </a:t>
                </a:r>
              </a:p>
            </p:txBody>
          </p:sp>
        </mc:Fallback>
      </mc:AlternateContent>
    </p:spTree>
    <p:extLst>
      <p:ext uri="{BB962C8B-B14F-4D97-AF65-F5344CB8AC3E}">
        <p14:creationId xmlns:p14="http://schemas.microsoft.com/office/powerpoint/2010/main" val="148521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43084-A5AD-4DB1-AB68-779AC49CE8D7}"/>
              </a:ext>
            </a:extLst>
          </p:cNvPr>
          <p:cNvSpPr>
            <a:spLocks noGrp="1"/>
          </p:cNvSpPr>
          <p:nvPr>
            <p:ph type="title"/>
          </p:nvPr>
        </p:nvSpPr>
        <p:spPr/>
        <p:txBody>
          <a:bodyPr/>
          <a:lstStyle/>
          <a:p>
            <a:r>
              <a:rPr lang="en-US"/>
              <a:t>ALERTS</a:t>
            </a:r>
          </a:p>
        </p:txBody>
      </p:sp>
      <p:sp>
        <p:nvSpPr>
          <p:cNvPr id="3" name="Content Placeholder 2">
            <a:extLst>
              <a:ext uri="{FF2B5EF4-FFF2-40B4-BE49-F238E27FC236}">
                <a16:creationId xmlns:a16="http://schemas.microsoft.com/office/drawing/2014/main" id="{03F53E2F-56AF-41E7-96B5-F8B5D0CAB4BF}"/>
              </a:ext>
            </a:extLst>
          </p:cNvPr>
          <p:cNvSpPr>
            <a:spLocks noGrp="1"/>
          </p:cNvSpPr>
          <p:nvPr>
            <p:ph idx="1"/>
          </p:nvPr>
        </p:nvSpPr>
        <p:spPr/>
        <p:txBody>
          <a:bodyPr/>
          <a:lstStyle/>
          <a:p>
            <a:r>
              <a:rPr lang="en-US"/>
              <a:t>Programming Assignment #1 (Python exercises) due Friday</a:t>
            </a:r>
          </a:p>
          <a:p>
            <a:r>
              <a:rPr lang="en-US"/>
              <a:t>Reading Assignment #2 available</a:t>
            </a:r>
          </a:p>
          <a:p>
            <a:r>
              <a:rPr lang="en-US"/>
              <a:t>Project #1 will be published on Wednesday so that you can see it</a:t>
            </a:r>
          </a:p>
          <a:p>
            <a:pPr lvl="1"/>
            <a:r>
              <a:rPr lang="en-US"/>
              <a:t>The draft for Project #1 will be on Friday</a:t>
            </a:r>
          </a:p>
          <a:p>
            <a:pPr lvl="1"/>
            <a:r>
              <a:rPr lang="en-US"/>
              <a:t>This will be the only time you see the assignment before the draft</a:t>
            </a:r>
          </a:p>
          <a:p>
            <a:endParaRPr lang="en-US"/>
          </a:p>
        </p:txBody>
      </p:sp>
    </p:spTree>
    <p:extLst>
      <p:ext uri="{BB962C8B-B14F-4D97-AF65-F5344CB8AC3E}">
        <p14:creationId xmlns:p14="http://schemas.microsoft.com/office/powerpoint/2010/main" val="198057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7F9F-5462-445C-A91A-9B9BD22AAB3C}"/>
              </a:ext>
            </a:extLst>
          </p:cNvPr>
          <p:cNvSpPr>
            <a:spLocks noGrp="1"/>
          </p:cNvSpPr>
          <p:nvPr>
            <p:ph type="title"/>
          </p:nvPr>
        </p:nvSpPr>
        <p:spPr>
          <a:xfrm>
            <a:off x="1522414" y="274638"/>
            <a:ext cx="9143998" cy="1020762"/>
          </a:xfrm>
        </p:spPr>
        <p:txBody>
          <a:bodyPr anchor="b">
            <a:normAutofit/>
          </a:bodyPr>
          <a:lstStyle/>
          <a:p>
            <a:r>
              <a:rPr lang="en-US"/>
              <a:t>Models of Computation</a:t>
            </a:r>
          </a:p>
        </p:txBody>
      </p:sp>
      <p:pic>
        <p:nvPicPr>
          <p:cNvPr id="4" name="Picture 5" descr="Image1">
            <a:extLst>
              <a:ext uri="{FF2B5EF4-FFF2-40B4-BE49-F238E27FC236}">
                <a16:creationId xmlns:a16="http://schemas.microsoft.com/office/drawing/2014/main" id="{9980BBA2-E241-4EFE-8894-3B33B5BB09B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45838" y="1981200"/>
            <a:ext cx="5669280" cy="40385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 name="Text Placeholder 3">
            <a:extLst>
              <a:ext uri="{FF2B5EF4-FFF2-40B4-BE49-F238E27FC236}">
                <a16:creationId xmlns:a16="http://schemas.microsoft.com/office/drawing/2014/main" id="{4B37D4CF-939D-46EA-BBB2-8373ECB8601E}"/>
              </a:ext>
            </a:extLst>
          </p:cNvPr>
          <p:cNvSpPr>
            <a:spLocks noGrp="1"/>
          </p:cNvSpPr>
          <p:nvPr>
            <p:ph type="body" sz="half" idx="2"/>
          </p:nvPr>
        </p:nvSpPr>
        <p:spPr>
          <a:xfrm>
            <a:off x="7905958" y="2743200"/>
            <a:ext cx="4055853" cy="3411748"/>
          </a:xfrm>
        </p:spPr>
        <p:txBody>
          <a:bodyPr>
            <a:normAutofit/>
          </a:bodyPr>
          <a:lstStyle/>
          <a:p>
            <a:r>
              <a:rPr lang="en-US" sz="1800">
                <a:solidFill>
                  <a:schemeClr val="accent2"/>
                </a:solidFill>
              </a:rPr>
              <a:t>Languages: models of representation</a:t>
            </a:r>
          </a:p>
          <a:p>
            <a:r>
              <a:rPr lang="en-US" sz="1800">
                <a:solidFill>
                  <a:schemeClr val="accent1"/>
                </a:solidFill>
              </a:rPr>
              <a:t>Grammars: models of language structure</a:t>
            </a:r>
          </a:p>
          <a:p>
            <a:r>
              <a:rPr lang="en-US" sz="1800">
                <a:solidFill>
                  <a:schemeClr val="accent3"/>
                </a:solidFill>
              </a:rPr>
              <a:t>Automata: models of computation</a:t>
            </a:r>
          </a:p>
          <a:p>
            <a:endParaRPr lang="en-US" sz="1800"/>
          </a:p>
        </p:txBody>
      </p:sp>
      <p:sp>
        <p:nvSpPr>
          <p:cNvPr id="5" name="TextBox 4">
            <a:extLst>
              <a:ext uri="{FF2B5EF4-FFF2-40B4-BE49-F238E27FC236}">
                <a16:creationId xmlns:a16="http://schemas.microsoft.com/office/drawing/2014/main" id="{D99FB4B0-2A00-4A79-83AE-13757C1BE490}"/>
              </a:ext>
            </a:extLst>
          </p:cNvPr>
          <p:cNvSpPr txBox="1"/>
          <p:nvPr/>
        </p:nvSpPr>
        <p:spPr>
          <a:xfrm>
            <a:off x="1827212" y="2209800"/>
            <a:ext cx="4962128" cy="424732"/>
          </a:xfrm>
          <a:prstGeom prst="rect">
            <a:avLst/>
          </a:prstGeom>
          <a:noFill/>
        </p:spPr>
        <p:txBody>
          <a:bodyPr wrap="none" rtlCol="0">
            <a:spAutoFit/>
          </a:bodyPr>
          <a:lstStyle/>
          <a:p>
            <a:pPr>
              <a:lnSpc>
                <a:spcPct val="90000"/>
              </a:lnSpc>
            </a:pPr>
            <a:r>
              <a:rPr lang="en-US" sz="2400"/>
              <a:t>Review: what have we covered so far?</a:t>
            </a:r>
          </a:p>
        </p:txBody>
      </p:sp>
    </p:spTree>
    <p:extLst>
      <p:ext uri="{BB962C8B-B14F-4D97-AF65-F5344CB8AC3E}">
        <p14:creationId xmlns:p14="http://schemas.microsoft.com/office/powerpoint/2010/main" val="3903650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5DDC3-68AE-4F6F-84FA-BB5B449B4585}"/>
              </a:ext>
            </a:extLst>
          </p:cNvPr>
          <p:cNvSpPr>
            <a:spLocks noGrp="1"/>
          </p:cNvSpPr>
          <p:nvPr>
            <p:ph type="title"/>
          </p:nvPr>
        </p:nvSpPr>
        <p:spPr/>
        <p:txBody>
          <a:bodyPr/>
          <a:lstStyle/>
          <a:p>
            <a:r>
              <a:rPr lang="en-US"/>
              <a:t>Rice's Theorem</a:t>
            </a:r>
          </a:p>
        </p:txBody>
      </p:sp>
      <p:sp>
        <p:nvSpPr>
          <p:cNvPr id="3" name="Content Placeholder 2">
            <a:extLst>
              <a:ext uri="{FF2B5EF4-FFF2-40B4-BE49-F238E27FC236}">
                <a16:creationId xmlns:a16="http://schemas.microsoft.com/office/drawing/2014/main" id="{65C456AC-6AFD-43CE-9350-9D2EA4A6EFF7}"/>
              </a:ext>
            </a:extLst>
          </p:cNvPr>
          <p:cNvSpPr>
            <a:spLocks noGrp="1"/>
          </p:cNvSpPr>
          <p:nvPr>
            <p:ph idx="1"/>
          </p:nvPr>
        </p:nvSpPr>
        <p:spPr/>
        <p:txBody>
          <a:bodyPr>
            <a:normAutofit/>
          </a:bodyPr>
          <a:lstStyle/>
          <a:p>
            <a:r>
              <a:rPr lang="en-US">
                <a:solidFill>
                  <a:schemeClr val="accent6"/>
                </a:solidFill>
              </a:rPr>
              <a:t>[Wolfram MathWorld]</a:t>
            </a:r>
            <a:r>
              <a:rPr lang="en-US"/>
              <a:t> If </a:t>
            </a:r>
            <a:r>
              <a:rPr lang="en-US">
                <a:solidFill>
                  <a:schemeClr val="accent2"/>
                </a:solidFill>
              </a:rPr>
              <a:t>A</a:t>
            </a:r>
            <a:r>
              <a:rPr lang="en-US"/>
              <a:t> is a class of recursively enumerable sets, then the set of Gödel numbers of functions whose domains belong to </a:t>
            </a:r>
            <a:r>
              <a:rPr lang="en-US">
                <a:solidFill>
                  <a:schemeClr val="accent2"/>
                </a:solidFill>
              </a:rPr>
              <a:t>A</a:t>
            </a:r>
            <a:r>
              <a:rPr lang="en-US"/>
              <a:t> is called its index set. If the index set of </a:t>
            </a:r>
            <a:r>
              <a:rPr lang="en-US">
                <a:solidFill>
                  <a:schemeClr val="accent2"/>
                </a:solidFill>
              </a:rPr>
              <a:t>A</a:t>
            </a:r>
            <a:r>
              <a:rPr lang="en-US"/>
              <a:t> is a recursive set, then either </a:t>
            </a:r>
            <a:r>
              <a:rPr lang="en-US">
                <a:solidFill>
                  <a:schemeClr val="accent2"/>
                </a:solidFill>
              </a:rPr>
              <a:t>A</a:t>
            </a:r>
            <a:r>
              <a:rPr lang="en-US"/>
              <a:t> is empty or </a:t>
            </a:r>
            <a:r>
              <a:rPr lang="en-US">
                <a:solidFill>
                  <a:schemeClr val="accent2"/>
                </a:solidFill>
              </a:rPr>
              <a:t>A</a:t>
            </a:r>
            <a:r>
              <a:rPr lang="en-US"/>
              <a:t> contains all recursively enumerable sets.</a:t>
            </a:r>
          </a:p>
          <a:p>
            <a:r>
              <a:rPr lang="en-US">
                <a:solidFill>
                  <a:schemeClr val="accent6"/>
                </a:solidFill>
              </a:rPr>
              <a:t>[Wikipedia]</a:t>
            </a:r>
            <a:r>
              <a:rPr lang="en-US"/>
              <a:t> In computability theory, Rice's theorem states that</a:t>
            </a:r>
            <a:br>
              <a:rPr lang="en-US"/>
            </a:br>
            <a:r>
              <a:rPr lang="en-US">
                <a:solidFill>
                  <a:schemeClr val="accent5"/>
                </a:solidFill>
              </a:rPr>
              <a:t>all non-trivial, semantic properties of programs are undecidable</a:t>
            </a:r>
            <a:r>
              <a:rPr lang="en-US"/>
              <a:t>.</a:t>
            </a:r>
            <a:br>
              <a:rPr lang="en-US"/>
            </a:br>
            <a:r>
              <a:rPr lang="en-US"/>
              <a:t>A semantic property is one about the program's behavior, unlike a syntactic property. A property is non-trivial if it is neither true for every partial computable function, nor false for every partial computable function.</a:t>
            </a:r>
          </a:p>
        </p:txBody>
      </p:sp>
    </p:spTree>
    <p:extLst>
      <p:ext uri="{BB962C8B-B14F-4D97-AF65-F5344CB8AC3E}">
        <p14:creationId xmlns:p14="http://schemas.microsoft.com/office/powerpoint/2010/main" val="872144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43FEE-15DF-4D33-8BA4-83311C387911}"/>
              </a:ext>
            </a:extLst>
          </p:cNvPr>
          <p:cNvSpPr>
            <a:spLocks noGrp="1"/>
          </p:cNvSpPr>
          <p:nvPr>
            <p:ph type="title"/>
          </p:nvPr>
        </p:nvSpPr>
        <p:spPr/>
        <p:txBody>
          <a:bodyPr/>
          <a:lstStyle/>
          <a:p>
            <a:r>
              <a:rPr lang="en-US"/>
              <a:t>Models of Computation</a:t>
            </a:r>
          </a:p>
        </p:txBody>
      </p:sp>
      <p:sp>
        <p:nvSpPr>
          <p:cNvPr id="3" name="Content Placeholder 2">
            <a:extLst>
              <a:ext uri="{FF2B5EF4-FFF2-40B4-BE49-F238E27FC236}">
                <a16:creationId xmlns:a16="http://schemas.microsoft.com/office/drawing/2014/main" id="{B4CFC956-5484-424D-A6E0-4175A4DA50C7}"/>
              </a:ext>
            </a:extLst>
          </p:cNvPr>
          <p:cNvSpPr>
            <a:spLocks noGrp="1"/>
          </p:cNvSpPr>
          <p:nvPr>
            <p:ph idx="1"/>
          </p:nvPr>
        </p:nvSpPr>
        <p:spPr/>
        <p:txBody>
          <a:bodyPr/>
          <a:lstStyle/>
          <a:p>
            <a:r>
              <a:rPr lang="en-US"/>
              <a:t>Types of Computation</a:t>
            </a:r>
          </a:p>
          <a:p>
            <a:pPr lvl="1"/>
            <a:r>
              <a:rPr lang="en-US">
                <a:solidFill>
                  <a:schemeClr val="accent3"/>
                </a:solidFill>
              </a:rPr>
              <a:t>Acceptors</a:t>
            </a:r>
            <a:r>
              <a:rPr lang="en-US"/>
              <a:t>: check the validity of an input (with respect to some spec)</a:t>
            </a:r>
          </a:p>
          <a:p>
            <a:pPr lvl="2"/>
            <a:r>
              <a:rPr lang="en-US"/>
              <a:t>Binary output</a:t>
            </a:r>
          </a:p>
          <a:p>
            <a:pPr lvl="2"/>
            <a:r>
              <a:rPr lang="en-US"/>
              <a:t>Compilers, pattern matchers, finite automata, etc.</a:t>
            </a:r>
          </a:p>
          <a:p>
            <a:pPr lvl="1"/>
            <a:r>
              <a:rPr lang="en-US">
                <a:solidFill>
                  <a:schemeClr val="accent1"/>
                </a:solidFill>
              </a:rPr>
              <a:t>Recognizers</a:t>
            </a:r>
            <a:r>
              <a:rPr lang="en-US"/>
              <a:t>: like an acceptor, but with semantic capabilities</a:t>
            </a:r>
          </a:p>
          <a:p>
            <a:pPr lvl="2"/>
            <a:r>
              <a:rPr lang="en-US"/>
              <a:t>Any output</a:t>
            </a:r>
          </a:p>
          <a:p>
            <a:pPr lvl="2"/>
            <a:r>
              <a:rPr lang="en-US"/>
              <a:t>Classifiers, any kind of acceptor, etc.</a:t>
            </a:r>
          </a:p>
          <a:p>
            <a:pPr lvl="1"/>
            <a:r>
              <a:rPr lang="en-US">
                <a:solidFill>
                  <a:schemeClr val="accent4"/>
                </a:solidFill>
              </a:rPr>
              <a:t>Transducers</a:t>
            </a:r>
            <a:r>
              <a:rPr lang="en-US"/>
              <a:t>: transforms input to output according to some algorithm</a:t>
            </a:r>
          </a:p>
          <a:p>
            <a:pPr lvl="2"/>
            <a:r>
              <a:rPr lang="en-US"/>
              <a:t>Any output</a:t>
            </a:r>
          </a:p>
          <a:p>
            <a:pPr lvl="2"/>
            <a:r>
              <a:rPr lang="en-US"/>
              <a:t>Turing Machines, Moore &amp; Mealy machines, mathematical functions, compilers, etc.</a:t>
            </a:r>
          </a:p>
        </p:txBody>
      </p:sp>
    </p:spTree>
    <p:extLst>
      <p:ext uri="{BB962C8B-B14F-4D97-AF65-F5344CB8AC3E}">
        <p14:creationId xmlns:p14="http://schemas.microsoft.com/office/powerpoint/2010/main" val="303452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AF66-F958-40DD-A2F4-BBAF475F10D7}"/>
              </a:ext>
            </a:extLst>
          </p:cNvPr>
          <p:cNvSpPr>
            <a:spLocks noGrp="1"/>
          </p:cNvSpPr>
          <p:nvPr>
            <p:ph type="title"/>
          </p:nvPr>
        </p:nvSpPr>
        <p:spPr/>
        <p:txBody>
          <a:bodyPr/>
          <a:lstStyle/>
          <a:p>
            <a:r>
              <a:rPr lang="en-US"/>
              <a:t>Models of Computation</a:t>
            </a:r>
          </a:p>
        </p:txBody>
      </p:sp>
      <p:sp>
        <p:nvSpPr>
          <p:cNvPr id="3" name="Content Placeholder 2">
            <a:extLst>
              <a:ext uri="{FF2B5EF4-FFF2-40B4-BE49-F238E27FC236}">
                <a16:creationId xmlns:a16="http://schemas.microsoft.com/office/drawing/2014/main" id="{37F6C4AB-35B2-4DEF-B93E-5BB242467314}"/>
              </a:ext>
            </a:extLst>
          </p:cNvPr>
          <p:cNvSpPr>
            <a:spLocks noGrp="1"/>
          </p:cNvSpPr>
          <p:nvPr>
            <p:ph idx="1"/>
          </p:nvPr>
        </p:nvSpPr>
        <p:spPr/>
        <p:txBody>
          <a:bodyPr>
            <a:normAutofit lnSpcReduction="10000"/>
          </a:bodyPr>
          <a:lstStyle/>
          <a:p>
            <a:pPr>
              <a:lnSpc>
                <a:spcPct val="110000"/>
              </a:lnSpc>
              <a:spcBef>
                <a:spcPts val="600"/>
              </a:spcBef>
            </a:pPr>
            <a:r>
              <a:rPr lang="en-US">
                <a:solidFill>
                  <a:schemeClr val="accent1"/>
                </a:solidFill>
              </a:rPr>
              <a:t>Turing Machine </a:t>
            </a:r>
            <a:r>
              <a:rPr lang="en-US"/>
              <a:t>(Alan Turing): abstract machine w/finite control</a:t>
            </a:r>
          </a:p>
          <a:p>
            <a:pPr>
              <a:lnSpc>
                <a:spcPct val="110000"/>
              </a:lnSpc>
              <a:spcBef>
                <a:spcPts val="600"/>
              </a:spcBef>
            </a:pPr>
            <a:r>
              <a:rPr lang="en-US">
                <a:solidFill>
                  <a:schemeClr val="accent2"/>
                </a:solidFill>
                <a:latin typeface="Symbol" panose="05050102010706020507" pitchFamily="18" charset="2"/>
              </a:rPr>
              <a:t>l</a:t>
            </a:r>
            <a:r>
              <a:rPr lang="en-US">
                <a:solidFill>
                  <a:schemeClr val="accent2"/>
                </a:solidFill>
              </a:rPr>
              <a:t>-Calculus</a:t>
            </a:r>
            <a:r>
              <a:rPr lang="en-US"/>
              <a:t> (Alonzo Church): recursive functions</a:t>
            </a:r>
          </a:p>
          <a:p>
            <a:pPr>
              <a:lnSpc>
                <a:spcPct val="110000"/>
              </a:lnSpc>
              <a:spcBef>
                <a:spcPts val="600"/>
              </a:spcBef>
            </a:pPr>
            <a:r>
              <a:rPr lang="en-US">
                <a:solidFill>
                  <a:schemeClr val="accent4"/>
                </a:solidFill>
              </a:rPr>
              <a:t>RAM-Machine</a:t>
            </a:r>
            <a:r>
              <a:rPr lang="en-US"/>
              <a:t> (John von Neumann): cpu/memory w/fetch-execute</a:t>
            </a:r>
          </a:p>
          <a:p>
            <a:pPr>
              <a:lnSpc>
                <a:spcPct val="110000"/>
              </a:lnSpc>
              <a:spcBef>
                <a:spcPts val="600"/>
              </a:spcBef>
            </a:pPr>
            <a:r>
              <a:rPr lang="en-US">
                <a:solidFill>
                  <a:schemeClr val="accent3"/>
                </a:solidFill>
              </a:rPr>
              <a:t>Production Systems </a:t>
            </a:r>
            <a:r>
              <a:rPr lang="en-US"/>
              <a:t>(Emil Post): rewrite rules</a:t>
            </a:r>
          </a:p>
          <a:p>
            <a:pPr>
              <a:lnSpc>
                <a:spcPct val="110000"/>
              </a:lnSpc>
              <a:spcBef>
                <a:spcPts val="600"/>
              </a:spcBef>
            </a:pPr>
            <a:r>
              <a:rPr lang="en-US">
                <a:solidFill>
                  <a:schemeClr val="accent5"/>
                </a:solidFill>
              </a:rPr>
              <a:t>Markov Systems </a:t>
            </a:r>
            <a:r>
              <a:rPr lang="en-US"/>
              <a:t>(Andrey Markov): stochastic processes</a:t>
            </a:r>
          </a:p>
          <a:p>
            <a:pPr>
              <a:lnSpc>
                <a:spcPct val="110000"/>
              </a:lnSpc>
              <a:spcBef>
                <a:spcPts val="600"/>
              </a:spcBef>
            </a:pPr>
            <a:r>
              <a:rPr lang="en-US">
                <a:solidFill>
                  <a:schemeClr val="accent6"/>
                </a:solidFill>
              </a:rPr>
              <a:t>Neural Networks </a:t>
            </a:r>
            <a:r>
              <a:rPr lang="en-US"/>
              <a:t>(McCulloch &amp; Pitts): feedback learning</a:t>
            </a:r>
          </a:p>
          <a:p>
            <a:pPr>
              <a:lnSpc>
                <a:spcPct val="110000"/>
              </a:lnSpc>
              <a:spcBef>
                <a:spcPts val="600"/>
              </a:spcBef>
            </a:pPr>
            <a:r>
              <a:rPr lang="en-US">
                <a:solidFill>
                  <a:schemeClr val="accent2">
                    <a:lumMod val="50000"/>
                  </a:schemeClr>
                </a:solidFill>
              </a:rPr>
              <a:t>Logic Circuits</a:t>
            </a:r>
            <a:r>
              <a:rPr lang="en-US"/>
              <a:t>: boolean functions</a:t>
            </a:r>
          </a:p>
          <a:p>
            <a:pPr>
              <a:lnSpc>
                <a:spcPct val="110000"/>
              </a:lnSpc>
              <a:spcBef>
                <a:spcPts val="600"/>
              </a:spcBef>
            </a:pPr>
            <a:r>
              <a:rPr lang="en-US">
                <a:solidFill>
                  <a:schemeClr val="tx2"/>
                </a:solidFill>
              </a:rPr>
              <a:t>and many, many more...</a:t>
            </a:r>
          </a:p>
          <a:p>
            <a:pPr>
              <a:lnSpc>
                <a:spcPct val="110000"/>
              </a:lnSpc>
            </a:pPr>
            <a:r>
              <a:rPr lang="en-US" b="1" spc="300">
                <a:solidFill>
                  <a:schemeClr val="accent1">
                    <a:lumMod val="50000"/>
                  </a:schemeClr>
                </a:solidFill>
              </a:rPr>
              <a:t>Church-Turing Thesis</a:t>
            </a:r>
          </a:p>
        </p:txBody>
      </p:sp>
    </p:spTree>
    <p:extLst>
      <p:ext uri="{BB962C8B-B14F-4D97-AF65-F5344CB8AC3E}">
        <p14:creationId xmlns:p14="http://schemas.microsoft.com/office/powerpoint/2010/main" val="14516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F8BB-07DB-4A30-9C20-ED045C178049}"/>
              </a:ext>
            </a:extLst>
          </p:cNvPr>
          <p:cNvSpPr>
            <a:spLocks noGrp="1"/>
          </p:cNvSpPr>
          <p:nvPr>
            <p:ph type="title"/>
          </p:nvPr>
        </p:nvSpPr>
        <p:spPr/>
        <p:txBody>
          <a:bodyPr/>
          <a:lstStyle/>
          <a:p>
            <a:r>
              <a:rPr lang="en-US"/>
              <a:t>Languages (Genesis 11:1-9)</a:t>
            </a:r>
          </a:p>
        </p:txBody>
      </p:sp>
      <p:sp>
        <p:nvSpPr>
          <p:cNvPr id="3" name="Content Placeholder 2">
            <a:extLst>
              <a:ext uri="{FF2B5EF4-FFF2-40B4-BE49-F238E27FC236}">
                <a16:creationId xmlns:a16="http://schemas.microsoft.com/office/drawing/2014/main" id="{35571A0B-F984-4A24-92B1-6B66898E7267}"/>
              </a:ext>
            </a:extLst>
          </p:cNvPr>
          <p:cNvSpPr>
            <a:spLocks noGrp="1"/>
          </p:cNvSpPr>
          <p:nvPr>
            <p:ph idx="1"/>
          </p:nvPr>
        </p:nvSpPr>
        <p:spPr>
          <a:xfrm>
            <a:off x="684212" y="1905000"/>
            <a:ext cx="10820400" cy="4267200"/>
          </a:xfrm>
        </p:spPr>
        <p:txBody>
          <a:bodyPr>
            <a:normAutofit lnSpcReduction="10000"/>
          </a:bodyPr>
          <a:lstStyle/>
          <a:p>
            <a:pPr marL="0" indent="0" algn="ctr">
              <a:buNone/>
            </a:pPr>
            <a:r>
              <a:rPr lang="en-US"/>
              <a:t>Now </a:t>
            </a:r>
            <a:r>
              <a:rPr lang="en-US">
                <a:solidFill>
                  <a:schemeClr val="accent2"/>
                </a:solidFill>
              </a:rPr>
              <a:t>the whole earth had one language</a:t>
            </a:r>
            <a:r>
              <a:rPr lang="en-US"/>
              <a:t> and the same words. And as people migrated from the east, they found a plain in the land of Shinar and settled there. And they said to one another, “Come, let us make bricks, and burn them thoroughly.” And they had brick for stone, and bitumen for mortar. Then they said, “Come, let us build ourselves a city and a tower with its top in the heavens, and let us make a name for ourselves, lest we be dispersed over the face of the whole earth.” And the Lord came down to see the city and the tower, which the children of man had built. And the Lord said, “Behold, they are one people, and </a:t>
            </a:r>
            <a:r>
              <a:rPr lang="en-US">
                <a:solidFill>
                  <a:schemeClr val="accent2"/>
                </a:solidFill>
              </a:rPr>
              <a:t>they have all one language, and this is only the beginning of what they will do. And nothing that they propose to do will now be impossible for them</a:t>
            </a:r>
            <a:r>
              <a:rPr lang="en-US"/>
              <a:t>. Come, </a:t>
            </a:r>
            <a:r>
              <a:rPr lang="en-US">
                <a:solidFill>
                  <a:schemeClr val="accent4"/>
                </a:solidFill>
              </a:rPr>
              <a:t>let us go down and there confuse their language, so that they may not understand one another's speech</a:t>
            </a:r>
            <a:r>
              <a:rPr lang="en-US"/>
              <a:t>.” So the Lord dispersed them from there over the face of all the earth, and they left off building the city. </a:t>
            </a:r>
            <a:r>
              <a:rPr lang="en-US">
                <a:solidFill>
                  <a:schemeClr val="accent2"/>
                </a:solidFill>
              </a:rPr>
              <a:t>Therefore its name was called Babel</a:t>
            </a:r>
            <a:r>
              <a:rPr lang="en-US"/>
              <a:t>, because there the Lord confused the language of all the earth. And from there the Lord dispersed them over the face of all the earth.</a:t>
            </a:r>
          </a:p>
        </p:txBody>
      </p:sp>
    </p:spTree>
    <p:extLst>
      <p:ext uri="{BB962C8B-B14F-4D97-AF65-F5344CB8AC3E}">
        <p14:creationId xmlns:p14="http://schemas.microsoft.com/office/powerpoint/2010/main" val="2453791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What is a string?</a:t>
            </a:r>
            <a:endParaRPr lang="en-US" dirty="0"/>
          </a:p>
        </p:txBody>
      </p:sp>
      <p:sp>
        <p:nvSpPr>
          <p:cNvPr id="14" name="Content Placeholder 13"/>
          <p:cNvSpPr>
            <a:spLocks noGrp="1"/>
          </p:cNvSpPr>
          <p:nvPr>
            <p:ph idx="1"/>
          </p:nvPr>
        </p:nvSpPr>
        <p:spPr/>
        <p:txBody>
          <a:bodyPr/>
          <a:lstStyle/>
          <a:p>
            <a:r>
              <a:rPr lang="en-US" dirty="0"/>
              <a:t>A sequence of characters over an alphabet</a:t>
            </a:r>
          </a:p>
          <a:p>
            <a:pPr lvl="1"/>
            <a:r>
              <a:rPr lang="en-US" dirty="0"/>
              <a:t>E.g., sentences, programs, equations, etc.</a:t>
            </a:r>
          </a:p>
          <a:p>
            <a:r>
              <a:rPr lang="en-US" dirty="0"/>
              <a:t>What alphabet do we use?</a:t>
            </a:r>
          </a:p>
          <a:p>
            <a:pPr lvl="1"/>
            <a:r>
              <a:rPr lang="en-US" dirty="0"/>
              <a:t>Latin</a:t>
            </a:r>
          </a:p>
          <a:p>
            <a:pPr lvl="1"/>
            <a:r>
              <a:rPr lang="en-US" dirty="0"/>
              <a:t>ASCII / Unicode</a:t>
            </a:r>
          </a:p>
          <a:p>
            <a:pPr lvl="1"/>
            <a:r>
              <a:rPr lang="en-US"/>
              <a:t>Binary</a:t>
            </a:r>
          </a:p>
          <a:p>
            <a:pPr lvl="1"/>
            <a:r>
              <a:rPr lang="en-US"/>
              <a:t>etc.</a:t>
            </a:r>
            <a:endParaRPr lang="en-US" dirty="0"/>
          </a:p>
          <a:p>
            <a:r>
              <a:rPr lang="en-US" dirty="0"/>
              <a:t>What is a language?</a:t>
            </a:r>
          </a:p>
          <a:p>
            <a:pPr lvl="1"/>
            <a:r>
              <a:rPr lang="en-US" dirty="0"/>
              <a:t>A collection of valid strings</a:t>
            </a:r>
          </a:p>
          <a:p>
            <a:pPr lvl="1"/>
            <a:r>
              <a:rPr lang="en-US" dirty="0"/>
              <a:t>E.g., Java, matched parentheses, even-length strings, etc.</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29BB2-027D-4CCC-9411-B4C1E02C2805}"/>
              </a:ext>
            </a:extLst>
          </p:cNvPr>
          <p:cNvSpPr>
            <a:spLocks noGrp="1"/>
          </p:cNvSpPr>
          <p:nvPr>
            <p:ph type="title"/>
          </p:nvPr>
        </p:nvSpPr>
        <p:spPr/>
        <p:txBody>
          <a:bodyPr/>
          <a:lstStyle/>
          <a:p>
            <a:r>
              <a:rPr lang="en-US"/>
              <a:t>Observations...</a:t>
            </a:r>
            <a:endParaRPr lang="en-US" dirty="0"/>
          </a:p>
        </p:txBody>
      </p:sp>
      <p:sp>
        <p:nvSpPr>
          <p:cNvPr id="3" name="Content Placeholder 2">
            <a:extLst>
              <a:ext uri="{FF2B5EF4-FFF2-40B4-BE49-F238E27FC236}">
                <a16:creationId xmlns:a16="http://schemas.microsoft.com/office/drawing/2014/main" id="{2EE1EEC5-8B29-44EE-889B-AE8D4C1CF210}"/>
              </a:ext>
            </a:extLst>
          </p:cNvPr>
          <p:cNvSpPr>
            <a:spLocks noGrp="1"/>
          </p:cNvSpPr>
          <p:nvPr>
            <p:ph idx="1"/>
          </p:nvPr>
        </p:nvSpPr>
        <p:spPr/>
        <p:txBody>
          <a:bodyPr/>
          <a:lstStyle/>
          <a:p>
            <a:r>
              <a:rPr lang="en-US" dirty="0"/>
              <a:t>How hard is it to write a compiler? </a:t>
            </a:r>
          </a:p>
          <a:p>
            <a:r>
              <a:rPr lang="en-US" dirty="0"/>
              <a:t>How hard is it to write an interpreter?</a:t>
            </a:r>
          </a:p>
          <a:p>
            <a:r>
              <a:rPr lang="en-US" dirty="0"/>
              <a:t>How hard is it to understand English?</a:t>
            </a:r>
          </a:p>
          <a:p>
            <a:r>
              <a:rPr lang="en-US" dirty="0"/>
              <a:t>How hard is it to speak English?</a:t>
            </a:r>
          </a:p>
          <a:p>
            <a:endParaRPr lang="en-US" dirty="0"/>
          </a:p>
          <a:p>
            <a:r>
              <a:rPr lang="en-US" dirty="0"/>
              <a:t>The questions of </a:t>
            </a:r>
            <a:r>
              <a:rPr lang="en-US" dirty="0">
                <a:solidFill>
                  <a:srgbClr val="FFFF00"/>
                </a:solidFill>
              </a:rPr>
              <a:t>Language Recognition </a:t>
            </a:r>
            <a:r>
              <a:rPr lang="en-US" dirty="0"/>
              <a:t>&amp; </a:t>
            </a:r>
            <a:r>
              <a:rPr lang="en-US" dirty="0">
                <a:solidFill>
                  <a:srgbClr val="FFFF00"/>
                </a:solidFill>
              </a:rPr>
              <a:t>Language</a:t>
            </a:r>
            <a:r>
              <a:rPr lang="en-US" dirty="0"/>
              <a:t> </a:t>
            </a:r>
            <a:r>
              <a:rPr lang="en-US" dirty="0">
                <a:solidFill>
                  <a:srgbClr val="FFFF00"/>
                </a:solidFill>
              </a:rPr>
              <a:t>Generation</a:t>
            </a:r>
            <a:r>
              <a:rPr lang="en-US" dirty="0"/>
              <a:t> </a:t>
            </a:r>
          </a:p>
          <a:p>
            <a:pPr marL="0" indent="0" algn="ctr">
              <a:buNone/>
            </a:pPr>
            <a:r>
              <a:rPr lang="en-US" b="1" i="1" dirty="0">
                <a:solidFill>
                  <a:schemeClr val="accent4"/>
                </a:solidFill>
              </a:rPr>
              <a:t>ARE FUNDAMENTAL</a:t>
            </a:r>
            <a:r>
              <a:rPr lang="en-US" dirty="0"/>
              <a:t>!</a:t>
            </a:r>
          </a:p>
        </p:txBody>
      </p:sp>
    </p:spTree>
    <p:extLst>
      <p:ext uri="{BB962C8B-B14F-4D97-AF65-F5344CB8AC3E}">
        <p14:creationId xmlns:p14="http://schemas.microsoft.com/office/powerpoint/2010/main" val="3884775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1D1BD1C3523247903358D0A8AC0422" ma:contentTypeVersion="9" ma:contentTypeDescription="Create a new document." ma:contentTypeScope="" ma:versionID="5b226f5916f7946f7720915c3500729c">
  <xsd:schema xmlns:xsd="http://www.w3.org/2001/XMLSchema" xmlns:xs="http://www.w3.org/2001/XMLSchema" xmlns:p="http://schemas.microsoft.com/office/2006/metadata/properties" xmlns:ns3="52c17e26-d80b-4810-84b5-2d696440855c" xmlns:ns4="75e26a86-27e7-4108-abb5-a9a0ae913c4d" targetNamespace="http://schemas.microsoft.com/office/2006/metadata/properties" ma:root="true" ma:fieldsID="16c32700cd2aee0408f8e8b01b9b7d4a" ns3:_="" ns4:_="">
    <xsd:import namespace="52c17e26-d80b-4810-84b5-2d696440855c"/>
    <xsd:import namespace="75e26a86-27e7-4108-abb5-a9a0ae913c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17e26-d80b-4810-84b5-2d69644085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e26a86-27e7-4108-abb5-a9a0ae913c4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276DD5-D9CA-456C-A2C7-0FB36779C2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17e26-d80b-4810-84b5-2d696440855c"/>
    <ds:schemaRef ds:uri="75e26a86-27e7-4108-abb5-a9a0ae913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4DFDAF-57A2-4086-8445-AD00A41780FF}">
  <ds:schemaRefs>
    <ds:schemaRef ds:uri="http://schemas.microsoft.com/office/2006/metadata/properties"/>
    <ds:schemaRef ds:uri="75e26a86-27e7-4108-abb5-a9a0ae913c4d"/>
    <ds:schemaRef ds:uri="http://purl.org/dc/terms/"/>
    <ds:schemaRef ds:uri="http://www.w3.org/XML/1998/namespace"/>
    <ds:schemaRef ds:uri="52c17e26-d80b-4810-84b5-2d696440855c"/>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BFD0EE5F-1CFD-4EB9-8932-5977000AF2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Chalkboard education presentation (widescreen)</Template>
  <TotalTime>223</TotalTime>
  <Words>1138</Words>
  <Application>Microsoft Office PowerPoint</Application>
  <PresentationFormat>Custom</PresentationFormat>
  <Paragraphs>121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Cambria Math</vt:lpstr>
      <vt:lpstr>Consolas</vt:lpstr>
      <vt:lpstr>Corbel</vt:lpstr>
      <vt:lpstr>Symbol</vt:lpstr>
      <vt:lpstr>Webdings</vt:lpstr>
      <vt:lpstr>Chalkboard 16x9</vt:lpstr>
      <vt:lpstr>COMP 3200</vt:lpstr>
      <vt:lpstr>ALERTS</vt:lpstr>
      <vt:lpstr>Models of Computation</vt:lpstr>
      <vt:lpstr>Rice's Theorem</vt:lpstr>
      <vt:lpstr>Models of Computation</vt:lpstr>
      <vt:lpstr>Models of Computation</vt:lpstr>
      <vt:lpstr>Languages (Genesis 11:1-9)</vt:lpstr>
      <vt:lpstr>What is a string?</vt:lpstr>
      <vt:lpstr>Observations...</vt:lpstr>
      <vt:lpstr>Formal Languages</vt:lpstr>
      <vt:lpstr>Formal Languages</vt:lpstr>
      <vt:lpstr>Operations on Languages</vt:lpstr>
      <vt:lpstr>Operations on Languages</vt:lpstr>
      <vt:lpstr>Operating on Languages</vt:lpstr>
      <vt:lpstr>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3200</dc:title>
  <dc:creator>Stucki, David</dc:creator>
  <cp:lastModifiedBy>David Stucki</cp:lastModifiedBy>
  <cp:revision>12</cp:revision>
  <dcterms:created xsi:type="dcterms:W3CDTF">2019-09-04T18:04:52Z</dcterms:created>
  <dcterms:modified xsi:type="dcterms:W3CDTF">2023-08-26T02:56:03Z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0x0101001C1D1BD1C3523247903358D0A8AC0422</vt:lpwstr>
  </property>
</Properties>
</file>