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22" r:id="rId2"/>
    <p:sldId id="296" r:id="rId3"/>
    <p:sldId id="297" r:id="rId4"/>
    <p:sldId id="299" r:id="rId5"/>
    <p:sldId id="300" r:id="rId6"/>
    <p:sldId id="301" r:id="rId7"/>
    <p:sldId id="302" r:id="rId8"/>
    <p:sldId id="303" r:id="rId9"/>
    <p:sldId id="308" r:id="rId10"/>
    <p:sldId id="309" r:id="rId11"/>
    <p:sldId id="320" r:id="rId12"/>
    <p:sldId id="321" r:id="rId13"/>
  </p:sldIdLst>
  <p:sldSz cx="9144000" cy="6858000" type="screen4x3"/>
  <p:notesSz cx="7102475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66" tIns="49533" rIns="99066" bIns="49533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99265CB2-4C39-4A9A-ACA7-41980E0E92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71B07-FCAC-4E6B-BAB3-69B0F60FC5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63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4477C-CAF1-41E2-B2AA-8EBE711ECA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574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98128-FC71-49A8-AA37-04C10E4D28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520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F98C-8276-46C8-ADAF-52ECBB335B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8824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B33EE-D454-4041-81F1-EEDEDD384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938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6D791-EAFC-47DB-BD59-F089BFB891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711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06981-A7EA-4936-ADC7-9CD1299DCE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83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6F8FB-F23E-4C51-9561-37253B0DD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661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64496-BD5F-4FD1-BF98-03789ECBD7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11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B1148-6714-4573-B856-BC17A0D594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6204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3C1FA-59C9-4FF5-B8C8-3E25E8A1A3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440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9BE4312-1DA4-4BA6-B9BB-B30D544ED9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:a16="http://schemas.microsoft.com/office/drawing/2014/main" id="{B4D3D850-2041-4B7C-AED9-54DA385B1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34" name="Picture 10" descr="How to reselect elements in a JTree">
            <a:extLst>
              <a:ext uri="{FF2B5EF4-FFF2-40B4-BE49-F238E27FC236}">
                <a16:creationId xmlns:a16="http://schemas.microsoft.com/office/drawing/2014/main" id="{7792D13C-D981-4683-B2AA-D8A91CFCEB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4" r="24576"/>
          <a:stretch/>
        </p:blipFill>
        <p:spPr bwMode="auto">
          <a:xfrm>
            <a:off x="4572020" y="-15240"/>
            <a:ext cx="457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ython 3.9 ile Gelen Yenilikleri Keşfedin! - Ventence">
            <a:extLst>
              <a:ext uri="{FF2B5EF4-FFF2-40B4-BE49-F238E27FC236}">
                <a16:creationId xmlns:a16="http://schemas.microsoft.com/office/drawing/2014/main" id="{642060C4-2C34-4321-BBA7-DE93952C72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33" r="30667"/>
          <a:stretch/>
        </p:blipFill>
        <p:spPr bwMode="auto">
          <a:xfrm>
            <a:off x="-19" y="-7615"/>
            <a:ext cx="45720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B497CCB5-5FC2-473C-AFCC-2430CEF1D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885915" y="2164437"/>
            <a:ext cx="3372170" cy="252912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ame 82">
            <a:extLst>
              <a:ext uri="{FF2B5EF4-FFF2-40B4-BE49-F238E27FC236}">
                <a16:creationId xmlns:a16="http://schemas.microsoft.com/office/drawing/2014/main" id="{599C8C75-BFDF-44E7-A028-EEB5EDD58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447277" y="1835459"/>
            <a:ext cx="4249446" cy="3187083"/>
          </a:xfrm>
          <a:prstGeom prst="frame">
            <a:avLst>
              <a:gd name="adj1" fmla="val 1195"/>
            </a:avLst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17F361-F230-4417-9BE8-B5E7C472F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59146" y="4201466"/>
            <a:ext cx="2025708" cy="659993"/>
          </a:xfrm>
          <a:noFill/>
        </p:spPr>
        <p:txBody>
          <a:bodyPr>
            <a:normAutofit/>
          </a:bodyPr>
          <a:lstStyle/>
          <a:p>
            <a:r>
              <a:rPr lang="en-US" sz="1400">
                <a:solidFill>
                  <a:srgbClr val="080808"/>
                </a:solidFill>
              </a:rPr>
              <a:t>COMP 3200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FEDC51-EAD8-42F3-A9E5-9A4D451B7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143" y="2761554"/>
            <a:ext cx="2713713" cy="1345720"/>
          </a:xfrm>
          <a:noFill/>
        </p:spPr>
        <p:txBody>
          <a:bodyPr anchor="ctr">
            <a:normAutofit/>
          </a:bodyPr>
          <a:lstStyle/>
          <a:p>
            <a:r>
              <a:rPr lang="en-US" sz="2400">
                <a:solidFill>
                  <a:srgbClr val="080808"/>
                </a:solidFill>
              </a:rPr>
              <a:t>Python &amp; Java</a:t>
            </a:r>
            <a:br>
              <a:rPr lang="en-US" sz="2400">
                <a:solidFill>
                  <a:srgbClr val="080808"/>
                </a:solidFill>
              </a:rPr>
            </a:br>
            <a:r>
              <a:rPr lang="en-US" sz="2400">
                <a:solidFill>
                  <a:srgbClr val="080808"/>
                </a:solidFill>
              </a:rPr>
              <a:t>side-by-side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1144FE-5E93-4C4D-8179-62D2A797D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6092" y="6356350"/>
            <a:ext cx="192660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5AD71B07-FCAC-4E6B-BAB3-69B0F60FC504}" type="slidenum">
              <a:rPr lang="en-US" altLang="en-US">
                <a:solidFill>
                  <a:srgbClr val="FFFFFF"/>
                </a:solidFill>
              </a:rPr>
              <a:pPr>
                <a:spcAft>
                  <a:spcPts val="600"/>
                </a:spcAft>
                <a:defRPr/>
              </a:pPr>
              <a:t>1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590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Flow of Control Statements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4038600" cy="2667000"/>
          </a:xfrm>
        </p:spPr>
        <p:txBody>
          <a:bodyPr/>
          <a:lstStyle/>
          <a:p>
            <a:pPr eaLnBrk="1" hangingPunct="1"/>
            <a:r>
              <a:rPr lang="en-US" altLang="en-US"/>
              <a:t>For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for i in range(0, 10, 1)</a:t>
            </a:r>
            <a:r>
              <a:rPr lang="en-US" altLang="en-US" sz="1600" b="1"/>
              <a:t>: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	statement or block using i</a:t>
            </a:r>
          </a:p>
          <a:p>
            <a:pPr eaLnBrk="1" hangingPunct="1">
              <a:buFontTx/>
              <a:buNone/>
            </a:pPr>
            <a:endParaRPr lang="en-US" altLang="en-US" sz="1600"/>
          </a:p>
          <a:p>
            <a:pPr eaLnBrk="1" hangingPunct="1">
              <a:buFontTx/>
              <a:buNone/>
            </a:pPr>
            <a:endParaRPr lang="en-US" altLang="en-US" sz="1600"/>
          </a:p>
          <a:p>
            <a:pPr eaLnBrk="1" hangingPunct="1">
              <a:buFontTx/>
              <a:buNone/>
            </a:pPr>
            <a:r>
              <a:rPr lang="en-US" altLang="en-US" sz="1600"/>
              <a:t>for item in items</a:t>
            </a:r>
            <a:r>
              <a:rPr lang="en-US" altLang="en-US" sz="1600" b="1"/>
              <a:t>: </a:t>
            </a:r>
            <a:r>
              <a:rPr lang="en-US" altLang="en-US" sz="1600"/>
              <a:t>            # items is a list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	statement or block using item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447800"/>
            <a:ext cx="4191000" cy="2667000"/>
          </a:xfrm>
        </p:spPr>
        <p:txBody>
          <a:bodyPr/>
          <a:lstStyle/>
          <a:p>
            <a:pPr eaLnBrk="1" hangingPunct="1"/>
            <a:r>
              <a:rPr lang="en-US" altLang="en-US"/>
              <a:t>For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for (int i = 0; i &lt; 10; i++)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	single statement</a:t>
            </a:r>
            <a:r>
              <a:rPr lang="en-US" altLang="en-US" sz="1600" b="1"/>
              <a:t>;</a:t>
            </a:r>
            <a:r>
              <a:rPr lang="en-US" altLang="en-US" sz="1600"/>
              <a:t> or {block}</a:t>
            </a:r>
          </a:p>
          <a:p>
            <a:pPr eaLnBrk="1" hangingPunct="1">
              <a:buFontTx/>
              <a:buNone/>
            </a:pPr>
            <a:endParaRPr lang="en-US" altLang="en-US" sz="1600"/>
          </a:p>
          <a:p>
            <a:pPr eaLnBrk="1" hangingPunct="1">
              <a:buFontTx/>
              <a:buNone/>
            </a:pPr>
            <a:r>
              <a:rPr lang="en-US" altLang="en-US" sz="1600"/>
              <a:t>// sometimes referred to as a “for-each” loop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for (</a:t>
            </a:r>
            <a:r>
              <a:rPr lang="en-US" altLang="en-US" sz="1600" i="1"/>
              <a:t>type</a:t>
            </a:r>
            <a:r>
              <a:rPr lang="en-US" altLang="en-US" sz="1600"/>
              <a:t> item </a:t>
            </a:r>
            <a:r>
              <a:rPr lang="en-US" altLang="en-US" sz="1600" b="1"/>
              <a:t>:</a:t>
            </a:r>
            <a:r>
              <a:rPr lang="en-US" altLang="en-US" sz="1600"/>
              <a:t> items)      // items is an array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	single statement</a:t>
            </a:r>
            <a:r>
              <a:rPr lang="en-US" altLang="en-US" sz="1600" b="1"/>
              <a:t>;</a:t>
            </a:r>
            <a:r>
              <a:rPr lang="en-US" altLang="en-US" sz="1600"/>
              <a:t> or {block}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953000" y="3886200"/>
            <a:ext cx="41910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While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while (boolean expression)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	 single statement</a:t>
            </a:r>
            <a:r>
              <a:rPr lang="en-US" altLang="en-US" sz="1600" b="1"/>
              <a:t>;</a:t>
            </a:r>
            <a:r>
              <a:rPr lang="en-US" altLang="en-US" sz="1600"/>
              <a:t> or {block}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57200" y="3810000"/>
            <a:ext cx="45720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While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while boolean expression</a:t>
            </a:r>
            <a:r>
              <a:rPr lang="en-US" altLang="en-US" sz="1600" b="1"/>
              <a:t>: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	statement or block for body of loop</a:t>
            </a:r>
          </a:p>
          <a:p>
            <a:pPr eaLnBrk="1" hangingPunct="1">
              <a:buFontTx/>
              <a:buNone/>
            </a:pPr>
            <a:endParaRPr lang="en-US" altLang="en-US" sz="1600"/>
          </a:p>
          <a:p>
            <a:pPr eaLnBrk="1" hangingPunct="1">
              <a:buFontTx/>
              <a:buNone/>
            </a:pPr>
            <a:endParaRPr lang="en-US" altLang="en-US" sz="1600"/>
          </a:p>
          <a:p>
            <a:pPr eaLnBrk="1" hangingPunct="1">
              <a:buFontTx/>
              <a:buNone/>
            </a:pPr>
            <a:endParaRPr lang="en-US" altLang="en-US" sz="1600"/>
          </a:p>
          <a:p>
            <a:pPr eaLnBrk="1" hangingPunct="1">
              <a:buFontTx/>
              <a:buNone/>
            </a:pPr>
            <a:endParaRPr lang="en-US" altLang="en-US" sz="1600"/>
          </a:p>
          <a:p>
            <a:pPr eaLnBrk="1" hangingPunct="1">
              <a:buFontTx/>
              <a:buNone/>
            </a:pPr>
            <a:r>
              <a:rPr lang="en-US" altLang="en-US" sz="1600"/>
              <a:t>Note: Loops may be nested in Python and Java</a:t>
            </a:r>
            <a:endParaRPr lang="en-US" altLang="en-US" sz="280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953000" y="5029200"/>
            <a:ext cx="41910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Do . . . while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do                // always executes body once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	 single statement</a:t>
            </a:r>
            <a:r>
              <a:rPr lang="en-US" altLang="en-US" sz="1600" b="1"/>
              <a:t>;</a:t>
            </a:r>
            <a:r>
              <a:rPr lang="en-US" altLang="en-US" sz="1600"/>
              <a:t> or {block}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while (boolean expression)</a:t>
            </a:r>
            <a:r>
              <a:rPr lang="en-US" altLang="en-US" sz="1600" b="1"/>
              <a:t>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Input / Output</a:t>
            </a: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4572000" y="2438400"/>
            <a:ext cx="45720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User Prompt/Response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import java</a:t>
            </a:r>
            <a:r>
              <a:rPr lang="en-US" altLang="en-US" sz="1600" b="1"/>
              <a:t>.</a:t>
            </a:r>
            <a:r>
              <a:rPr lang="en-US" altLang="en-US" sz="1600"/>
              <a:t>util</a:t>
            </a:r>
            <a:r>
              <a:rPr lang="en-US" altLang="en-US" sz="1600" b="1"/>
              <a:t>.</a:t>
            </a:r>
            <a:r>
              <a:rPr lang="en-US" altLang="en-US" sz="1600"/>
              <a:t>Scanner</a:t>
            </a:r>
            <a:r>
              <a:rPr lang="en-US" altLang="en-US" sz="1600" b="1"/>
              <a:t>;</a:t>
            </a:r>
            <a:r>
              <a:rPr lang="en-US" altLang="en-US" sz="1600"/>
              <a:t>    // at beginning of file</a:t>
            </a:r>
            <a:endParaRPr lang="en-US" altLang="en-US" sz="1600" b="1"/>
          </a:p>
          <a:p>
            <a:pPr eaLnBrk="1" hangingPunct="1">
              <a:buFontTx/>
              <a:buNone/>
            </a:pPr>
            <a:r>
              <a:rPr lang="en-US" altLang="en-US" sz="1600" b="1"/>
              <a:t>. . .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Scanner keyboard = new Scanner(System.in)</a:t>
            </a:r>
            <a:r>
              <a:rPr lang="en-US" altLang="en-US" sz="1600" b="1"/>
              <a:t>;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System.out.println(“Prompt:”)</a:t>
            </a:r>
            <a:r>
              <a:rPr lang="en-US" altLang="en-US" sz="1600" b="1"/>
              <a:t>;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String s = keyboard</a:t>
            </a:r>
            <a:r>
              <a:rPr lang="en-US" altLang="en-US" sz="1600" b="1"/>
              <a:t>.</a:t>
            </a:r>
            <a:r>
              <a:rPr lang="en-US" altLang="en-US" sz="1600"/>
              <a:t>next()</a:t>
            </a:r>
            <a:r>
              <a:rPr lang="en-US" altLang="en-US" sz="1600" b="1"/>
              <a:t>;</a:t>
            </a:r>
            <a:r>
              <a:rPr lang="en-US" altLang="en-US" sz="1600"/>
              <a:t>                  // token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int n = keyboard</a:t>
            </a:r>
            <a:r>
              <a:rPr lang="en-US" altLang="en-US" sz="1600" b="1"/>
              <a:t>.</a:t>
            </a:r>
            <a:r>
              <a:rPr lang="en-US" altLang="en-US" sz="1600"/>
              <a:t>nextInt()</a:t>
            </a:r>
            <a:r>
              <a:rPr lang="en-US" altLang="en-US" sz="1600" b="1"/>
              <a:t>;</a:t>
            </a:r>
            <a:r>
              <a:rPr lang="en-US" altLang="en-US" sz="1600"/>
              <a:t>                   // integer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float f = keyboard</a:t>
            </a:r>
            <a:r>
              <a:rPr lang="en-US" altLang="en-US" sz="1600" b="1"/>
              <a:t>.</a:t>
            </a:r>
            <a:r>
              <a:rPr lang="en-US" altLang="en-US" sz="1600"/>
              <a:t>nextFloat()</a:t>
            </a:r>
            <a:r>
              <a:rPr lang="en-US" altLang="en-US" sz="1600" b="1"/>
              <a:t>;</a:t>
            </a:r>
            <a:r>
              <a:rPr lang="en-US" altLang="en-US" sz="1600"/>
              <a:t>             // real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double d = keyboard</a:t>
            </a:r>
            <a:r>
              <a:rPr lang="en-US" altLang="en-US" sz="1600" b="1"/>
              <a:t>.</a:t>
            </a:r>
            <a:r>
              <a:rPr lang="en-US" altLang="en-US" sz="1600"/>
              <a:t>nextDouble()</a:t>
            </a:r>
            <a:r>
              <a:rPr lang="en-US" altLang="en-US" sz="1600" b="1"/>
              <a:t>;     </a:t>
            </a:r>
            <a:r>
              <a:rPr lang="en-US" altLang="en-US" sz="1600"/>
              <a:t>// double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boolean b = keyboard</a:t>
            </a:r>
            <a:r>
              <a:rPr lang="en-US" altLang="en-US" sz="1600" b="1"/>
              <a:t>.</a:t>
            </a:r>
            <a:r>
              <a:rPr lang="en-US" altLang="en-US" sz="1600"/>
              <a:t>nextBoolean()</a:t>
            </a:r>
            <a:r>
              <a:rPr lang="en-US" altLang="en-US" sz="1600" b="1"/>
              <a:t>; </a:t>
            </a:r>
            <a:r>
              <a:rPr lang="en-US" altLang="en-US" sz="1600"/>
              <a:t>// boolean</a:t>
            </a: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4572000" y="1524000"/>
            <a:ext cx="4572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Typed Outputs to User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System</a:t>
            </a:r>
            <a:r>
              <a:rPr lang="en-US" altLang="en-US" sz="1600" b="1"/>
              <a:t>.</a:t>
            </a:r>
            <a:r>
              <a:rPr lang="en-US" altLang="en-US" sz="1600"/>
              <a:t>out</a:t>
            </a:r>
            <a:r>
              <a:rPr lang="en-US" altLang="en-US" sz="1600" b="1"/>
              <a:t>.</a:t>
            </a:r>
            <a:r>
              <a:rPr lang="en-US" altLang="en-US" sz="1600"/>
              <a:t>println(“Text String”)</a:t>
            </a:r>
            <a:r>
              <a:rPr lang="en-US" altLang="en-US" sz="1600" b="1"/>
              <a:t>;</a:t>
            </a:r>
          </a:p>
        </p:txBody>
      </p:sp>
      <p:sp>
        <p:nvSpPr>
          <p:cNvPr id="18437" name="Rectangle 7"/>
          <p:cNvSpPr>
            <a:spLocks noChangeArrowheads="1"/>
          </p:cNvSpPr>
          <p:nvPr/>
        </p:nvSpPr>
        <p:spPr bwMode="auto">
          <a:xfrm>
            <a:off x="304800" y="1524000"/>
            <a:ext cx="4572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Typed Outputs to User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print (“Text String”)</a:t>
            </a:r>
          </a:p>
        </p:txBody>
      </p:sp>
      <p:sp>
        <p:nvSpPr>
          <p:cNvPr id="18438" name="Rectangle 8"/>
          <p:cNvSpPr>
            <a:spLocks noChangeArrowheads="1"/>
          </p:cNvSpPr>
          <p:nvPr/>
        </p:nvSpPr>
        <p:spPr bwMode="auto">
          <a:xfrm>
            <a:off x="304800" y="2438400"/>
            <a:ext cx="45720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User Prompt/Response</a:t>
            </a:r>
          </a:p>
          <a:p>
            <a:pPr eaLnBrk="1" hangingPunct="1">
              <a:buFontTx/>
              <a:buNone/>
            </a:pPr>
            <a:endParaRPr lang="en-US" altLang="en-US" sz="1600"/>
          </a:p>
          <a:p>
            <a:pPr eaLnBrk="1" hangingPunct="1">
              <a:buFontTx/>
              <a:buNone/>
            </a:pPr>
            <a:endParaRPr lang="en-US" altLang="en-US" sz="1600"/>
          </a:p>
          <a:p>
            <a:pPr eaLnBrk="1" hangingPunct="1">
              <a:buFontTx/>
              <a:buNone/>
            </a:pPr>
            <a:endParaRPr lang="en-US" altLang="en-US" sz="1600"/>
          </a:p>
          <a:p>
            <a:pPr eaLnBrk="1" hangingPunct="1">
              <a:buFontTx/>
              <a:buNone/>
            </a:pPr>
            <a:endParaRPr lang="en-US" altLang="en-US" sz="1600"/>
          </a:p>
          <a:p>
            <a:pPr eaLnBrk="1" hangingPunct="1">
              <a:buFontTx/>
              <a:buNone/>
            </a:pPr>
            <a:r>
              <a:rPr lang="en-US" altLang="en-US" sz="1600"/>
              <a:t>s = input(“Prompt”)                       // token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n = int(input(“Prompt:”))               // integer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f = float(input(“Prompt:”))             // real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9AA30-3F9F-4767-9ED2-0A0348D75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9B444-EB47-455E-877F-3CA8A806E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1275"/>
          </a:xfrm>
        </p:spPr>
        <p:txBody>
          <a:bodyPr/>
          <a:lstStyle/>
          <a:p>
            <a:r>
              <a:rPr lang="en-US" dirty="0"/>
              <a:t>Built-in lists and dictionaries</a:t>
            </a:r>
          </a:p>
          <a:p>
            <a:pPr lvl="1"/>
            <a:r>
              <a:rPr lang="en-US" dirty="0"/>
              <a:t>Lists: [1,2,3]</a:t>
            </a:r>
          </a:p>
          <a:p>
            <a:pPr lvl="1"/>
            <a:r>
              <a:rPr lang="en-US" dirty="0"/>
              <a:t>Dictionaries: {‘a’:1, ‘b’:2, ‘c’:5}</a:t>
            </a:r>
          </a:p>
          <a:p>
            <a:r>
              <a:rPr lang="en-US" dirty="0"/>
              <a:t>Indexing: 0-based, but bi-directional...</a:t>
            </a:r>
          </a:p>
          <a:p>
            <a:r>
              <a:rPr lang="en-US" dirty="0"/>
              <a:t>Slicing</a:t>
            </a:r>
          </a:p>
          <a:p>
            <a:r>
              <a:rPr lang="en-US" dirty="0"/>
              <a:t>for: iterates over a collection</a:t>
            </a:r>
          </a:p>
          <a:p>
            <a:pPr lvl="1"/>
            <a:r>
              <a:rPr lang="en-US" dirty="0"/>
              <a:t>ranges</a:t>
            </a:r>
          </a:p>
          <a:p>
            <a:r>
              <a:rPr lang="en-US" dirty="0"/>
              <a:t>multi-assignment</a:t>
            </a:r>
          </a:p>
          <a:p>
            <a:r>
              <a:rPr lang="en-US" dirty="0"/>
              <a:t>test-cases as comments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438F4E-D328-4CD3-83B8-464A0DA60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56F98C-8276-46C8-ADAF-52ECBB335BE2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026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Key Words / Reserved Words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447800"/>
            <a:ext cx="44958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Python Key Words</a:t>
            </a:r>
          </a:p>
          <a:p>
            <a:pPr defTabSz="887413" eaLnBrk="1" hangingPunct="1">
              <a:lnSpc>
                <a:spcPct val="90000"/>
              </a:lnSpc>
              <a:buFontTx/>
              <a:buNone/>
              <a:tabLst>
                <a:tab pos="914400" algn="l"/>
                <a:tab pos="1771650" algn="l"/>
                <a:tab pos="2686050" algn="l"/>
                <a:tab pos="3432175" algn="l"/>
                <a:tab pos="3883025" algn="l"/>
              </a:tabLst>
            </a:pPr>
            <a:r>
              <a:rPr lang="en-US" altLang="en-US" sz="1400" dirty="0">
                <a:solidFill>
                  <a:schemeClr val="folHlink"/>
                </a:solidFill>
              </a:rPr>
              <a:t>and 	del 	from 	not</a:t>
            </a:r>
            <a:r>
              <a:rPr lang="en-US" altLang="en-US" sz="1400" dirty="0"/>
              <a:t> 	while </a:t>
            </a:r>
          </a:p>
          <a:p>
            <a:pPr defTabSz="887413" eaLnBrk="1" hangingPunct="1">
              <a:lnSpc>
                <a:spcPct val="90000"/>
              </a:lnSpc>
              <a:buFontTx/>
              <a:buNone/>
              <a:tabLst>
                <a:tab pos="914400" algn="l"/>
                <a:tab pos="1771650" algn="l"/>
                <a:tab pos="2686050" algn="l"/>
                <a:tab pos="3432175" algn="l"/>
                <a:tab pos="3883025" algn="l"/>
              </a:tabLst>
            </a:pPr>
            <a:r>
              <a:rPr lang="en-US" altLang="en-US" sz="1400" dirty="0">
                <a:solidFill>
                  <a:schemeClr val="folHlink"/>
                </a:solidFill>
              </a:rPr>
              <a:t>as 		</a:t>
            </a:r>
            <a:r>
              <a:rPr lang="en-US" altLang="en-US" sz="1400" dirty="0" err="1">
                <a:solidFill>
                  <a:schemeClr val="folHlink"/>
                </a:solidFill>
              </a:rPr>
              <a:t>elif</a:t>
            </a:r>
            <a:r>
              <a:rPr lang="en-US" altLang="en-US" sz="1400" dirty="0">
                <a:solidFill>
                  <a:schemeClr val="folHlink"/>
                </a:solidFill>
              </a:rPr>
              <a:t> 	global 	or	with</a:t>
            </a:r>
            <a:r>
              <a:rPr lang="en-US" altLang="en-US" sz="1400" dirty="0"/>
              <a:t> </a:t>
            </a:r>
          </a:p>
          <a:p>
            <a:pPr defTabSz="887413" eaLnBrk="1" hangingPunct="1">
              <a:lnSpc>
                <a:spcPct val="90000"/>
              </a:lnSpc>
              <a:buFontTx/>
              <a:buNone/>
              <a:tabLst>
                <a:tab pos="914400" algn="l"/>
                <a:tab pos="1771650" algn="l"/>
                <a:tab pos="2686050" algn="l"/>
                <a:tab pos="3432175" algn="l"/>
                <a:tab pos="3883025" algn="l"/>
              </a:tabLst>
            </a:pPr>
            <a:r>
              <a:rPr lang="en-US" altLang="en-US" sz="1400" dirty="0"/>
              <a:t>assert 	else 	if 	</a:t>
            </a:r>
            <a:r>
              <a:rPr lang="en-US" altLang="en-US" sz="1400" dirty="0">
                <a:solidFill>
                  <a:schemeClr val="folHlink"/>
                </a:solidFill>
              </a:rPr>
              <a:t>pass 	yield</a:t>
            </a:r>
            <a:r>
              <a:rPr lang="en-US" altLang="en-US" sz="1400" dirty="0"/>
              <a:t> </a:t>
            </a:r>
          </a:p>
          <a:p>
            <a:pPr defTabSz="887413" eaLnBrk="1" hangingPunct="1">
              <a:lnSpc>
                <a:spcPct val="90000"/>
              </a:lnSpc>
              <a:buFontTx/>
              <a:buNone/>
              <a:tabLst>
                <a:tab pos="914400" algn="l"/>
                <a:tab pos="1771650" algn="l"/>
                <a:tab pos="2686050" algn="l"/>
                <a:tab pos="3432175" algn="l"/>
                <a:tab pos="3883025" algn="l"/>
              </a:tabLst>
            </a:pPr>
            <a:r>
              <a:rPr lang="en-US" altLang="en-US" sz="1400" dirty="0"/>
              <a:t>break 	</a:t>
            </a:r>
            <a:r>
              <a:rPr lang="en-US" altLang="en-US" sz="1400" dirty="0">
                <a:solidFill>
                  <a:schemeClr val="folHlink"/>
                </a:solidFill>
              </a:rPr>
              <a:t>except</a:t>
            </a:r>
            <a:r>
              <a:rPr lang="en-US" altLang="en-US" sz="1400" dirty="0"/>
              <a:t> 	import 	</a:t>
            </a:r>
            <a:r>
              <a:rPr lang="en-US" altLang="en-US" sz="1400" dirty="0">
                <a:solidFill>
                  <a:schemeClr val="folHlink"/>
                </a:solidFill>
              </a:rPr>
              <a:t>print</a:t>
            </a:r>
            <a:r>
              <a:rPr lang="en-US" altLang="en-US" sz="1400" dirty="0"/>
              <a:t> </a:t>
            </a:r>
          </a:p>
          <a:p>
            <a:pPr defTabSz="887413" eaLnBrk="1" hangingPunct="1">
              <a:lnSpc>
                <a:spcPct val="90000"/>
              </a:lnSpc>
              <a:buFontTx/>
              <a:buNone/>
              <a:tabLst>
                <a:tab pos="914400" algn="l"/>
                <a:tab pos="1771650" algn="l"/>
                <a:tab pos="2686050" algn="l"/>
                <a:tab pos="3432175" algn="l"/>
                <a:tab pos="3883025" algn="l"/>
              </a:tabLst>
            </a:pPr>
            <a:r>
              <a:rPr lang="en-US" altLang="en-US" sz="1400" dirty="0"/>
              <a:t>class 	</a:t>
            </a:r>
            <a:r>
              <a:rPr lang="en-US" altLang="en-US" sz="1400" dirty="0">
                <a:solidFill>
                  <a:schemeClr val="folHlink"/>
                </a:solidFill>
              </a:rPr>
              <a:t>exec 	in 	raise</a:t>
            </a:r>
            <a:r>
              <a:rPr lang="en-US" altLang="en-US" sz="1400" dirty="0"/>
              <a:t> </a:t>
            </a:r>
          </a:p>
          <a:p>
            <a:pPr defTabSz="887413" eaLnBrk="1" hangingPunct="1">
              <a:lnSpc>
                <a:spcPct val="90000"/>
              </a:lnSpc>
              <a:buFontTx/>
              <a:buNone/>
              <a:tabLst>
                <a:tab pos="914400" algn="l"/>
                <a:tab pos="1771650" algn="l"/>
                <a:tab pos="2686050" algn="l"/>
                <a:tab pos="3432175" algn="l"/>
                <a:tab pos="3883025" algn="l"/>
              </a:tabLst>
            </a:pPr>
            <a:r>
              <a:rPr lang="en-US" altLang="en-US" sz="1400" dirty="0"/>
              <a:t>continue 	finally 	</a:t>
            </a:r>
            <a:r>
              <a:rPr lang="en-US" altLang="en-US" sz="1400" dirty="0">
                <a:solidFill>
                  <a:schemeClr val="folHlink"/>
                </a:solidFill>
              </a:rPr>
              <a:t>is</a:t>
            </a:r>
            <a:r>
              <a:rPr lang="en-US" altLang="en-US" sz="1400" dirty="0"/>
              <a:t> 	return </a:t>
            </a:r>
          </a:p>
          <a:p>
            <a:pPr defTabSz="887413" eaLnBrk="1" hangingPunct="1">
              <a:lnSpc>
                <a:spcPct val="90000"/>
              </a:lnSpc>
              <a:buFontTx/>
              <a:buNone/>
              <a:tabLst>
                <a:tab pos="914400" algn="l"/>
                <a:tab pos="1771650" algn="l"/>
                <a:tab pos="2686050" algn="l"/>
                <a:tab pos="3432175" algn="l"/>
                <a:tab pos="3883025" algn="l"/>
              </a:tabLst>
            </a:pPr>
            <a:r>
              <a:rPr lang="en-US" altLang="en-US" sz="1400" dirty="0">
                <a:solidFill>
                  <a:schemeClr val="folHlink"/>
                </a:solidFill>
              </a:rPr>
              <a:t>def 	</a:t>
            </a:r>
            <a:r>
              <a:rPr lang="en-US" altLang="en-US" sz="1400" dirty="0"/>
              <a:t>	for 	</a:t>
            </a:r>
            <a:r>
              <a:rPr lang="en-US" altLang="en-US" sz="1400" dirty="0">
                <a:solidFill>
                  <a:schemeClr val="folHlink"/>
                </a:solidFill>
              </a:rPr>
              <a:t>lambda</a:t>
            </a:r>
            <a:r>
              <a:rPr lang="en-US" altLang="en-US" sz="1400" dirty="0"/>
              <a:t> 	try </a:t>
            </a:r>
          </a:p>
          <a:p>
            <a:pPr defTabSz="887413" eaLnBrk="1" hangingPunct="1">
              <a:lnSpc>
                <a:spcPct val="90000"/>
              </a:lnSpc>
              <a:buFontTx/>
              <a:buNone/>
              <a:tabLst>
                <a:tab pos="914400" algn="l"/>
                <a:tab pos="1771650" algn="l"/>
                <a:tab pos="2686050" algn="l"/>
                <a:tab pos="3432175" algn="l"/>
                <a:tab pos="3883025" algn="l"/>
              </a:tabLst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/>
              <a:t>Notes: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400" dirty="0"/>
              <a:t>Words in </a:t>
            </a:r>
            <a:r>
              <a:rPr lang="en-US" altLang="en-US" sz="1400" dirty="0">
                <a:solidFill>
                  <a:schemeClr val="folHlink"/>
                </a:solidFill>
              </a:rPr>
              <a:t>green</a:t>
            </a:r>
            <a:r>
              <a:rPr lang="en-US" altLang="en-US" sz="1400" dirty="0"/>
              <a:t> are not reserved in Java and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400" dirty="0"/>
              <a:t>can be used as identifiers, etc.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400" dirty="0"/>
              <a:t>There are also some type and constant names: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400" dirty="0" err="1"/>
              <a:t>int</a:t>
            </a:r>
            <a:r>
              <a:rPr lang="en-US" altLang="en-US" sz="1400" dirty="0"/>
              <a:t>, float, True, False, None, etc.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400" dirty="0"/>
              <a:t>that correspond to reserved words in Java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400" dirty="0"/>
              <a:t>maybe with different spelling or capitalization: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400" dirty="0" err="1"/>
              <a:t>int</a:t>
            </a:r>
            <a:r>
              <a:rPr lang="en-US" altLang="en-US" sz="1400" dirty="0"/>
              <a:t>, float, true, false, null, etc.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600" dirty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447800"/>
            <a:ext cx="4800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Java Reserved Words</a:t>
            </a:r>
          </a:p>
          <a:p>
            <a:pPr defTabSz="989013" eaLnBrk="1" hangingPunct="1">
              <a:lnSpc>
                <a:spcPct val="90000"/>
              </a:lnSpc>
              <a:buFontTx/>
              <a:buNone/>
              <a:tabLst>
                <a:tab pos="857250" algn="l"/>
                <a:tab pos="1771650" algn="l"/>
                <a:tab pos="2855913" algn="l"/>
                <a:tab pos="3883025" algn="l"/>
              </a:tabLst>
            </a:pPr>
            <a:r>
              <a:rPr lang="en-US" altLang="en-US" sz="1400" dirty="0">
                <a:solidFill>
                  <a:srgbClr val="FF0000"/>
                </a:solidFill>
              </a:rPr>
              <a:t>abstract	default	</a:t>
            </a:r>
            <a:r>
              <a:rPr lang="en-US" altLang="en-US" sz="1400" dirty="0" err="1">
                <a:solidFill>
                  <a:srgbClr val="FF0000"/>
                </a:solidFill>
              </a:rPr>
              <a:t>goto</a:t>
            </a:r>
            <a:r>
              <a:rPr lang="en-US" altLang="en-US" sz="1400" dirty="0"/>
              <a:t>*</a:t>
            </a:r>
            <a:r>
              <a:rPr lang="en-US" altLang="en-US" sz="1400" dirty="0">
                <a:solidFill>
                  <a:srgbClr val="FF0000"/>
                </a:solidFill>
              </a:rPr>
              <a:t>	package	this</a:t>
            </a:r>
          </a:p>
          <a:p>
            <a:pPr defTabSz="989013" eaLnBrk="1" hangingPunct="1">
              <a:lnSpc>
                <a:spcPct val="90000"/>
              </a:lnSpc>
              <a:buFontTx/>
              <a:buNone/>
              <a:tabLst>
                <a:tab pos="857250" algn="l"/>
                <a:tab pos="1771650" algn="l"/>
                <a:tab pos="2855913" algn="l"/>
                <a:tab pos="3883025" algn="l"/>
              </a:tabLst>
            </a:pPr>
            <a:r>
              <a:rPr lang="en-US" altLang="en-US" sz="1400" dirty="0"/>
              <a:t>assert	</a:t>
            </a:r>
            <a:r>
              <a:rPr lang="en-US" altLang="en-US" sz="1400" dirty="0">
                <a:solidFill>
                  <a:srgbClr val="FF0000"/>
                </a:solidFill>
              </a:rPr>
              <a:t>do</a:t>
            </a:r>
            <a:r>
              <a:rPr lang="en-US" altLang="en-US" sz="1400" dirty="0"/>
              <a:t>	if	</a:t>
            </a:r>
            <a:r>
              <a:rPr lang="en-US" altLang="en-US" sz="1400" dirty="0">
                <a:solidFill>
                  <a:srgbClr val="FF0000"/>
                </a:solidFill>
              </a:rPr>
              <a:t>private	throw</a:t>
            </a:r>
          </a:p>
          <a:p>
            <a:pPr defTabSz="989013" eaLnBrk="1" hangingPunct="1">
              <a:lnSpc>
                <a:spcPct val="90000"/>
              </a:lnSpc>
              <a:buFontTx/>
              <a:buNone/>
              <a:tabLst>
                <a:tab pos="857250" algn="l"/>
                <a:tab pos="1771650" algn="l"/>
                <a:tab pos="2855913" algn="l"/>
                <a:tab pos="3883025" algn="l"/>
              </a:tabLst>
            </a:pPr>
            <a:r>
              <a:rPr lang="en-US" altLang="en-US" sz="1400" dirty="0" err="1">
                <a:solidFill>
                  <a:srgbClr val="FF0000"/>
                </a:solidFill>
              </a:rPr>
              <a:t>boolean</a:t>
            </a:r>
            <a:r>
              <a:rPr lang="en-US" altLang="en-US" sz="1400" dirty="0">
                <a:solidFill>
                  <a:srgbClr val="FF0000"/>
                </a:solidFill>
              </a:rPr>
              <a:t>	double	implements 	protected 	throws</a:t>
            </a:r>
          </a:p>
          <a:p>
            <a:pPr defTabSz="989013" eaLnBrk="1" hangingPunct="1">
              <a:lnSpc>
                <a:spcPct val="90000"/>
              </a:lnSpc>
              <a:buFontTx/>
              <a:buNone/>
              <a:tabLst>
                <a:tab pos="857250" algn="l"/>
                <a:tab pos="1771650" algn="l"/>
                <a:tab pos="2855913" algn="l"/>
                <a:tab pos="3883025" algn="l"/>
              </a:tabLst>
            </a:pPr>
            <a:r>
              <a:rPr lang="en-US" altLang="en-US" sz="1400" dirty="0"/>
              <a:t>break	else	import	</a:t>
            </a:r>
            <a:r>
              <a:rPr lang="en-US" altLang="en-US" sz="1400" dirty="0">
                <a:solidFill>
                  <a:srgbClr val="FF0000"/>
                </a:solidFill>
              </a:rPr>
              <a:t>public	transient</a:t>
            </a:r>
          </a:p>
          <a:p>
            <a:pPr defTabSz="989013" eaLnBrk="1" hangingPunct="1">
              <a:lnSpc>
                <a:spcPct val="90000"/>
              </a:lnSpc>
              <a:buFontTx/>
              <a:buNone/>
              <a:tabLst>
                <a:tab pos="857250" algn="l"/>
                <a:tab pos="1771650" algn="l"/>
                <a:tab pos="2855913" algn="l"/>
                <a:tab pos="3883025" algn="l"/>
              </a:tabLst>
            </a:pPr>
            <a:r>
              <a:rPr lang="en-US" altLang="en-US" sz="1400" dirty="0">
                <a:solidFill>
                  <a:srgbClr val="FF0000"/>
                </a:solidFill>
              </a:rPr>
              <a:t>byte		</a:t>
            </a:r>
            <a:r>
              <a:rPr lang="en-US" altLang="en-US" sz="1400" dirty="0" err="1">
                <a:solidFill>
                  <a:srgbClr val="FF0000"/>
                </a:solidFill>
              </a:rPr>
              <a:t>enum</a:t>
            </a:r>
            <a:r>
              <a:rPr lang="en-US" altLang="en-US" sz="1400" dirty="0">
                <a:solidFill>
                  <a:srgbClr val="FF0000"/>
                </a:solidFill>
              </a:rPr>
              <a:t>	</a:t>
            </a:r>
            <a:r>
              <a:rPr lang="en-US" altLang="en-US" sz="1400" dirty="0" err="1">
                <a:solidFill>
                  <a:srgbClr val="FF0000"/>
                </a:solidFill>
              </a:rPr>
              <a:t>instanceof</a:t>
            </a:r>
            <a:r>
              <a:rPr lang="en-US" altLang="en-US" sz="1400" dirty="0">
                <a:solidFill>
                  <a:srgbClr val="FF0000"/>
                </a:solidFill>
              </a:rPr>
              <a:t>	</a:t>
            </a:r>
            <a:r>
              <a:rPr lang="en-US" altLang="en-US" sz="1400" dirty="0"/>
              <a:t>return	</a:t>
            </a:r>
            <a:r>
              <a:rPr lang="en-US" altLang="en-US" sz="1400" dirty="0">
                <a:solidFill>
                  <a:srgbClr val="FF0000"/>
                </a:solidFill>
              </a:rPr>
              <a:t>true</a:t>
            </a:r>
          </a:p>
          <a:p>
            <a:pPr defTabSz="989013" eaLnBrk="1" hangingPunct="1">
              <a:lnSpc>
                <a:spcPct val="90000"/>
              </a:lnSpc>
              <a:buFontTx/>
              <a:buNone/>
              <a:tabLst>
                <a:tab pos="857250" algn="l"/>
                <a:tab pos="1771650" algn="l"/>
                <a:tab pos="2855913" algn="l"/>
                <a:tab pos="3883025" algn="l"/>
              </a:tabLst>
            </a:pPr>
            <a:r>
              <a:rPr lang="en-US" altLang="en-US" sz="1400" dirty="0">
                <a:solidFill>
                  <a:srgbClr val="FF0000"/>
                </a:solidFill>
              </a:rPr>
              <a:t>case	extends	</a:t>
            </a:r>
            <a:r>
              <a:rPr lang="en-US" altLang="en-US" sz="1400" dirty="0" err="1">
                <a:solidFill>
                  <a:srgbClr val="FF0000"/>
                </a:solidFill>
              </a:rPr>
              <a:t>int</a:t>
            </a:r>
            <a:r>
              <a:rPr lang="en-US" altLang="en-US" sz="1400" dirty="0">
                <a:solidFill>
                  <a:srgbClr val="FF0000"/>
                </a:solidFill>
              </a:rPr>
              <a:t>	short	</a:t>
            </a:r>
            <a:r>
              <a:rPr lang="en-US" altLang="en-US" sz="1400" dirty="0"/>
              <a:t>try</a:t>
            </a:r>
          </a:p>
          <a:p>
            <a:pPr defTabSz="989013" eaLnBrk="1" hangingPunct="1">
              <a:lnSpc>
                <a:spcPct val="90000"/>
              </a:lnSpc>
              <a:buFontTx/>
              <a:buNone/>
              <a:tabLst>
                <a:tab pos="857250" algn="l"/>
                <a:tab pos="1771650" algn="l"/>
                <a:tab pos="2855913" algn="l"/>
                <a:tab pos="3883025" algn="l"/>
              </a:tabLst>
            </a:pPr>
            <a:r>
              <a:rPr lang="en-US" altLang="en-US" sz="1400" dirty="0">
                <a:solidFill>
                  <a:srgbClr val="FF0000"/>
                </a:solidFill>
              </a:rPr>
              <a:t>catch	false	interface	static	void</a:t>
            </a:r>
          </a:p>
          <a:p>
            <a:pPr defTabSz="989013" eaLnBrk="1" hangingPunct="1">
              <a:lnSpc>
                <a:spcPct val="90000"/>
              </a:lnSpc>
              <a:buFontTx/>
              <a:buNone/>
              <a:tabLst>
                <a:tab pos="857250" algn="l"/>
                <a:tab pos="1771650" algn="l"/>
                <a:tab pos="2855913" algn="l"/>
                <a:tab pos="3883025" algn="l"/>
              </a:tabLst>
            </a:pPr>
            <a:r>
              <a:rPr lang="en-US" altLang="en-US" sz="1400" dirty="0">
                <a:solidFill>
                  <a:srgbClr val="FF0000"/>
                </a:solidFill>
              </a:rPr>
              <a:t>char	final	long	</a:t>
            </a:r>
            <a:r>
              <a:rPr lang="en-US" altLang="en-US" sz="1400" dirty="0" err="1">
                <a:solidFill>
                  <a:srgbClr val="FF0000"/>
                </a:solidFill>
              </a:rPr>
              <a:t>strictfp</a:t>
            </a:r>
            <a:r>
              <a:rPr lang="en-US" altLang="en-US" sz="1400" dirty="0">
                <a:solidFill>
                  <a:srgbClr val="FF0000"/>
                </a:solidFill>
              </a:rPr>
              <a:t>	volatile</a:t>
            </a:r>
          </a:p>
          <a:p>
            <a:pPr defTabSz="989013" eaLnBrk="1" hangingPunct="1">
              <a:lnSpc>
                <a:spcPct val="90000"/>
              </a:lnSpc>
              <a:buFontTx/>
              <a:buNone/>
              <a:tabLst>
                <a:tab pos="857250" algn="l"/>
                <a:tab pos="1771650" algn="l"/>
                <a:tab pos="2855913" algn="l"/>
                <a:tab pos="3883025" algn="l"/>
              </a:tabLst>
            </a:pPr>
            <a:r>
              <a:rPr lang="en-US" altLang="en-US" sz="1400" dirty="0"/>
              <a:t>class	finally	</a:t>
            </a:r>
            <a:r>
              <a:rPr lang="en-US" altLang="en-US" sz="1400" dirty="0">
                <a:solidFill>
                  <a:srgbClr val="FF0000"/>
                </a:solidFill>
              </a:rPr>
              <a:t>native	super</a:t>
            </a:r>
            <a:r>
              <a:rPr lang="en-US" altLang="en-US" sz="1400" dirty="0"/>
              <a:t>	while</a:t>
            </a:r>
          </a:p>
          <a:p>
            <a:pPr defTabSz="989013" eaLnBrk="1" hangingPunct="1">
              <a:lnSpc>
                <a:spcPct val="90000"/>
              </a:lnSpc>
              <a:buFontTx/>
              <a:buNone/>
              <a:tabLst>
                <a:tab pos="857250" algn="l"/>
                <a:tab pos="1771650" algn="l"/>
                <a:tab pos="2855913" algn="l"/>
                <a:tab pos="3883025" algn="l"/>
              </a:tabLst>
            </a:pPr>
            <a:r>
              <a:rPr lang="en-US" altLang="en-US" sz="1400" dirty="0" err="1">
                <a:solidFill>
                  <a:srgbClr val="FF0000"/>
                </a:solidFill>
              </a:rPr>
              <a:t>const</a:t>
            </a:r>
            <a:r>
              <a:rPr lang="en-US" altLang="en-US" sz="1400" dirty="0"/>
              <a:t>*</a:t>
            </a:r>
            <a:r>
              <a:rPr lang="en-US" altLang="en-US" sz="1400" dirty="0">
                <a:solidFill>
                  <a:srgbClr val="FF0000"/>
                </a:solidFill>
              </a:rPr>
              <a:t>	float	new	switch</a:t>
            </a:r>
            <a:r>
              <a:rPr lang="en-US" altLang="en-US" sz="1400" dirty="0"/>
              <a:t>	</a:t>
            </a:r>
          </a:p>
          <a:p>
            <a:pPr defTabSz="989013" eaLnBrk="1" hangingPunct="1">
              <a:lnSpc>
                <a:spcPct val="90000"/>
              </a:lnSpc>
              <a:buFontTx/>
              <a:buNone/>
              <a:tabLst>
                <a:tab pos="857250" algn="l"/>
                <a:tab pos="1771650" algn="l"/>
                <a:tab pos="2855913" algn="l"/>
                <a:tab pos="3883025" algn="l"/>
              </a:tabLst>
            </a:pPr>
            <a:r>
              <a:rPr lang="en-US" altLang="en-US" sz="1400" dirty="0"/>
              <a:t>continue	for	</a:t>
            </a:r>
            <a:r>
              <a:rPr lang="en-US" altLang="en-US" sz="1400" dirty="0">
                <a:solidFill>
                  <a:srgbClr val="FF0000"/>
                </a:solidFill>
              </a:rPr>
              <a:t>null	synchronized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Tx/>
              <a:buNone/>
            </a:pPr>
            <a:r>
              <a:rPr lang="en-US" altLang="en-US" sz="1600" dirty="0"/>
              <a:t>* Are reserved words, but are not used.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/>
              <a:t>Notes: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400" dirty="0"/>
              <a:t>Words in black have generally the same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400" dirty="0"/>
              <a:t>semantics in Java as they do in Python.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400" dirty="0"/>
              <a:t>If you have been using any of the </a:t>
            </a:r>
            <a:r>
              <a:rPr lang="en-US" altLang="en-US" sz="1400" dirty="0">
                <a:solidFill>
                  <a:srgbClr val="FF0000"/>
                </a:solidFill>
              </a:rPr>
              <a:t>red</a:t>
            </a:r>
            <a:r>
              <a:rPr lang="en-US" altLang="en-US" sz="1400" dirty="0"/>
              <a:t> words in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400" dirty="0"/>
              <a:t>Python, you will need to avoid using them in Java</a:t>
            </a:r>
            <a:endParaRPr lang="en-US" alt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Primitive Data Types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2895600"/>
          </a:xfrm>
        </p:spPr>
        <p:txBody>
          <a:bodyPr/>
          <a:lstStyle/>
          <a:p>
            <a:pPr eaLnBrk="1" hangingPunct="1"/>
            <a:r>
              <a:rPr lang="en-US" altLang="en-US" dirty="0"/>
              <a:t>Numeric Data Types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---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---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---</a:t>
            </a:r>
          </a:p>
          <a:p>
            <a:pPr eaLnBrk="1" hangingPunct="1">
              <a:buFontTx/>
              <a:buNone/>
            </a:pPr>
            <a:r>
              <a:rPr lang="en-US" altLang="en-US" sz="1600" dirty="0" err="1"/>
              <a:t>int</a:t>
            </a:r>
            <a:r>
              <a:rPr lang="en-US" altLang="en-US" sz="1600" dirty="0"/>
              <a:t>		Integers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long 	Large Integers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float	Real Numbers (Decimal)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---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complex	Complex Numbers (R + I * j)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2590800"/>
          </a:xfrm>
        </p:spPr>
        <p:txBody>
          <a:bodyPr/>
          <a:lstStyle/>
          <a:p>
            <a:pPr eaLnBrk="1" hangingPunct="1"/>
            <a:r>
              <a:rPr lang="en-US" altLang="en-US"/>
              <a:t>Numeric Data Types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byte	  8 Bit Numbers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char	16 Bit Unicode Characters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short	16 Bit Numbers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int		32 Bit Numbers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long 	64 Bit Numbers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float	Real  Numbers (Decimal)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double	Larger/Smaller Real Numbers</a:t>
            </a:r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457200" y="4495800"/>
            <a:ext cx="41148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Other Data Types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boolean	Logical “True” or “False” values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class	Any defined class as a type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string	An array of characters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---</a:t>
            </a:r>
          </a:p>
        </p:txBody>
      </p:sp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4648200" y="4495800"/>
            <a:ext cx="4114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Other Data Types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boolean	Logical “true” or “false” values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Class	Any defined class as a type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String	A somewhat special class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Interface	Any defined interface as a type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Variables</a:t>
            </a:r>
          </a:p>
        </p:txBody>
      </p:sp>
      <p:sp>
        <p:nvSpPr>
          <p:cNvPr id="8195" name="Rectangle 8"/>
          <p:cNvSpPr>
            <a:spLocks noChangeArrowheads="1"/>
          </p:cNvSpPr>
          <p:nvPr/>
        </p:nvSpPr>
        <p:spPr bwMode="auto">
          <a:xfrm>
            <a:off x="304800" y="1295400"/>
            <a:ext cx="4191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Declarations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All variables are “reference” types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Variables do not need to be declared.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A variable is </a:t>
            </a:r>
            <a:r>
              <a:rPr lang="en-US" altLang="en-US" sz="1800" u="sng"/>
              <a:t>created by initializing it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and its type is determined by the type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of the value assigned: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	i = 10                 # i is an int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Its type can be changed later: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	i = 10.5              # i is a float now</a:t>
            </a:r>
          </a:p>
          <a:p>
            <a:pPr eaLnBrk="1" hangingPunct="1">
              <a:buFontTx/>
              <a:buNone/>
            </a:pPr>
            <a:endParaRPr lang="en-US" altLang="en-US" sz="1800"/>
          </a:p>
          <a:p>
            <a:pPr eaLnBrk="1" hangingPunct="1">
              <a:buFontTx/>
              <a:buNone/>
            </a:pPr>
            <a:endParaRPr lang="en-US" altLang="en-US" sz="1800"/>
          </a:p>
          <a:p>
            <a:pPr eaLnBrk="1" hangingPunct="1">
              <a:buFontTx/>
              <a:buNone/>
            </a:pPr>
            <a:endParaRPr lang="en-US" altLang="en-US" sz="1800"/>
          </a:p>
          <a:p>
            <a:pPr eaLnBrk="1" hangingPunct="1">
              <a:buFontTx/>
              <a:buNone/>
            </a:pPr>
            <a:r>
              <a:rPr lang="en-US" altLang="en-US" sz="1800"/>
              <a:t>A variable can be deleted (undefined):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	del i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Using i in an expression is invalid now</a:t>
            </a:r>
          </a:p>
          <a:p>
            <a:pPr eaLnBrk="1" hangingPunct="1">
              <a:buFontTx/>
              <a:buNone/>
            </a:pPr>
            <a:r>
              <a:rPr lang="en-US" altLang="en-US" sz="1800"/>
              <a:t>unless it is initialized again.</a:t>
            </a:r>
          </a:p>
        </p:txBody>
      </p:sp>
      <p:sp>
        <p:nvSpPr>
          <p:cNvPr id="8196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295400"/>
            <a:ext cx="4800600" cy="5410200"/>
          </a:xfrm>
        </p:spPr>
        <p:txBody>
          <a:bodyPr/>
          <a:lstStyle/>
          <a:p>
            <a:pPr eaLnBrk="1" hangingPunct="1"/>
            <a:r>
              <a:rPr lang="en-US" altLang="en-US" dirty="0"/>
              <a:t>Declarations</a:t>
            </a:r>
          </a:p>
          <a:p>
            <a:pPr eaLnBrk="1" hangingPunct="1">
              <a:buFontTx/>
              <a:buNone/>
            </a:pPr>
            <a:r>
              <a:rPr lang="en-US" altLang="en-US" sz="1800" dirty="0"/>
              <a:t>There are primitive and reference variables.</a:t>
            </a:r>
          </a:p>
          <a:p>
            <a:pPr eaLnBrk="1" hangingPunct="1">
              <a:buFontTx/>
              <a:buNone/>
            </a:pPr>
            <a:r>
              <a:rPr lang="en-US" altLang="en-US" sz="1800" dirty="0"/>
              <a:t>All variables must be declared before use.</a:t>
            </a:r>
          </a:p>
          <a:p>
            <a:pPr eaLnBrk="1" hangingPunct="1">
              <a:buFontTx/>
              <a:buNone/>
            </a:pPr>
            <a:r>
              <a:rPr lang="en-US" altLang="en-US" sz="1800" dirty="0"/>
              <a:t>A variable is </a:t>
            </a:r>
            <a:r>
              <a:rPr lang="en-US" altLang="en-US" sz="1800" u="sng" dirty="0"/>
              <a:t>created by declaring it</a:t>
            </a:r>
            <a:r>
              <a:rPr lang="en-US" altLang="en-US" sz="1800" dirty="0"/>
              <a:t> with its</a:t>
            </a:r>
          </a:p>
          <a:p>
            <a:pPr eaLnBrk="1" hangingPunct="1">
              <a:buFontTx/>
              <a:buNone/>
            </a:pPr>
            <a:r>
              <a:rPr lang="en-US" altLang="en-US" sz="1800" dirty="0"/>
              <a:t>data type </a:t>
            </a:r>
            <a:r>
              <a:rPr lang="en-US" altLang="en-US" sz="1800" u="sng" dirty="0"/>
              <a:t>and optionally initializing</a:t>
            </a:r>
            <a:r>
              <a:rPr lang="en-US" altLang="en-US" sz="1800" dirty="0"/>
              <a:t> it.</a:t>
            </a:r>
          </a:p>
          <a:p>
            <a:pPr eaLnBrk="1" hangingPunct="1">
              <a:buFontTx/>
              <a:buNone/>
            </a:pPr>
            <a:r>
              <a:rPr lang="en-US" altLang="en-US" sz="1800" dirty="0"/>
              <a:t>A </a:t>
            </a:r>
            <a:r>
              <a:rPr lang="en-US" altLang="en-US" sz="1800" i="1" dirty="0"/>
              <a:t>primitive</a:t>
            </a:r>
            <a:r>
              <a:rPr lang="en-US" altLang="en-US" sz="1800" dirty="0"/>
              <a:t> variable is of a built in data type</a:t>
            </a:r>
          </a:p>
          <a:p>
            <a:pPr eaLnBrk="1" hangingPunct="1"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err="1"/>
              <a:t>int</a:t>
            </a:r>
            <a:r>
              <a:rPr lang="en-US" altLang="en-US" sz="1800" dirty="0"/>
              <a:t> </a:t>
            </a:r>
            <a:r>
              <a:rPr lang="en-US" altLang="en-US" sz="1800" dirty="0" err="1"/>
              <a:t>i</a:t>
            </a:r>
            <a:r>
              <a:rPr lang="en-US" altLang="en-US" sz="1800" dirty="0"/>
              <a:t> = 10</a:t>
            </a:r>
            <a:r>
              <a:rPr lang="en-US" altLang="en-US" sz="1800" b="1" dirty="0"/>
              <a:t>;</a:t>
            </a:r>
            <a:r>
              <a:rPr lang="en-US" altLang="en-US" sz="1800" dirty="0"/>
              <a:t>                  // </a:t>
            </a:r>
            <a:r>
              <a:rPr lang="en-US" altLang="en-US" sz="1800" dirty="0" err="1"/>
              <a:t>i</a:t>
            </a:r>
            <a:r>
              <a:rPr lang="en-US" altLang="en-US" sz="1800" dirty="0"/>
              <a:t> is an </a:t>
            </a:r>
            <a:r>
              <a:rPr lang="en-US" altLang="en-US" sz="1800" dirty="0" err="1"/>
              <a:t>int</a:t>
            </a:r>
            <a:endParaRPr lang="en-US" altLang="en-US" sz="1800" dirty="0"/>
          </a:p>
          <a:p>
            <a:pPr eaLnBrk="1" hangingPunct="1">
              <a:buFontTx/>
              <a:buNone/>
            </a:pPr>
            <a:r>
              <a:rPr lang="en-US" altLang="en-US" sz="1800" dirty="0"/>
              <a:t>Its type can not be changed later:</a:t>
            </a:r>
          </a:p>
          <a:p>
            <a:pPr eaLnBrk="1" hangingPunct="1"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err="1"/>
              <a:t>i</a:t>
            </a:r>
            <a:r>
              <a:rPr lang="en-US" altLang="en-US" sz="1800" dirty="0"/>
              <a:t> = 10.5</a:t>
            </a:r>
            <a:r>
              <a:rPr lang="en-US" altLang="en-US" sz="1800" b="1" dirty="0"/>
              <a:t>;</a:t>
            </a:r>
            <a:r>
              <a:rPr lang="en-US" altLang="en-US" sz="1800" dirty="0"/>
              <a:t>                   // compilation error</a:t>
            </a:r>
          </a:p>
          <a:p>
            <a:pPr eaLnBrk="1" hangingPunct="1">
              <a:buFontTx/>
              <a:buNone/>
            </a:pPr>
            <a:r>
              <a:rPr lang="en-US" altLang="en-US" sz="1800" dirty="0"/>
              <a:t>A </a:t>
            </a:r>
            <a:r>
              <a:rPr lang="en-US" altLang="en-US" sz="1800" i="1" dirty="0"/>
              <a:t>reference</a:t>
            </a:r>
            <a:r>
              <a:rPr lang="en-US" altLang="en-US" sz="1800" dirty="0"/>
              <a:t> variable is to a class instance object or is to an array or string:</a:t>
            </a:r>
            <a:br>
              <a:rPr lang="en-US" altLang="en-US" sz="1800" dirty="0"/>
            </a:br>
            <a:r>
              <a:rPr lang="en-US" altLang="en-US" sz="1800" dirty="0"/>
              <a:t>Integer n = new Integer(5);</a:t>
            </a:r>
          </a:p>
          <a:p>
            <a:pPr eaLnBrk="1" hangingPunct="1">
              <a:buFontTx/>
              <a:buNone/>
            </a:pPr>
            <a:r>
              <a:rPr lang="en-US" altLang="en-US" sz="1800" dirty="0"/>
              <a:t>	String </a:t>
            </a:r>
            <a:r>
              <a:rPr lang="en-US" altLang="en-US" sz="1800" dirty="0" err="1"/>
              <a:t>myString</a:t>
            </a:r>
            <a:r>
              <a:rPr lang="en-US" altLang="en-US" sz="1800" dirty="0"/>
              <a:t> = “Hello”</a:t>
            </a:r>
            <a:r>
              <a:rPr lang="en-US" altLang="en-US" sz="1800" b="1" dirty="0"/>
              <a:t>;</a:t>
            </a:r>
          </a:p>
          <a:p>
            <a:pPr eaLnBrk="1" hangingPunct="1"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err="1"/>
              <a:t>int</a:t>
            </a:r>
            <a:r>
              <a:rPr lang="en-US" altLang="en-US" sz="1800" dirty="0"/>
              <a:t> [ ] </a:t>
            </a:r>
            <a:r>
              <a:rPr lang="en-US" altLang="en-US" sz="1800" dirty="0" err="1"/>
              <a:t>myNumbers</a:t>
            </a:r>
            <a:r>
              <a:rPr lang="en-US" altLang="en-US" sz="1800" dirty="0"/>
              <a:t> = new </a:t>
            </a:r>
            <a:r>
              <a:rPr lang="en-US" altLang="en-US" sz="1800" dirty="0" err="1"/>
              <a:t>int</a:t>
            </a:r>
            <a:r>
              <a:rPr lang="en-US" altLang="en-US" sz="1800" dirty="0"/>
              <a:t>[10]</a:t>
            </a:r>
            <a:r>
              <a:rPr lang="en-US" altLang="en-US" sz="1800" b="1" dirty="0"/>
              <a:t>;</a:t>
            </a:r>
          </a:p>
          <a:p>
            <a:pPr eaLnBrk="1" hangingPunct="1">
              <a:buFontTx/>
              <a:buNone/>
            </a:pPr>
            <a:endParaRPr lang="en-US" altLang="en-US" sz="1800" dirty="0"/>
          </a:p>
          <a:p>
            <a:pPr eaLnBrk="1" hangingPunct="1">
              <a:buFontTx/>
              <a:buNone/>
            </a:pPr>
            <a:r>
              <a:rPr lang="en-US" altLang="en-US" sz="1800" dirty="0"/>
              <a:t>A variable can not be deleted (undefined).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Operators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4191000" cy="2667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Arithmetic Operators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+	add, e.g. 4 + 2 is 6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-	subtract, e.g. 4 – 2 is 2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*	multiply, e.g. 4 * 2 is 8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/	divide, e.g. 4 / 2 is 2 (dividend)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%	modulo, e.g. 4 % 2 is 0 (remainder)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**	exponentiation, e.g. 4 ** 2 is 16</a:t>
            </a:r>
          </a:p>
          <a:p>
            <a:pPr eaLnBrk="1" hangingPunct="1"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</a:rPr>
              <a:t>Note: ++ and -- are NOT Python operators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19200"/>
            <a:ext cx="4191000" cy="2971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/>
              <a:t>Arithmetic Operators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+	add, e.g. 4 + 2 is 6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-	subtract, e.g. 4 – 2 is 2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*	multiply, e.g. 4 * 2 is 8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/	divide, e.g. 4 / 2 is 2 (dividend)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%	modulo, e.g. 4 % 2 is 0 (remainder)</a:t>
            </a:r>
          </a:p>
          <a:p>
            <a:pPr eaLnBrk="1" hangingPunct="1">
              <a:buFontTx/>
              <a:buNone/>
            </a:pPr>
            <a:r>
              <a:rPr lang="en-US" altLang="en-US" sz="1600" dirty="0">
                <a:solidFill>
                  <a:srgbClr val="FF0000"/>
                </a:solidFill>
              </a:rPr>
              <a:t>Note: ** is NOT a Java operator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++	pre/post increment by one</a:t>
            </a:r>
          </a:p>
          <a:p>
            <a:pPr eaLnBrk="1" hangingPunct="1">
              <a:buFontTx/>
              <a:buNone/>
            </a:pPr>
            <a:r>
              <a:rPr lang="en-US" altLang="en-US" sz="1600" dirty="0"/>
              <a:t>-- 	pre/post decrement by one</a:t>
            </a:r>
          </a:p>
        </p:txBody>
      </p:sp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4648200" y="3886200"/>
            <a:ext cx="4495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Logical Operators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&amp;&amp; 	and (between boolean values)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||	or (between boolean values)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!	not (of a boolean value)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&amp;	Bitwise and (between int values)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|	Bitwise or (between int values)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^	Bitwise exclusive or (between int values)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&lt;&lt;	Bitwise Left Shift (of an int value)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&gt;&gt;	Bitwise Right Shift (of an int value)</a:t>
            </a:r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533400" y="3886200"/>
            <a:ext cx="42672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Logical Operators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and	  and (between boolean values)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or	  or (between boolean values)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not	  not (of a boolean value)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&amp;	Bitwise and (between int values)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|	Bitwise or (between int values)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^	Bitwise exclusive or (between int values)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&lt;&lt;	Bitwise Left Shift (of an int value)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&gt;&gt;	Bitwise Right Shift (of an int value)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Expressions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572000" cy="1219200"/>
          </a:xfrm>
        </p:spPr>
        <p:txBody>
          <a:bodyPr/>
          <a:lstStyle/>
          <a:p>
            <a:pPr eaLnBrk="1" hangingPunct="1"/>
            <a:r>
              <a:rPr lang="en-US" altLang="en-US"/>
              <a:t>Operator Precedence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Same in Python and Java (Algebraic)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Override precedence with parentheses ( )</a:t>
            </a:r>
          </a:p>
          <a:p>
            <a:pPr eaLnBrk="1" hangingPunct="1">
              <a:buFontTx/>
              <a:buNone/>
            </a:pPr>
            <a:endParaRPr lang="en-US" altLang="en-US" sz="160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495800" cy="1143000"/>
          </a:xfrm>
        </p:spPr>
        <p:txBody>
          <a:bodyPr/>
          <a:lstStyle/>
          <a:p>
            <a:pPr eaLnBrk="1" hangingPunct="1"/>
            <a:r>
              <a:rPr lang="en-US" altLang="en-US"/>
              <a:t>Operator Precedence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Same in Python and Java (Algebraic)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Override precedence with parentheses ( )</a:t>
            </a:r>
          </a:p>
          <a:p>
            <a:pPr eaLnBrk="1" hangingPunct="1">
              <a:buFontTx/>
              <a:buNone/>
            </a:pPr>
            <a:endParaRPr lang="en-US" altLang="en-US" sz="1600"/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228600" y="2819400"/>
            <a:ext cx="45720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Casting / Conversions</a:t>
            </a:r>
          </a:p>
          <a:p>
            <a:pPr eaLnBrk="1" hangingPunct="1">
              <a:buFontTx/>
              <a:buNone/>
            </a:pPr>
            <a:r>
              <a:rPr lang="en-US" altLang="en-US" sz="1600" b="1"/>
              <a:t>Numeric Casting/Conversions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   Automatic widening type conversions,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	e.g. 1 + 3.0 results in a float 4.0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   Functions required for narrowing conversions,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	e.g. 1 + int(3.0) results in an int 4</a:t>
            </a:r>
          </a:p>
          <a:p>
            <a:pPr eaLnBrk="1" hangingPunct="1">
              <a:buFontTx/>
              <a:buNone/>
            </a:pPr>
            <a:r>
              <a:rPr lang="en-US" altLang="en-US" sz="1600" b="1"/>
              <a:t>Non-numeric Conversions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   Need to use conversion functions, 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	e.g int(“string of digits”) which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	raises an Error for non-digit characters</a:t>
            </a:r>
          </a:p>
          <a:p>
            <a:pPr eaLnBrk="1" hangingPunct="1">
              <a:buFontTx/>
              <a:buNone/>
            </a:pPr>
            <a:endParaRPr lang="en-US" altLang="en-US" sz="1600"/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4495800" y="2819400"/>
            <a:ext cx="46482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Casting / Conversions</a:t>
            </a:r>
            <a:endParaRPr lang="en-US" altLang="en-US" sz="1600"/>
          </a:p>
          <a:p>
            <a:pPr eaLnBrk="1" hangingPunct="1">
              <a:buFontTx/>
              <a:buNone/>
            </a:pPr>
            <a:r>
              <a:rPr lang="en-US" altLang="en-US" sz="1600" b="1"/>
              <a:t>Numeric Casting/Conversions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   Automatic widening type conversions,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	e.g. 1 + 3.0 results in a double 4.0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   Casting required for narrowing conversions,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	e.g. 1 + (int) 3.0 results in an int 4</a:t>
            </a:r>
          </a:p>
          <a:p>
            <a:pPr eaLnBrk="1" hangingPunct="1">
              <a:buFontTx/>
              <a:buNone/>
            </a:pPr>
            <a:r>
              <a:rPr lang="en-US" altLang="en-US" sz="1600" b="1"/>
              <a:t>Non-numeric Conversions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   Need to use wrapper class static methods, 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	e.g Integer</a:t>
            </a:r>
            <a:r>
              <a:rPr lang="en-US" altLang="en-US" sz="1600" b="1"/>
              <a:t>.</a:t>
            </a:r>
            <a:r>
              <a:rPr lang="en-US" altLang="en-US" sz="1600"/>
              <a:t>parseInt(“string of digits”) which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	throws an Exception for non-digit characters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Stand-alone Functions / Methods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41910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Function Definition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def function (parameters)</a:t>
            </a:r>
            <a:r>
              <a:rPr lang="en-US" altLang="en-US" sz="1600" b="1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	statements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	return value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Invoking a Function</a:t>
            </a:r>
            <a:endParaRPr lang="en-US" altLang="en-US" sz="1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# no context of an object or class is required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returnValue = function( . . 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e.g.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length = len(myString)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// using a function defined in the library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returnValue = packageName</a:t>
            </a:r>
            <a:r>
              <a:rPr lang="en-US" altLang="en-US" sz="1600" b="1"/>
              <a:t>.</a:t>
            </a:r>
            <a:r>
              <a:rPr lang="en-US" altLang="en-US" sz="1600"/>
              <a:t>function(. . 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e.g.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import math            	# library package name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c = math</a:t>
            </a:r>
            <a:r>
              <a:rPr lang="en-US" altLang="en-US" sz="1600" b="1"/>
              <a:t>.</a:t>
            </a:r>
            <a:r>
              <a:rPr lang="en-US" altLang="en-US" sz="1600"/>
              <a:t>sqrt(2.0)  	# 1.414…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524000"/>
            <a:ext cx="44958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No Equivalent in Java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A function can only be defined as a method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within the context of a class or an interface.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(See Classes)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Invoking a Method</a:t>
            </a:r>
            <a:endParaRPr lang="en-US" altLang="en-US" sz="1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// the context of an object or class is required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600" i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// instance method (non static)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i="1"/>
              <a:t>type</a:t>
            </a:r>
            <a:r>
              <a:rPr lang="en-US" altLang="en-US" sz="1600"/>
              <a:t> returnValue = object</a:t>
            </a:r>
            <a:r>
              <a:rPr lang="en-US" altLang="en-US" sz="1600" b="1"/>
              <a:t>.</a:t>
            </a:r>
            <a:r>
              <a:rPr lang="en-US" altLang="en-US" sz="1600"/>
              <a:t>method( . . .)</a:t>
            </a:r>
            <a:r>
              <a:rPr lang="en-US" altLang="en-US" sz="1600" b="1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e.g.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int length = myString</a:t>
            </a:r>
            <a:r>
              <a:rPr lang="en-US" altLang="en-US" sz="1600" b="1"/>
              <a:t>.</a:t>
            </a:r>
            <a:r>
              <a:rPr lang="en-US" altLang="en-US" sz="1600"/>
              <a:t>length()</a:t>
            </a:r>
            <a:r>
              <a:rPr lang="en-US" altLang="en-US" sz="1600" b="1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// static method (defined in a class, e.g. Math)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 i="1"/>
              <a:t>type</a:t>
            </a:r>
            <a:r>
              <a:rPr lang="en-US" altLang="en-US" sz="1600"/>
              <a:t> returnValue = Class</a:t>
            </a:r>
            <a:r>
              <a:rPr lang="en-US" altLang="en-US" sz="1600" b="1"/>
              <a:t>.</a:t>
            </a:r>
            <a:r>
              <a:rPr lang="en-US" altLang="en-US" sz="1600"/>
              <a:t>method( . . .)</a:t>
            </a:r>
            <a:r>
              <a:rPr lang="en-US" altLang="en-US" sz="1600" b="1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e.g.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// Note: Math class is automatically imported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double root = Math</a:t>
            </a:r>
            <a:r>
              <a:rPr lang="en-US" altLang="en-US" sz="1600" b="1"/>
              <a:t>.</a:t>
            </a:r>
            <a:r>
              <a:rPr lang="en-US" altLang="en-US" sz="1600"/>
              <a:t>sqrt(2.0)</a:t>
            </a:r>
            <a:r>
              <a:rPr lang="en-US" altLang="en-US" sz="1600" b="1"/>
              <a:t>;  </a:t>
            </a:r>
            <a:r>
              <a:rPr lang="en-US" altLang="en-US" sz="1600"/>
              <a:t>//</a:t>
            </a:r>
            <a:r>
              <a:rPr lang="en-US" altLang="en-US" sz="1600" b="1"/>
              <a:t> </a:t>
            </a:r>
            <a:r>
              <a:rPr lang="en-US" altLang="en-US" sz="1600"/>
              <a:t>1.414…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String Data Type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4038600" cy="167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Strings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 err="1"/>
              <a:t>myString</a:t>
            </a:r>
            <a:r>
              <a:rPr lang="en-US" altLang="en-US" sz="1600" dirty="0"/>
              <a:t> = “Hello World”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 err="1"/>
              <a:t>myString</a:t>
            </a:r>
            <a:r>
              <a:rPr lang="en-US" altLang="en-US" sz="1600" dirty="0"/>
              <a:t> = ‘Hello World’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 err="1"/>
              <a:t>myString</a:t>
            </a:r>
            <a:r>
              <a:rPr lang="en-US" altLang="en-US" sz="1600" dirty="0"/>
              <a:t> = “””Hello World”””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/>
              <a:t>Note: “\n” is newline in a string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524000"/>
            <a:ext cx="4572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String Class / char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/>
              <a:t>String </a:t>
            </a:r>
            <a:r>
              <a:rPr lang="en-US" altLang="en-US" sz="1600" dirty="0" err="1"/>
              <a:t>myString</a:t>
            </a:r>
            <a:r>
              <a:rPr lang="en-US" altLang="en-US" sz="1600" dirty="0"/>
              <a:t> = “Hello World”</a:t>
            </a:r>
            <a:r>
              <a:rPr lang="en-US" altLang="en-US" sz="1600" b="1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/>
              <a:t>char c = ‘a’</a:t>
            </a:r>
            <a:r>
              <a:rPr lang="en-US" altLang="en-US" sz="1600" b="1" dirty="0"/>
              <a:t>;</a:t>
            </a:r>
            <a:r>
              <a:rPr lang="en-US" altLang="en-US" sz="1600" dirty="0"/>
              <a:t>      // ‘a’ = char constant for letter 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/>
              <a:t>Note: ‘\n’ is newline in a char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dirty="0"/>
              <a:t>Note: “\n” is newline in a String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57200" y="2971800"/>
            <a:ext cx="40386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String Functions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n = len(myString)	     # n = 11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c = myString[0]             # c = “H”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s = myString[0 : 2]	     # s = “He”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s = myString.upper()     # s = “HELLO”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572000" y="2971800"/>
            <a:ext cx="4572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String Methods / char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int n = myString</a:t>
            </a:r>
            <a:r>
              <a:rPr lang="en-US" altLang="en-US" sz="1600" b="1"/>
              <a:t>.</a:t>
            </a:r>
            <a:r>
              <a:rPr lang="en-US" altLang="en-US" sz="1600"/>
              <a:t>length()</a:t>
            </a:r>
            <a:r>
              <a:rPr lang="en-US" altLang="en-US" sz="1600" b="1"/>
              <a:t>;</a:t>
            </a:r>
            <a:r>
              <a:rPr lang="en-US" altLang="en-US" sz="1600"/>
              <a:t>        	         // n = 11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char c = myString</a:t>
            </a:r>
            <a:r>
              <a:rPr lang="en-US" altLang="en-US" sz="1600" b="1"/>
              <a:t>.</a:t>
            </a:r>
            <a:r>
              <a:rPr lang="en-US" altLang="en-US" sz="1600"/>
              <a:t>charAt(0)</a:t>
            </a:r>
            <a:r>
              <a:rPr lang="en-US" altLang="en-US" sz="1600" b="1"/>
              <a:t>;</a:t>
            </a:r>
            <a:r>
              <a:rPr lang="en-US" altLang="en-US" sz="1600"/>
              <a:t>  	         // c = ‘H’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String s = myString</a:t>
            </a:r>
            <a:r>
              <a:rPr lang="en-US" altLang="en-US" sz="1600" b="1"/>
              <a:t>.</a:t>
            </a:r>
            <a:r>
              <a:rPr lang="en-US" altLang="en-US" sz="1600"/>
              <a:t>substring(0, 2)</a:t>
            </a:r>
            <a:r>
              <a:rPr lang="en-US" altLang="en-US" sz="1600" b="1"/>
              <a:t>;</a:t>
            </a:r>
            <a:r>
              <a:rPr lang="en-US" altLang="en-US" sz="1600"/>
              <a:t>  // s = “He”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s = myString</a:t>
            </a:r>
            <a:r>
              <a:rPr lang="en-US" altLang="en-US" sz="1600" b="1"/>
              <a:t>.</a:t>
            </a:r>
            <a:r>
              <a:rPr lang="en-US" altLang="en-US" sz="1600"/>
              <a:t>toUpperCase()</a:t>
            </a:r>
            <a:r>
              <a:rPr lang="en-US" altLang="en-US" sz="1600" b="1"/>
              <a:t>;</a:t>
            </a:r>
            <a:r>
              <a:rPr lang="en-US" altLang="en-US" sz="1600"/>
              <a:t>            // “HELLO”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57200" y="4876800"/>
            <a:ext cx="4038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String Operations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s = myString + “!”         # Concatenation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s = myString + str(42)  # HelloWorld42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myString == “Hello World”    # True</a:t>
            </a:r>
          </a:p>
          <a:p>
            <a:pPr eaLnBrk="1" hangingPunct="1">
              <a:buFontTx/>
              <a:buNone/>
            </a:pPr>
            <a:endParaRPr lang="en-US" altLang="en-US" sz="1600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4572000" y="4876800"/>
            <a:ext cx="4267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String Operations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s = myString + “!”</a:t>
            </a:r>
            <a:r>
              <a:rPr lang="en-US" altLang="en-US" sz="1600" b="1"/>
              <a:t>;                 // </a:t>
            </a:r>
            <a:r>
              <a:rPr lang="en-US" altLang="en-US" sz="1600"/>
              <a:t>Concatenation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s = myString + 42</a:t>
            </a:r>
            <a:r>
              <a:rPr lang="en-US" altLang="en-US" sz="1600" b="1"/>
              <a:t>;                </a:t>
            </a:r>
            <a:r>
              <a:rPr lang="en-US" altLang="en-US" sz="1600"/>
              <a:t>// HelloWorld42</a:t>
            </a:r>
          </a:p>
          <a:p>
            <a:pPr eaLnBrk="1" hangingPunct="1">
              <a:buFontTx/>
              <a:buNone/>
            </a:pPr>
            <a:r>
              <a:rPr lang="en-US" altLang="en-US" sz="1600"/>
              <a:t>myString</a:t>
            </a:r>
            <a:r>
              <a:rPr lang="en-US" altLang="en-US" sz="1600" b="1"/>
              <a:t>.</a:t>
            </a:r>
            <a:r>
              <a:rPr lang="en-US" altLang="en-US" sz="1600"/>
              <a:t>equals(”Hello World”)       // true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Flow of Control Statements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4419600" cy="5257800"/>
          </a:xfrm>
        </p:spPr>
        <p:txBody>
          <a:bodyPr/>
          <a:lstStyle/>
          <a:p>
            <a:pPr eaLnBrk="1" hangingPunct="1"/>
            <a:r>
              <a:rPr lang="en-US" altLang="en-US"/>
              <a:t>If / Else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boolean expression</a:t>
            </a:r>
            <a:r>
              <a:rPr lang="en-US" altLang="en-US" sz="1800" b="1"/>
              <a:t>:</a:t>
            </a: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statement1 or block1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else</a:t>
            </a:r>
            <a:r>
              <a:rPr lang="en-US" altLang="en-US" sz="1800" b="1"/>
              <a:t>:                               </a:t>
            </a:r>
            <a:r>
              <a:rPr lang="en-US" altLang="en-US" sz="1800"/>
              <a:t># optional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statement2 or block2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May nest “if” or “else” inside “if” or “else”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Conditional Expression Evaluation</a:t>
            </a: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Not supported in Python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Conditional Boolean Operators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==		equal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!=		not equal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&gt;		greater than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&lt;		less than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45720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If / Else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/>
              <a:t>if (boolean expression)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/>
              <a:t>	statement1</a:t>
            </a:r>
            <a:r>
              <a:rPr lang="en-US" altLang="en-US" sz="1800" b="1"/>
              <a:t>; </a:t>
            </a:r>
            <a:r>
              <a:rPr lang="en-US" altLang="en-US" sz="1800"/>
              <a:t>or {block1}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/>
              <a:t>else                                      // optional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/>
              <a:t>	statement2</a:t>
            </a:r>
            <a:r>
              <a:rPr lang="en-US" altLang="en-US" sz="1800" b="1"/>
              <a:t>;</a:t>
            </a:r>
            <a:r>
              <a:rPr lang="en-US" altLang="en-US" sz="1800"/>
              <a:t> or {block2}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/>
              <a:t>May nest “if/else” inside “if” or “else”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/>
              <a:t>Python “elif” must be “else if” in Java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b="1"/>
              <a:t>Conditional Expression Evaluation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boolean expression </a:t>
            </a:r>
            <a:r>
              <a:rPr lang="en-US" altLang="en-US" sz="1600" b="1"/>
              <a:t>?</a:t>
            </a:r>
            <a:r>
              <a:rPr lang="en-US" altLang="en-US" sz="1600"/>
              <a:t> true expr </a:t>
            </a:r>
            <a:r>
              <a:rPr lang="en-US" altLang="en-US" sz="1600" b="1"/>
              <a:t>:</a:t>
            </a:r>
            <a:r>
              <a:rPr lang="en-US" altLang="en-US" sz="1600"/>
              <a:t> false expr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b="1"/>
              <a:t>Conditional Boolean Operators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==		equal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!=		not equal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&gt;		greater than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600"/>
              <a:t>&lt;		less than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7704</TotalTime>
  <Words>2129</Words>
  <Application>Microsoft Office PowerPoint</Application>
  <PresentationFormat>On-screen Show (4:3)</PresentationFormat>
  <Paragraphs>328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Default Design</vt:lpstr>
      <vt:lpstr>Python &amp; Java side-by-side</vt:lpstr>
      <vt:lpstr>Key Words / Reserved Words</vt:lpstr>
      <vt:lpstr>Primitive Data Types</vt:lpstr>
      <vt:lpstr>Variables</vt:lpstr>
      <vt:lpstr>Operators</vt:lpstr>
      <vt:lpstr>Expressions</vt:lpstr>
      <vt:lpstr>Stand-alone Functions / Methods</vt:lpstr>
      <vt:lpstr>String Data Type</vt:lpstr>
      <vt:lpstr>Flow of Control Statements</vt:lpstr>
      <vt:lpstr>Flow of Control Statements</vt:lpstr>
      <vt:lpstr>Input / Output</vt:lpstr>
      <vt:lpstr>New Features</vt:lpstr>
    </vt:vector>
  </TitlesOfParts>
  <Company>UMass-Boston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CS110 Introduction to Java</dc:title>
  <dc:creator>Bob</dc:creator>
  <cp:lastModifiedBy>Stucki, David</cp:lastModifiedBy>
  <cp:revision>62</cp:revision>
  <dcterms:created xsi:type="dcterms:W3CDTF">2005-06-27T20:05:28Z</dcterms:created>
  <dcterms:modified xsi:type="dcterms:W3CDTF">2021-08-26T02:11:04Z</dcterms:modified>
</cp:coreProperties>
</file>