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2"/>
  </p:notesMasterIdLst>
  <p:handoutMasterIdLst>
    <p:handoutMasterId r:id="rId13"/>
  </p:handoutMasterIdLst>
  <p:sldIdLst>
    <p:sldId id="496" r:id="rId5"/>
    <p:sldId id="507" r:id="rId6"/>
    <p:sldId id="528" r:id="rId7"/>
    <p:sldId id="531" r:id="rId8"/>
    <p:sldId id="532" r:id="rId9"/>
    <p:sldId id="522" r:id="rId10"/>
    <p:sldId id="52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6" d="100"/>
          <a:sy n="106" d="100"/>
        </p:scale>
        <p:origin x="894" y="108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esmckinney.com/book/time-series#tbl-table_base_frequencies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smckinney.com/book/time-series#tbl-table_resample_method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esmckinney.com/book/time-series#tseries_moving_funcs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0070C0"/>
                </a:solidFill>
                <a:latin typeface="The Serif Hand" panose="020F0502020204030204" pitchFamily="66" charset="0"/>
              </a:rPr>
            </a:br>
            <a:r>
              <a:rPr lang="en-US" sz="6000" b="1">
                <a:solidFill>
                  <a:srgbClr val="FFFF00"/>
                </a:solidFill>
                <a:latin typeface="The Serif Hand" panose="020F0502020204030204" pitchFamily="66" charset="0"/>
              </a:rPr>
              <a:t>Time Series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rgbClr val="FFC000"/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 dirty="0">
              <a:ln w="0"/>
              <a:gradFill flip="none" rotWithShape="1">
                <a:gsLst>
                  <a:gs pos="0">
                    <a:srgbClr val="FFC000"/>
                  </a:gs>
                  <a:gs pos="48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6200000" scaled="1"/>
                <a:tileRect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7 due today before 11:59pm</a:t>
            </a:r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Pandas.period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6419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</a:rPr>
              <a:t>The </a:t>
            </a:r>
            <a:r>
              <a:rPr lang="en-US" sz="2600" dirty="0" err="1">
                <a:solidFill>
                  <a:schemeClr val="accent1"/>
                </a:solidFill>
              </a:rPr>
              <a:t>pandas.Period</a:t>
            </a:r>
            <a:r>
              <a:rPr lang="en-US" sz="2600" dirty="0">
                <a:solidFill>
                  <a:schemeClr val="accent1"/>
                </a:solidFill>
              </a:rPr>
              <a:t> class represents a </a:t>
            </a:r>
            <a:r>
              <a:rPr lang="en-US" sz="2600" b="1" i="1" dirty="0">
                <a:solidFill>
                  <a:schemeClr val="accent1"/>
                </a:solidFill>
              </a:rPr>
              <a:t>duration</a:t>
            </a:r>
            <a:r>
              <a:rPr lang="en-US" sz="2600" dirty="0">
                <a:solidFill>
                  <a:schemeClr val="accent1"/>
                </a:solidFill>
              </a:rPr>
              <a:t> of time rather than a moment in time like a timestamp does</a:t>
            </a:r>
          </a:p>
          <a:p>
            <a:pPr marL="687388"/>
            <a:r>
              <a:rPr lang="en-US" dirty="0">
                <a:solidFill>
                  <a:schemeClr val="accent6"/>
                </a:solidFill>
              </a:rPr>
              <a:t>To create a period object you provide a string or integer representation of when, and a </a:t>
            </a:r>
            <a:r>
              <a:rPr lang="en-US" dirty="0">
                <a:solidFill>
                  <a:schemeClr val="accent6"/>
                </a:solidFill>
                <a:hlinkClick r:id="rId2"/>
              </a:rPr>
              <a:t>frequency</a:t>
            </a:r>
            <a:endParaRPr lang="en-US" dirty="0">
              <a:solidFill>
                <a:schemeClr val="accent6"/>
              </a:solidFill>
            </a:endParaRPr>
          </a:p>
          <a:p>
            <a:pPr marL="915988" lvl="1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pd.Period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("2011",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="A-JUN")	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pd.Period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("2014-03",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="M")</a:t>
            </a:r>
            <a:endParaRPr lang="en-US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7388"/>
            <a:r>
              <a:rPr lang="en-US" dirty="0">
                <a:solidFill>
                  <a:schemeClr val="accent3"/>
                </a:solidFill>
              </a:rPr>
              <a:t>You can create a </a:t>
            </a:r>
            <a:r>
              <a:rPr lang="en-US" dirty="0" err="1">
                <a:solidFill>
                  <a:schemeClr val="accent3"/>
                </a:solidFill>
              </a:rPr>
              <a:t>PeriodIndex</a:t>
            </a:r>
            <a:r>
              <a:rPr lang="en-US" dirty="0">
                <a:solidFill>
                  <a:schemeClr val="accent3"/>
                </a:solidFill>
              </a:rPr>
              <a:t> with </a:t>
            </a:r>
            <a:r>
              <a:rPr lang="en-US" dirty="0" err="1">
                <a:solidFill>
                  <a:schemeClr val="accent3"/>
                </a:solidFill>
              </a:rPr>
              <a:t>pd.period_range</a:t>
            </a:r>
            <a:r>
              <a:rPr lang="en-US" dirty="0">
                <a:solidFill>
                  <a:schemeClr val="accent3"/>
                </a:solidFill>
              </a:rPr>
              <a:t>()</a:t>
            </a:r>
          </a:p>
          <a:p>
            <a:pPr marL="915988" lvl="1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pd.period_range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("2020-01-01", "2021-06-30",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="M")</a:t>
            </a:r>
            <a:endParaRPr lang="en-US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7388"/>
            <a:r>
              <a:rPr lang="en-US" dirty="0">
                <a:solidFill>
                  <a:srgbClr val="FF0000"/>
                </a:solidFill>
              </a:rPr>
              <a:t>Periods can be converted to other durations using the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asfreq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method, passing it a new frequency</a:t>
            </a:r>
          </a:p>
          <a:p>
            <a:pPr marL="687388"/>
            <a:endParaRPr lang="en-US" dirty="0">
              <a:solidFill>
                <a:srgbClr val="FF0000"/>
              </a:solidFill>
            </a:endParaRPr>
          </a:p>
          <a:p>
            <a:pPr marL="687388"/>
            <a:endParaRPr lang="en-US" dirty="0">
              <a:solidFill>
                <a:srgbClr val="FF0000"/>
              </a:solidFill>
            </a:endParaRPr>
          </a:p>
          <a:p>
            <a:pPr marL="687388"/>
            <a:r>
              <a:rPr lang="en-US" dirty="0">
                <a:solidFill>
                  <a:srgbClr val="FFC000"/>
                </a:solidFill>
              </a:rPr>
              <a:t>More in 11.5…</a:t>
            </a:r>
          </a:p>
        </p:txBody>
      </p:sp>
      <p:pic>
        <p:nvPicPr>
          <p:cNvPr id="1026" name="Picture 2" descr="https://wesmckinney.com/book/images/pda3_1101.png">
            <a:extLst>
              <a:ext uri="{FF2B5EF4-FFF2-40B4-BE49-F238E27FC236}">
                <a16:creationId xmlns:a16="http://schemas.microsoft.com/office/drawing/2014/main" id="{95217ADE-83B1-4306-ACF5-884530D1A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839" y="4922432"/>
            <a:ext cx="5269117" cy="157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Resampling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641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A time series can be converted from one frequency to another</a:t>
            </a:r>
          </a:p>
          <a:p>
            <a:pPr marL="687388"/>
            <a:r>
              <a:rPr lang="en-US" dirty="0">
                <a:solidFill>
                  <a:schemeClr val="accent5"/>
                </a:solidFill>
              </a:rPr>
              <a:t>If the length of the frequency doesn’t change then it is a resampling</a:t>
            </a:r>
          </a:p>
          <a:p>
            <a:pPr marL="687388"/>
            <a:r>
              <a:rPr lang="en-US" dirty="0">
                <a:solidFill>
                  <a:schemeClr val="accent2"/>
                </a:solidFill>
              </a:rPr>
              <a:t>If the length of the frequency becomes longer (e.g., month to year), then it is </a:t>
            </a:r>
            <a:r>
              <a:rPr lang="en-US" dirty="0" err="1">
                <a:solidFill>
                  <a:schemeClr val="accent2"/>
                </a:solidFill>
              </a:rPr>
              <a:t>downsampling</a:t>
            </a:r>
            <a:endParaRPr lang="en-US" dirty="0">
              <a:solidFill>
                <a:schemeClr val="accent2"/>
              </a:solidFill>
            </a:endParaRPr>
          </a:p>
          <a:p>
            <a:pPr marL="1144588" lvl="1"/>
            <a:r>
              <a:rPr lang="en-US" sz="2800" dirty="0">
                <a:solidFill>
                  <a:srgbClr val="92D050"/>
                </a:solidFill>
              </a:rPr>
              <a:t>This requires the new durations to represent an aggregate of previous durations</a:t>
            </a:r>
          </a:p>
          <a:p>
            <a:pPr marL="687388"/>
            <a:r>
              <a:rPr lang="en-US" dirty="0">
                <a:solidFill>
                  <a:schemeClr val="accent4"/>
                </a:solidFill>
              </a:rPr>
              <a:t>If the length of the frequency becomes shorter (e.g., year to month), then it is </a:t>
            </a:r>
            <a:r>
              <a:rPr lang="en-US" dirty="0" err="1">
                <a:solidFill>
                  <a:schemeClr val="accent4"/>
                </a:solidFill>
              </a:rPr>
              <a:t>upsampling</a:t>
            </a:r>
            <a:endParaRPr lang="en-US" dirty="0">
              <a:solidFill>
                <a:schemeClr val="accent4"/>
              </a:solidFill>
            </a:endParaRPr>
          </a:p>
          <a:p>
            <a:pPr marL="1144588" lvl="1"/>
            <a:r>
              <a:rPr lang="en-US" sz="2800" dirty="0">
                <a:solidFill>
                  <a:schemeClr val="accent3"/>
                </a:solidFill>
              </a:rPr>
              <a:t>This requires the new durations to interpolate in some fashion the newly introduced durations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resample() is a method that performs all of these</a:t>
            </a:r>
          </a:p>
          <a:p>
            <a:pPr lvl="1"/>
            <a:r>
              <a:rPr lang="en-US" dirty="0">
                <a:solidFill>
                  <a:srgbClr val="92D050"/>
                </a:solidFill>
              </a:rPr>
              <a:t>There are a several </a:t>
            </a:r>
            <a:r>
              <a:rPr lang="en-US" dirty="0">
                <a:solidFill>
                  <a:srgbClr val="92D050"/>
                </a:solidFill>
                <a:hlinkClick r:id="rId2"/>
              </a:rPr>
              <a:t>parameters</a:t>
            </a:r>
            <a:r>
              <a:rPr lang="en-US" dirty="0">
                <a:solidFill>
                  <a:srgbClr val="92D050"/>
                </a:solidFill>
              </a:rPr>
              <a:t> that can be provided</a:t>
            </a:r>
          </a:p>
        </p:txBody>
      </p:sp>
    </p:spTree>
    <p:extLst>
      <p:ext uri="{BB962C8B-B14F-4D97-AF65-F5344CB8AC3E}">
        <p14:creationId xmlns:p14="http://schemas.microsoft.com/office/powerpoint/2010/main" val="288824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Window Functions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641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When time series data should be visualized in terms of a summary statistic over time, the rolling() function can be used</a:t>
            </a:r>
          </a:p>
          <a:p>
            <a:pPr marL="687388"/>
            <a:r>
              <a:rPr lang="en-US" dirty="0">
                <a:solidFill>
                  <a:schemeClr val="accent5"/>
                </a:solidFill>
                <a:hlinkClick r:id="rId2"/>
              </a:rPr>
              <a:t>Examples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51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scikit</a:t>
            </a:r>
            <a:r>
              <a:rPr lang="en-US" dirty="0"/>
              <a:t>-learn &amp; 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A8DA88-2D67-4B30-8205-C52078711284}">
  <ds:schemaRefs>
    <ds:schemaRef ds:uri="52c17e26-d80b-4810-84b5-2d696440855c"/>
    <ds:schemaRef ds:uri="http://schemas.microsoft.com/office/2006/documentManagement/types"/>
    <ds:schemaRef ds:uri="75e26a86-27e7-4108-abb5-a9a0ae913c4d"/>
    <ds:schemaRef ds:uri="http://purl.org/dc/elements/1.1/"/>
    <ds:schemaRef ds:uri="http://schemas.microsoft.com/sharepoint/v3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12903</TotalTime>
  <Words>279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The Hand Black</vt:lpstr>
      <vt:lpstr>The Serif Hand</vt:lpstr>
      <vt:lpstr>The Serif Hand Black</vt:lpstr>
      <vt:lpstr>SketchyVTI</vt:lpstr>
      <vt:lpstr> Time Series</vt:lpstr>
      <vt:lpstr>Alerts</vt:lpstr>
      <vt:lpstr>Pandas.period</vt:lpstr>
      <vt:lpstr>Resampling</vt:lpstr>
      <vt:lpstr>Moving Window Functions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Stucki, David</cp:lastModifiedBy>
  <cp:revision>115</cp:revision>
  <dcterms:created xsi:type="dcterms:W3CDTF">2024-01-06T19:25:42Z</dcterms:created>
  <dcterms:modified xsi:type="dcterms:W3CDTF">2024-04-05T17:16:12Z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