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1"/>
  </p:notesMasterIdLst>
  <p:handoutMasterIdLst>
    <p:handoutMasterId r:id="rId12"/>
  </p:handoutMasterIdLst>
  <p:sldIdLst>
    <p:sldId id="496" r:id="rId5"/>
    <p:sldId id="507" r:id="rId6"/>
    <p:sldId id="528" r:id="rId7"/>
    <p:sldId id="530" r:id="rId8"/>
    <p:sldId id="522" r:id="rId9"/>
    <p:sldId id="52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66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99" autoAdjust="0"/>
    <p:restoredTop sz="95906" autoAdjust="0"/>
  </p:normalViewPr>
  <p:slideViewPr>
    <p:cSldViewPr snapToGrid="0" showGuides="1">
      <p:cViewPr varScale="1">
        <p:scale>
          <a:sx n="106" d="100"/>
          <a:sy n="106" d="100"/>
        </p:scale>
        <p:origin x="324" y="108"/>
      </p:cViewPr>
      <p:guideLst>
        <p:guide orient="horz" pos="1968"/>
        <p:guide pos="3840"/>
      </p:guideLst>
    </p:cSldViewPr>
  </p:slideViewPr>
  <p:notesTextViewPr>
    <p:cViewPr>
      <p:scale>
        <a:sx n="1" d="1"/>
        <a:sy n="1" d="1"/>
      </p:scale>
      <p:origin x="0" y="0"/>
    </p:cViewPr>
  </p:notesTextViewPr>
  <p:notesViewPr>
    <p:cSldViewPr snapToGrid="0">
      <p:cViewPr varScale="1">
        <p:scale>
          <a:sx n="60" d="100"/>
          <a:sy n="60" d="100"/>
        </p:scale>
        <p:origin x="233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3/25/2024</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3/25/2024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7"/>
            <a:ext cx="10515600" cy="4417187"/>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a:xfrm>
            <a:off x="838200" y="365125"/>
            <a:ext cx="10515600" cy="1152779"/>
          </a:xfrm>
        </p:spPr>
        <p:txBody>
          <a:bodyPr>
            <a:normAutofit/>
          </a:bodyPr>
          <a:lstStyle>
            <a:lvl1pPr algn="l">
              <a:defRPr sz="5400"/>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66679"/>
            <a:ext cx="5181600" cy="452619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84968"/>
            <a:ext cx="5181600" cy="450790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1714860"/>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realpython.com/pandas-groupb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br>
              <a:rPr lang="en-US" sz="7200" dirty="0">
                <a:solidFill>
                  <a:srgbClr val="0070C0"/>
                </a:solidFill>
                <a:latin typeface="The Serif Hand" panose="020F0502020204030204" pitchFamily="66" charset="0"/>
              </a:rPr>
            </a:br>
            <a:r>
              <a:rPr lang="en-US" sz="6000" b="1" dirty="0">
                <a:solidFill>
                  <a:srgbClr val="FFFF00"/>
                </a:solidFill>
                <a:latin typeface="The Serif Hand" panose="020F0502020204030204" pitchFamily="66" charset="0"/>
              </a:rPr>
              <a:t>Grouping &amp; Aggregation</a:t>
            </a:r>
            <a:endParaRPr lang="en-US" sz="6000" b="1" dirty="0">
              <a:solidFill>
                <a:srgbClr val="FFFF00"/>
              </a:solidFill>
            </a:endParaRPr>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a:xfrm>
            <a:off x="2633472" y="4535424"/>
            <a:ext cx="6931152" cy="1796550"/>
          </a:xfrm>
        </p:spPr>
        <p:txBody>
          <a:bodyPr>
            <a:normAutofit/>
          </a:bodyPr>
          <a:lstStyle/>
          <a:p>
            <a:r>
              <a:rPr lang="en-US" sz="3200" b="1">
                <a:solidFill>
                  <a:schemeClr val="bg1"/>
                </a:solidFill>
              </a:rPr>
              <a:t>COMP 2800</a:t>
            </a:r>
          </a:p>
          <a:p>
            <a:r>
              <a:rPr lang="en-US" b="1"/>
              <a:t>Otterbein University</a:t>
            </a:r>
            <a:endParaRPr lang="en-US" sz="3200" b="1" dirty="0">
              <a:solidFill>
                <a:schemeClr val="bg1"/>
              </a:solidFill>
            </a:endParaRPr>
          </a:p>
        </p:txBody>
      </p:sp>
      <p:sp>
        <p:nvSpPr>
          <p:cNvPr id="4" name="Rectangle 3">
            <a:extLst>
              <a:ext uri="{FF2B5EF4-FFF2-40B4-BE49-F238E27FC236}">
                <a16:creationId xmlns:a16="http://schemas.microsoft.com/office/drawing/2014/main" id="{4C07DEAE-1245-3A3B-7EC3-0919C63F953B}"/>
              </a:ext>
            </a:extLst>
          </p:cNvPr>
          <p:cNvSpPr/>
          <p:nvPr/>
        </p:nvSpPr>
        <p:spPr>
          <a:xfrm>
            <a:off x="2755271" y="1737129"/>
            <a:ext cx="6681457" cy="1200329"/>
          </a:xfrm>
          <a:prstGeom prst="rect">
            <a:avLst/>
          </a:prstGeom>
          <a:noFill/>
        </p:spPr>
        <p:txBody>
          <a:bodyPr wrap="square" lIns="91440" tIns="45720" rIns="91440" bIns="45720">
            <a:spAutoFit/>
          </a:bodyPr>
          <a:lstStyle/>
          <a:p>
            <a:pPr algn="ctr"/>
            <a:r>
              <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latin typeface="The Serif Hand" panose="020F0502020204030204" pitchFamily="66" charset="0"/>
              </a:rPr>
              <a:t>Data Analytics in Python</a:t>
            </a:r>
            <a:endPar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endParaRPr>
          </a:p>
        </p:txBody>
      </p:sp>
    </p:spTree>
    <p:extLst>
      <p:ext uri="{BB962C8B-B14F-4D97-AF65-F5344CB8AC3E}">
        <p14:creationId xmlns:p14="http://schemas.microsoft.com/office/powerpoint/2010/main" val="386577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8D36-BF88-366A-2B1C-818EBE89014A}"/>
              </a:ext>
            </a:extLst>
          </p:cNvPr>
          <p:cNvSpPr>
            <a:spLocks noGrp="1"/>
          </p:cNvSpPr>
          <p:nvPr>
            <p:ph type="title"/>
          </p:nvPr>
        </p:nvSpPr>
        <p:spPr/>
        <p:txBody>
          <a:bodyPr/>
          <a:lstStyle/>
          <a:p>
            <a:r>
              <a:rPr lang="en-US"/>
              <a:t>Alerts</a:t>
            </a:r>
          </a:p>
        </p:txBody>
      </p:sp>
      <p:sp>
        <p:nvSpPr>
          <p:cNvPr id="3" name="Content Placeholder 2">
            <a:extLst>
              <a:ext uri="{FF2B5EF4-FFF2-40B4-BE49-F238E27FC236}">
                <a16:creationId xmlns:a16="http://schemas.microsoft.com/office/drawing/2014/main" id="{9380F386-5D73-2E45-FA61-31B0E04E2A60}"/>
              </a:ext>
            </a:extLst>
          </p:cNvPr>
          <p:cNvSpPr>
            <a:spLocks noGrp="1"/>
          </p:cNvSpPr>
          <p:nvPr>
            <p:ph idx="1"/>
          </p:nvPr>
        </p:nvSpPr>
        <p:spPr/>
        <p:txBody>
          <a:bodyPr/>
          <a:lstStyle/>
          <a:p>
            <a:r>
              <a:rPr lang="en-US" dirty="0"/>
              <a:t>Assignment 7 available on Wednesday</a:t>
            </a:r>
          </a:p>
          <a:p>
            <a:r>
              <a:rPr lang="en-US" dirty="0"/>
              <a:t>Questions?</a:t>
            </a:r>
          </a:p>
        </p:txBody>
      </p:sp>
    </p:spTree>
    <p:extLst>
      <p:ext uri="{BB962C8B-B14F-4D97-AF65-F5344CB8AC3E}">
        <p14:creationId xmlns:p14="http://schemas.microsoft.com/office/powerpoint/2010/main" val="257931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dirty="0"/>
              <a:t>Group By </a:t>
            </a:r>
            <a:r>
              <a:rPr lang="en-US" sz="2800" dirty="0">
                <a:solidFill>
                  <a:srgbClr val="0070C0"/>
                </a:solidFill>
              </a:rPr>
              <a:t>(A word from our author…)</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fontScale="92500" lnSpcReduction="20000"/>
          </a:bodyPr>
          <a:lstStyle/>
          <a:p>
            <a:pPr marL="0" indent="0">
              <a:buNone/>
            </a:pPr>
            <a:r>
              <a:rPr lang="en-US" sz="2600" dirty="0">
                <a:solidFill>
                  <a:schemeClr val="accent1"/>
                </a:solidFill>
              </a:rPr>
              <a:t>One reason for the popularity of relational databases and SQL (which stands for “structured query language”) is the ease with which data can be joined, filtered, transformed, and aggregated. However, query languages like SQL impose certain limitations on the kinds of group operations that can be performed. As you will see, with the expressiveness of Python and pandas, we can perform quite complex group operations by expressing them as custom Python functions that manipulate the data associated with each group. In this chapter, you will learn how to:</a:t>
            </a:r>
          </a:p>
          <a:p>
            <a:pPr marL="687388"/>
            <a:r>
              <a:rPr lang="en-US" dirty="0">
                <a:solidFill>
                  <a:schemeClr val="accent6"/>
                </a:solidFill>
              </a:rPr>
              <a:t>Split a pandas object into pieces using one or more keys (in the form of functions, arrays, or DataFrame column names)</a:t>
            </a:r>
          </a:p>
          <a:p>
            <a:pPr marL="687388"/>
            <a:r>
              <a:rPr lang="en-US" dirty="0">
                <a:solidFill>
                  <a:schemeClr val="accent3"/>
                </a:solidFill>
              </a:rPr>
              <a:t>Calculate group summary statistics, like count, mean, or standard deviation, or a user-defined function</a:t>
            </a:r>
          </a:p>
          <a:p>
            <a:pPr marL="687388"/>
            <a:r>
              <a:rPr lang="en-US" dirty="0">
                <a:solidFill>
                  <a:srgbClr val="FFC000"/>
                </a:solidFill>
              </a:rPr>
              <a:t>Apply within-group transformations or other manipulations, like normalization, linear regression, rank, or subset selection</a:t>
            </a:r>
          </a:p>
          <a:p>
            <a:pPr marL="687388"/>
            <a:r>
              <a:rPr lang="en-US" dirty="0">
                <a:solidFill>
                  <a:schemeClr val="accent2"/>
                </a:solidFill>
              </a:rPr>
              <a:t>Compute pivot tables and cross-tabulations</a:t>
            </a:r>
          </a:p>
          <a:p>
            <a:pPr marL="687388"/>
            <a:r>
              <a:rPr lang="en-US" dirty="0">
                <a:solidFill>
                  <a:srgbClr val="C00000"/>
                </a:solidFill>
              </a:rPr>
              <a:t>Perform quantile analysis and other statistical group analyses</a:t>
            </a:r>
          </a:p>
          <a:p>
            <a:pPr marL="0" indent="0">
              <a:buNone/>
            </a:pPr>
            <a:r>
              <a:rPr lang="en-US" dirty="0">
                <a:solidFill>
                  <a:srgbClr val="00B0F0"/>
                </a:solidFill>
              </a:rPr>
              <a:t>Disclaimer: I am not a statistician, and this is not a statistics course</a:t>
            </a:r>
          </a:p>
          <a:p>
            <a:pPr lvl="1"/>
            <a:endParaRPr lang="en-US" dirty="0">
              <a:solidFill>
                <a:schemeClr val="accent3"/>
              </a:solidFill>
            </a:endParaRPr>
          </a:p>
        </p:txBody>
      </p:sp>
    </p:spTree>
    <p:extLst>
      <p:ext uri="{BB962C8B-B14F-4D97-AF65-F5344CB8AC3E}">
        <p14:creationId xmlns:p14="http://schemas.microsoft.com/office/powerpoint/2010/main" val="2694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73208-4424-A630-5B8E-7DB093057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51A97B-0BAE-F8EC-C8BF-343B3394279D}"/>
              </a:ext>
            </a:extLst>
          </p:cNvPr>
          <p:cNvSpPr>
            <a:spLocks noGrp="1"/>
          </p:cNvSpPr>
          <p:nvPr>
            <p:ph type="title"/>
          </p:nvPr>
        </p:nvSpPr>
        <p:spPr/>
        <p:txBody>
          <a:bodyPr/>
          <a:lstStyle/>
          <a:p>
            <a:r>
              <a:rPr lang="en-US"/>
              <a:t>Activity</a:t>
            </a:r>
          </a:p>
        </p:txBody>
      </p:sp>
      <p:sp>
        <p:nvSpPr>
          <p:cNvPr id="3" name="Content Placeholder 2">
            <a:extLst>
              <a:ext uri="{FF2B5EF4-FFF2-40B4-BE49-F238E27FC236}">
                <a16:creationId xmlns:a16="http://schemas.microsoft.com/office/drawing/2014/main" id="{8286B2DF-727F-E25E-AE28-856BBBB4A761}"/>
              </a:ext>
            </a:extLst>
          </p:cNvPr>
          <p:cNvSpPr>
            <a:spLocks noGrp="1"/>
          </p:cNvSpPr>
          <p:nvPr>
            <p:ph idx="1"/>
          </p:nvPr>
        </p:nvSpPr>
        <p:spPr/>
        <p:txBody>
          <a:bodyPr/>
          <a:lstStyle/>
          <a:p>
            <a:r>
              <a:rPr lang="en-US" dirty="0">
                <a:solidFill>
                  <a:schemeClr val="accent1"/>
                </a:solidFill>
              </a:rPr>
              <a:t>The website realpython.com includes a tutorial that offers an alternative presentation to our textbook</a:t>
            </a:r>
          </a:p>
          <a:p>
            <a:pPr lvl="1"/>
            <a:r>
              <a:rPr lang="en-US" dirty="0"/>
              <a:t>Spend the rest of today's class reading through and trying out the code samples of this tutorial</a:t>
            </a:r>
          </a:p>
          <a:p>
            <a:pPr lvl="1"/>
            <a:r>
              <a:rPr lang="en-US" dirty="0"/>
              <a:t>Play with the options and customize the groupings that are illustrated</a:t>
            </a:r>
          </a:p>
          <a:p>
            <a:pPr lvl="1"/>
            <a:r>
              <a:rPr lang="en-US" dirty="0"/>
              <a:t>Ask questions as you go if you need help</a:t>
            </a:r>
          </a:p>
          <a:p>
            <a:r>
              <a:rPr lang="en-US" dirty="0">
                <a:hlinkClick r:id="rId2"/>
              </a:rPr>
              <a:t>pandas </a:t>
            </a:r>
            <a:r>
              <a:rPr lang="en-US" dirty="0" err="1">
                <a:hlinkClick r:id="rId2"/>
              </a:rPr>
              <a:t>GroupBy</a:t>
            </a:r>
            <a:r>
              <a:rPr lang="en-US" dirty="0">
                <a:hlinkClick r:id="rId2"/>
              </a:rPr>
              <a:t>: Your Guide to Grouping Data in Python – Real Python</a:t>
            </a:r>
            <a:endParaRPr lang="en-US" dirty="0">
              <a:solidFill>
                <a:srgbClr val="0070C0"/>
              </a:solidFill>
            </a:endParaRPr>
          </a:p>
          <a:p>
            <a:pPr lvl="1"/>
            <a:r>
              <a:rPr lang="en-US" dirty="0">
                <a:hlinkClick r:id="rId2"/>
              </a:rPr>
              <a:t>https://realpython.com/pandas-groupby/</a:t>
            </a:r>
            <a:r>
              <a:rPr lang="en-US" dirty="0"/>
              <a:t> </a:t>
            </a:r>
          </a:p>
        </p:txBody>
      </p:sp>
    </p:spTree>
    <p:extLst>
      <p:ext uri="{BB962C8B-B14F-4D97-AF65-F5344CB8AC3E}">
        <p14:creationId xmlns:p14="http://schemas.microsoft.com/office/powerpoint/2010/main" val="54472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D741-34BA-57F5-A888-992A9A062150}"/>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17208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A487-0B56-434B-9007-FE25625FB66C}"/>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id="{6D140B21-1CAA-4A4F-A719-8564D279A56B}"/>
              </a:ext>
            </a:extLst>
          </p:cNvPr>
          <p:cNvSpPr>
            <a:spLocks noGrp="1"/>
          </p:cNvSpPr>
          <p:nvPr>
            <p:ph idx="1"/>
          </p:nvPr>
        </p:nvSpPr>
        <p:spPr/>
        <p:txBody>
          <a:bodyPr/>
          <a:lstStyle/>
          <a:p>
            <a:r>
              <a:rPr lang="en-US" dirty="0"/>
              <a:t>finish grouping &amp; aggregation</a:t>
            </a:r>
          </a:p>
        </p:txBody>
      </p:sp>
    </p:spTree>
    <p:extLst>
      <p:ext uri="{BB962C8B-B14F-4D97-AF65-F5344CB8AC3E}">
        <p14:creationId xmlns:p14="http://schemas.microsoft.com/office/powerpoint/2010/main" val="91015684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5e26a86-27e7-4108-abb5-a9a0ae913c4d" xsi:nil="true"/>
    <_ip_UnifiedCompliancePolicyUIAction xmlns="http://schemas.microsoft.com/sharepoint/v3" xsi:nil="true"/>
    <_ip_UnifiedCompliancePolicyProperties xmlns="http://schemas.microsoft.com/sharepoint/v3" xsi:nil="true"/>
    <_activity xmlns="75e26a86-27e7-4108-abb5-a9a0ae913c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1D1BD1C3523247903358D0A8AC0422" ma:contentTypeVersion="20" ma:contentTypeDescription="Create a new document." ma:contentTypeScope="" ma:versionID="19fd03f8354e32de1790f517bcded8d1">
  <xsd:schema xmlns:xsd="http://www.w3.org/2001/XMLSchema" xmlns:xs="http://www.w3.org/2001/XMLSchema" xmlns:p="http://schemas.microsoft.com/office/2006/metadata/properties" xmlns:ns1="http://schemas.microsoft.com/sharepoint/v3" xmlns:ns3="52c17e26-d80b-4810-84b5-2d696440855c" xmlns:ns4="75e26a86-27e7-4108-abb5-a9a0ae913c4d" targetNamespace="http://schemas.microsoft.com/office/2006/metadata/properties" ma:root="true" ma:fieldsID="403be1b4dce7c1d624a4218d8a4166fb" ns1:_="" ns3:_="" ns4:_="">
    <xsd:import namespace="http://schemas.microsoft.com/sharepoint/v3"/>
    <xsd:import namespace="52c17e26-d80b-4810-84b5-2d696440855c"/>
    <xsd:import namespace="75e26a86-27e7-4108-abb5-a9a0ae913c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_activity" minOccurs="0"/>
                <xsd:element ref="ns4:MediaServiceObjectDetectorVersions" minOccurs="0"/>
                <xsd:element ref="ns4:MediaServiceLocation" minOccurs="0"/>
                <xsd:element ref="ns1:_ip_UnifiedCompliancePolicyProperties" minOccurs="0"/>
                <xsd:element ref="ns1:_ip_UnifiedCompliancePolicyUIAction"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17e26-d80b-4810-84b5-2d69644085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26a86-27e7-4108-abb5-a9a0ae913c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A8DA88-2D67-4B30-8205-C52078711284}">
  <ds:schemaRefs>
    <ds:schemaRef ds:uri="75e26a86-27e7-4108-abb5-a9a0ae913c4d"/>
    <ds:schemaRef ds:uri="http://purl.org/dc/elements/1.1/"/>
    <ds:schemaRef ds:uri="http://schemas.microsoft.com/sharepoint/v3"/>
    <ds:schemaRef ds:uri="http://purl.org/dc/dcmitype/"/>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52c17e26-d80b-4810-84b5-2d696440855c"/>
    <ds:schemaRef ds:uri="http://www.w3.org/XML/1998/namespace"/>
  </ds:schemaRefs>
</ds:datastoreItem>
</file>

<file path=customXml/itemProps2.xml><?xml version="1.0" encoding="utf-8"?>
<ds:datastoreItem xmlns:ds="http://schemas.openxmlformats.org/officeDocument/2006/customXml" ds:itemID="{F5EB0315-59B9-4D2A-BD3D-C90C5DBB7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c17e26-d80b-4810-84b5-2d696440855c"/>
    <ds:schemaRef ds:uri="75e26a86-27e7-4108-abb5-a9a0ae91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2896BB-5566-4403-84AA-2FD10D9622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Sketch presentation</Template>
  <TotalTime>10524</TotalTime>
  <Words>303</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The Hand Black</vt:lpstr>
      <vt:lpstr>The Serif Hand</vt:lpstr>
      <vt:lpstr>The Serif Hand Black</vt:lpstr>
      <vt:lpstr>SketchyVTI</vt:lpstr>
      <vt:lpstr> Grouping &amp; Aggregation</vt:lpstr>
      <vt:lpstr>Alerts</vt:lpstr>
      <vt:lpstr>Group By (A word from our author…)</vt:lpstr>
      <vt:lpstr>Activity</vt:lpstr>
      <vt:lpstr>Questions?</vt:lpstr>
      <vt:lpstr>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dc:title>
  <dc:creator>David Stucki</dc:creator>
  <cp:lastModifiedBy>Stucki, David</cp:lastModifiedBy>
  <cp:revision>100</cp:revision>
  <dcterms:created xsi:type="dcterms:W3CDTF">2024-01-06T19:25:42Z</dcterms:created>
  <dcterms:modified xsi:type="dcterms:W3CDTF">2024-03-25T16:23:54Z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0x0101001C1D1BD1C3523247903358D0A8AC0422</vt:lpwstr>
  </property>
</Properties>
</file>