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496" r:id="rId5"/>
    <p:sldId id="507" r:id="rId6"/>
    <p:sldId id="528" r:id="rId7"/>
    <p:sldId id="529" r:id="rId8"/>
    <p:sldId id="522" r:id="rId9"/>
    <p:sldId id="52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rgbClr val="0070C0"/>
                </a:solidFill>
                <a:latin typeface="The Serif Hand" panose="020F0502020204030204" pitchFamily="66" charset="0"/>
              </a:rPr>
              <a:t>Seaborn &amp; Pandas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rgbClr val="0070C0"/>
                    </a:gs>
                    <a:gs pos="48000">
                      <a:schemeClr val="accent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rgbClr val="0070C0"/>
                  </a:gs>
                  <a:gs pos="48000">
                    <a:schemeClr val="accent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1030" name="Picture 6" descr="Seaborn Projects | Photos, videos, logos, illustrations and branding on ...">
            <a:extLst>
              <a:ext uri="{FF2B5EF4-FFF2-40B4-BE49-F238E27FC236}">
                <a16:creationId xmlns:a16="http://schemas.microsoft.com/office/drawing/2014/main" id="{38649746-F833-C72A-617C-5CCAAB5BF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271" y="2667559"/>
            <a:ext cx="1517187" cy="15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abriel Loye">
            <a:extLst>
              <a:ext uri="{FF2B5EF4-FFF2-40B4-BE49-F238E27FC236}">
                <a16:creationId xmlns:a16="http://schemas.microsoft.com/office/drawing/2014/main" id="{1CBD74F8-5787-A988-AD2F-D2A3FE7DD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2" y="2680871"/>
            <a:ext cx="1522881" cy="15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6 due Friday, before 11:59 pm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3"/>
                </a:solidFill>
              </a:rPr>
              <a:t>A library package built on top of matplotlib</a:t>
            </a:r>
          </a:p>
          <a:p>
            <a:pPr lvl="1"/>
            <a:r>
              <a:rPr lang="en-US">
                <a:solidFill>
                  <a:srgbClr val="92D050"/>
                </a:solidFill>
              </a:rPr>
              <a:t>'If matplotlib “tries to make easy things easy and hard things possible”,</a:t>
            </a:r>
            <a:br>
              <a:rPr lang="en-US">
                <a:solidFill>
                  <a:srgbClr val="92D050"/>
                </a:solidFill>
              </a:rPr>
            </a:br>
            <a:r>
              <a:rPr lang="en-US">
                <a:solidFill>
                  <a:srgbClr val="92D050"/>
                </a:solidFill>
              </a:rPr>
              <a:t>seaborn tries to make a well-defined set of hard things easy too.'   </a:t>
            </a:r>
            <a:r>
              <a:rPr lang="en-US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>
                <a:solidFill>
                  <a:srgbClr val="92D050"/>
                </a:solidFill>
              </a:rPr>
              <a:t>Seaborn official website</a:t>
            </a:r>
          </a:p>
          <a:p>
            <a:r>
              <a:rPr lang="en-US">
                <a:solidFill>
                  <a:schemeClr val="accent4"/>
                </a:solidFill>
              </a:rPr>
              <a:t>The well-defined hard things include</a:t>
            </a:r>
          </a:p>
          <a:p>
            <a:pPr lvl="1"/>
            <a:r>
              <a:rPr lang="en-US">
                <a:solidFill>
                  <a:srgbClr val="00B0F0"/>
                </a:solidFill>
              </a:rPr>
              <a:t>Using default themes that are aesthetically pleasing.</a:t>
            </a:r>
          </a:p>
          <a:p>
            <a:pPr lvl="1"/>
            <a:r>
              <a:rPr lang="en-US">
                <a:solidFill>
                  <a:schemeClr val="accent1"/>
                </a:solidFill>
              </a:rPr>
              <a:t>Setting custom color palettes.</a:t>
            </a:r>
          </a:p>
          <a:p>
            <a:pPr lvl="1"/>
            <a:r>
              <a:rPr lang="en-US">
                <a:solidFill>
                  <a:srgbClr val="7030A0"/>
                </a:solidFill>
              </a:rPr>
              <a:t>Making attractive statistical plots.</a:t>
            </a:r>
          </a:p>
          <a:p>
            <a:pPr lvl="1"/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Easily and flexibly displaying distributions.</a:t>
            </a:r>
          </a:p>
          <a:p>
            <a:pPr lvl="1"/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Visualizing information from matrices and DataFrames.works well with NumPy</a:t>
            </a:r>
            <a:endParaRPr lang="en-US">
              <a:solidFill>
                <a:schemeClr val="accent2"/>
              </a:solidFill>
            </a:endParaRPr>
          </a:p>
          <a:p>
            <a:pPr lvl="1"/>
            <a:endParaRPr lang="en-US">
              <a:solidFill>
                <a:schemeClr val="accent3"/>
              </a:solidFill>
            </a:endParaRPr>
          </a:p>
        </p:txBody>
      </p:sp>
      <p:pic>
        <p:nvPicPr>
          <p:cNvPr id="5" name="Picture 6" descr="Seaborn Projects | Photos, videos, logos, illustrations and branding on ...">
            <a:extLst>
              <a:ext uri="{FF2B5EF4-FFF2-40B4-BE49-F238E27FC236}">
                <a16:creationId xmlns:a16="http://schemas.microsoft.com/office/drawing/2014/main" id="{6B4F97C6-3003-FD98-05B0-F7AED370E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295" y="324969"/>
            <a:ext cx="1517187" cy="15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accent3"/>
                </a:solidFill>
              </a:rPr>
              <a:t>To use Seaborn</a:t>
            </a:r>
          </a:p>
          <a:p>
            <a:pPr lvl="1"/>
            <a:r>
              <a:rPr lang="en-US">
                <a:solidFill>
                  <a:srgbClr val="92D050"/>
                </a:solidFill>
              </a:rPr>
              <a:t>Use pip or conda to install seaborn</a:t>
            </a:r>
          </a:p>
          <a:p>
            <a:pPr lvl="1"/>
            <a:r>
              <a:rPr lang="en-US">
                <a:solidFill>
                  <a:srgbClr val="92D050"/>
                </a:solidFill>
              </a:rPr>
              <a:t>Import both matplotlib.pyplot and seaborn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5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500">
                <a:latin typeface="Courier New" panose="02070309020205020404" pitchFamily="49" charset="0"/>
                <a:cs typeface="Courier New" panose="02070309020205020404" pitchFamily="49" charset="0"/>
              </a:rPr>
              <a:t> matplotlib </a:t>
            </a:r>
            <a:r>
              <a:rPr lang="en-US" sz="15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500">
                <a:latin typeface="Courier New" panose="02070309020205020404" pitchFamily="49" charset="0"/>
                <a:cs typeface="Courier New" panose="02070309020205020404" pitchFamily="49" charset="0"/>
              </a:rPr>
              <a:t> pyplot </a:t>
            </a:r>
            <a:r>
              <a:rPr lang="en-US" sz="15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500">
                <a:latin typeface="Courier New" panose="02070309020205020404" pitchFamily="49" charset="0"/>
                <a:cs typeface="Courier New" panose="02070309020205020404" pitchFamily="49" charset="0"/>
              </a:rPr>
              <a:t> plt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5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500">
                <a:latin typeface="Courier New" panose="02070309020205020404" pitchFamily="49" charset="0"/>
                <a:cs typeface="Courier New" panose="02070309020205020404" pitchFamily="49" charset="0"/>
              </a:rPr>
              <a:t> seaborn </a:t>
            </a:r>
            <a:r>
              <a:rPr lang="en-US" sz="15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500">
                <a:latin typeface="Courier New" panose="02070309020205020404" pitchFamily="49" charset="0"/>
                <a:cs typeface="Courier New" panose="02070309020205020404" pitchFamily="49" charset="0"/>
              </a:rPr>
              <a:t> sns</a:t>
            </a:r>
          </a:p>
          <a:p>
            <a:r>
              <a:rPr lang="en-US">
                <a:solidFill>
                  <a:schemeClr val="accent4"/>
                </a:solidFill>
              </a:rPr>
              <a:t>Let's look at some examples...</a:t>
            </a:r>
          </a:p>
          <a:p>
            <a:pPr lvl="1"/>
            <a:r>
              <a:rPr lang="en-US">
                <a:solidFill>
                  <a:srgbClr val="00B0F0"/>
                </a:solidFill>
              </a:rPr>
              <a:t>A simple scatter plot using </a:t>
            </a:r>
            <a:r>
              <a:rPr lang="en-US" sz="20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relplot()</a:t>
            </a:r>
            <a:endParaRPr lang="en-US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>
                <a:solidFill>
                  <a:schemeClr val="accent1"/>
                </a:solidFill>
              </a:rPr>
              <a:t>A more sophisticated scatter with a linear regression model using </a:t>
            </a:r>
            <a:r>
              <a:rPr lang="en-US"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lmplot()</a:t>
            </a:r>
            <a:endParaRPr lang="en-US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>
                <a:solidFill>
                  <a:srgbClr val="7030A0"/>
                </a:solidFill>
              </a:rPr>
              <a:t>M</a:t>
            </a:r>
          </a:p>
          <a:p>
            <a:pPr lvl="1"/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E</a:t>
            </a:r>
          </a:p>
        </p:txBody>
      </p:sp>
      <p:pic>
        <p:nvPicPr>
          <p:cNvPr id="5" name="Picture 6" descr="Seaborn Projects | Photos, videos, logos, illustrations and branding on ...">
            <a:extLst>
              <a:ext uri="{FF2B5EF4-FFF2-40B4-BE49-F238E27FC236}">
                <a16:creationId xmlns:a16="http://schemas.microsoft.com/office/drawing/2014/main" id="{6B4F97C6-3003-FD98-05B0-F7AED370E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295" y="324969"/>
            <a:ext cx="1517187" cy="15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52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plot thickens...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11306</TotalTime>
  <Words>167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The Hand Black</vt:lpstr>
      <vt:lpstr>The Serif Hand</vt:lpstr>
      <vt:lpstr>The Serif Hand Black</vt:lpstr>
      <vt:lpstr>Times New Roman</vt:lpstr>
      <vt:lpstr>SketchyVTI</vt:lpstr>
      <vt:lpstr> Seaborn &amp; Pandas</vt:lpstr>
      <vt:lpstr>Alerts</vt:lpstr>
      <vt:lpstr>Seaborn</vt:lpstr>
      <vt:lpstr>Seaborn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100</cp:revision>
  <dcterms:created xsi:type="dcterms:W3CDTF">2024-01-06T19:25:42Z</dcterms:created>
  <dcterms:modified xsi:type="dcterms:W3CDTF">2024-03-18T16:19:23Z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