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0"/>
  </p:notesMasterIdLst>
  <p:handoutMasterIdLst>
    <p:handoutMasterId r:id="rId11"/>
  </p:handoutMasterIdLst>
  <p:sldIdLst>
    <p:sldId id="496" r:id="rId5"/>
    <p:sldId id="507" r:id="rId6"/>
    <p:sldId id="528" r:id="rId7"/>
    <p:sldId id="522" r:id="rId8"/>
    <p:sldId id="52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66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99" autoAdjust="0"/>
    <p:restoredTop sz="95906" autoAdjust="0"/>
  </p:normalViewPr>
  <p:slideViewPr>
    <p:cSldViewPr snapToGrid="0" showGuides="1">
      <p:cViewPr varScale="1">
        <p:scale>
          <a:sx n="107" d="100"/>
          <a:sy n="107" d="100"/>
        </p:scale>
        <p:origin x="852" y="96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3/17/2024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3/17/2024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41718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2779"/>
          </a:xfrm>
        </p:spPr>
        <p:txBody>
          <a:bodyPr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66679"/>
            <a:ext cx="5181600" cy="452619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84968"/>
            <a:ext cx="5181600" cy="450790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1714860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OJet45-kcY" TargetMode="External"/><Relationship Id="rId2" Type="http://schemas.openxmlformats.org/officeDocument/2006/relationships/hyperlink" Target="https://www.youtube.com/watch?v=edAf1jx1wh8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.png"/><Relationship Id="rId4" Type="http://schemas.openxmlformats.org/officeDocument/2006/relationships/hyperlink" Target="https://www.youtube.com/watch?v=ENWVRcMGDoU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sz="7200">
                <a:solidFill>
                  <a:srgbClr val="0070C0"/>
                </a:solidFill>
                <a:latin typeface="The Serif Hand" panose="020F0502020204030204" pitchFamily="66" charset="0"/>
              </a:rPr>
            </a:br>
            <a:r>
              <a:rPr lang="en-US" sz="6000" b="1">
                <a:solidFill>
                  <a:srgbClr val="0070C0"/>
                </a:solidFill>
                <a:latin typeface="The Serif Hand" panose="020F0502020204030204" pitchFamily="66" charset="0"/>
              </a:rPr>
              <a:t>matplotlib</a:t>
            </a:r>
            <a:endParaRPr lang="en-US" sz="6000" b="1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796550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COMP 2800</a:t>
            </a:r>
          </a:p>
          <a:p>
            <a:r>
              <a:rPr lang="en-US" b="1"/>
              <a:t>Otterbein University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07DEAE-1245-3A3B-7EC3-0919C63F953B}"/>
              </a:ext>
            </a:extLst>
          </p:cNvPr>
          <p:cNvSpPr/>
          <p:nvPr/>
        </p:nvSpPr>
        <p:spPr>
          <a:xfrm>
            <a:off x="2755271" y="1737129"/>
            <a:ext cx="668145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gradFill flip="none" rotWithShape="1">
                  <a:gsLst>
                    <a:gs pos="0">
                      <a:srgbClr val="0070C0"/>
                    </a:gs>
                    <a:gs pos="48000">
                      <a:schemeClr val="accent2"/>
                    </a:gs>
                    <a:gs pos="100000">
                      <a:srgbClr val="00B0F0"/>
                    </a:gs>
                  </a:gsLst>
                  <a:lin ang="16200000" scaled="1"/>
                  <a:tileRect/>
                </a:gradFill>
                <a:effectLst/>
                <a:latin typeface="The Serif Hand" panose="020F0502020204030204" pitchFamily="66" charset="0"/>
              </a:rPr>
              <a:t>Data Analytics in Python</a:t>
            </a:r>
            <a:endParaRPr lang="en-US" sz="7200" b="0" cap="none" spc="0">
              <a:ln w="0"/>
              <a:gradFill flip="none" rotWithShape="1">
                <a:gsLst>
                  <a:gs pos="0">
                    <a:srgbClr val="0070C0"/>
                  </a:gs>
                  <a:gs pos="48000">
                    <a:schemeClr val="accent2"/>
                  </a:gs>
                  <a:gs pos="100000">
                    <a:srgbClr val="00B0F0"/>
                  </a:gs>
                </a:gsLst>
                <a:lin ang="16200000" scaled="1"/>
                <a:tileRect/>
              </a:gradFill>
              <a:effectLst/>
            </a:endParaRPr>
          </a:p>
        </p:txBody>
      </p:sp>
      <p:pic>
        <p:nvPicPr>
          <p:cNvPr id="5" name="Picture 2" descr="Graphing in Python with Matplotlib - Phidgets">
            <a:extLst>
              <a:ext uri="{FF2B5EF4-FFF2-40B4-BE49-F238E27FC236}">
                <a16:creationId xmlns:a16="http://schemas.microsoft.com/office/drawing/2014/main" id="{49DDEE59-A715-1A43-E825-F7A26AFD3F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1551" y="2783519"/>
            <a:ext cx="1137024" cy="113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8D36-BF88-366A-2B1C-818EBE89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F386-5D73-2E45-FA61-31B0E04E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Assignment 6 on Friday</a:t>
            </a:r>
          </a:p>
          <a:p>
            <a:r>
              <a:rPr lang="en-US"/>
              <a:t>Questions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793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EFE5-1805-6F51-CD61-E986507C2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Visualization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A1F55-6C7F-1533-8BF7-3A354EAEB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solidFill>
                  <a:schemeClr val="accent6"/>
                </a:solidFill>
              </a:rPr>
              <a:t>The following TED talks provide some important principles of data visualization, as well as some common themes</a:t>
            </a:r>
          </a:p>
          <a:p>
            <a:r>
              <a:rPr lang="en-US">
                <a:hlinkClick r:id="rId2"/>
              </a:rPr>
              <a:t>Turning Bad Charts into Compelling Data Stories | Dominic Bohan | TEDxYouth@Singapore (youtube.com)</a:t>
            </a:r>
            <a:endParaRPr lang="en-US"/>
          </a:p>
          <a:p>
            <a:pPr lvl="1"/>
            <a:r>
              <a:rPr lang="en-US">
                <a:solidFill>
                  <a:schemeClr val="accent3"/>
                </a:solidFill>
              </a:rPr>
              <a:t>https://www.youtube.com/watch?v=edAf1jx1wh8</a:t>
            </a:r>
          </a:p>
          <a:p>
            <a:r>
              <a:rPr lang="en-US">
                <a:hlinkClick r:id="rId3"/>
              </a:rPr>
              <a:t>The Evolution Of Data Visualization | Dustin Cabral | TEDxBryantU (youtube.com)</a:t>
            </a:r>
            <a:endParaRPr lang="en-US">
              <a:solidFill>
                <a:schemeClr val="accent4"/>
              </a:solidFill>
            </a:endParaRPr>
          </a:p>
          <a:p>
            <a:pPr lvl="1"/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https://www.youtube.com/watch?v=sOJet45-kcY</a:t>
            </a:r>
          </a:p>
          <a:p>
            <a:r>
              <a:rPr lang="en-US">
                <a:hlinkClick r:id="rId4"/>
              </a:rPr>
              <a:t>How algorithms shape our world - Kevin Slavin (youtube.com)</a:t>
            </a:r>
            <a:endParaRPr lang="en-US">
              <a:solidFill>
                <a:srgbClr val="FF0000"/>
              </a:solidFill>
            </a:endParaRPr>
          </a:p>
          <a:p>
            <a:pPr lvl="1"/>
            <a:r>
              <a:rPr lang="en-US">
                <a:solidFill>
                  <a:srgbClr val="FF0000"/>
                </a:solidFill>
              </a:rPr>
              <a:t>https://www.youtube.com/watch?v=ENWVRcMGDoU</a:t>
            </a:r>
          </a:p>
          <a:p>
            <a:pPr lvl="1"/>
            <a:endParaRPr lang="en-US">
              <a:solidFill>
                <a:schemeClr val="accent3"/>
              </a:solidFill>
            </a:endParaRPr>
          </a:p>
        </p:txBody>
      </p:sp>
      <p:pic>
        <p:nvPicPr>
          <p:cNvPr id="4" name="Picture 2" descr="Graphing in Python with Matplotlib - Phidgets">
            <a:extLst>
              <a:ext uri="{FF2B5EF4-FFF2-40B4-BE49-F238E27FC236}">
                <a16:creationId xmlns:a16="http://schemas.microsoft.com/office/drawing/2014/main" id="{4C1A8F32-0665-00BB-D7FD-B1B2F260C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6776" y="459394"/>
            <a:ext cx="1137024" cy="113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71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4D741-34BA-57F5-A888-992A9A06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2082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0A487-0B56-434B-9007-FE25625FB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40B21-1CAA-4A4F-A719-8564D279A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Assignment 6 work 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15684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5e26a86-27e7-4108-abb5-a9a0ae913c4d" xsi:nil="true"/>
    <_ip_UnifiedCompliancePolicyUIAction xmlns="http://schemas.microsoft.com/sharepoint/v3" xsi:nil="true"/>
    <_ip_UnifiedCompliancePolicyProperties xmlns="http://schemas.microsoft.com/sharepoint/v3" xsi:nil="true"/>
    <_activity xmlns="75e26a86-27e7-4108-abb5-a9a0ae913c4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D1BD1C3523247903358D0A8AC0422" ma:contentTypeVersion="20" ma:contentTypeDescription="Create a new document." ma:contentTypeScope="" ma:versionID="19fd03f8354e32de1790f517bcded8d1">
  <xsd:schema xmlns:xsd="http://www.w3.org/2001/XMLSchema" xmlns:xs="http://www.w3.org/2001/XMLSchema" xmlns:p="http://schemas.microsoft.com/office/2006/metadata/properties" xmlns:ns1="http://schemas.microsoft.com/sharepoint/v3" xmlns:ns3="52c17e26-d80b-4810-84b5-2d696440855c" xmlns:ns4="75e26a86-27e7-4108-abb5-a9a0ae913c4d" targetNamespace="http://schemas.microsoft.com/office/2006/metadata/properties" ma:root="true" ma:fieldsID="403be1b4dce7c1d624a4218d8a4166fb" ns1:_="" ns3:_="" ns4:_="">
    <xsd:import namespace="http://schemas.microsoft.com/sharepoint/v3"/>
    <xsd:import namespace="52c17e26-d80b-4810-84b5-2d696440855c"/>
    <xsd:import namespace="75e26a86-27e7-4108-abb5-a9a0ae913c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_activity" minOccurs="0"/>
                <xsd:element ref="ns4:MediaServiceObjectDetectorVersions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17e26-d80b-4810-84b5-2d69644085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26a86-27e7-4108-abb5-a9a0ae913c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ystemTags" ma:index="2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A8DA88-2D67-4B30-8205-C52078711284}">
  <ds:schemaRefs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52c17e26-d80b-4810-84b5-2d696440855c"/>
    <ds:schemaRef ds:uri="75e26a86-27e7-4108-abb5-a9a0ae913c4d"/>
    <ds:schemaRef ds:uri="http://schemas.microsoft.com/office/infopath/2007/PartnerControls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EB0315-59B9-4D2A-BD3D-C90C5DBB7F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2c17e26-d80b-4810-84b5-2d696440855c"/>
    <ds:schemaRef ds:uri="75e26a86-27e7-4108-abb5-a9a0ae913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10511</TotalTime>
  <Words>131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The Hand Black</vt:lpstr>
      <vt:lpstr>The Serif Hand</vt:lpstr>
      <vt:lpstr>The Serif Hand Black</vt:lpstr>
      <vt:lpstr>SketchyVTI</vt:lpstr>
      <vt:lpstr> matplotlib</vt:lpstr>
      <vt:lpstr>Alerts</vt:lpstr>
      <vt:lpstr>Data Visualization</vt:lpstr>
      <vt:lpstr>Questions?</vt:lpstr>
      <vt:lpstr>Next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</dc:title>
  <dc:creator>David Stucki</dc:creator>
  <cp:lastModifiedBy>David Stucki</cp:lastModifiedBy>
  <cp:revision>99</cp:revision>
  <dcterms:created xsi:type="dcterms:W3CDTF">2024-01-06T19:25:42Z</dcterms:created>
  <dcterms:modified xsi:type="dcterms:W3CDTF">2024-03-18T03:02:30Z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0x0101001C1D1BD1C3523247903358D0A8AC0422</vt:lpwstr>
  </property>
</Properties>
</file>