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1"/>
  </p:notesMasterIdLst>
  <p:handoutMasterIdLst>
    <p:handoutMasterId r:id="rId12"/>
  </p:handoutMasterIdLst>
  <p:sldIdLst>
    <p:sldId id="496" r:id="rId5"/>
    <p:sldId id="507" r:id="rId6"/>
    <p:sldId id="528" r:id="rId7"/>
    <p:sldId id="530" r:id="rId8"/>
    <p:sldId id="522" r:id="rId9"/>
    <p:sldId id="52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852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tplotlib.org/stable/users/index.html#users-guide-index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0070C0"/>
                </a:solidFill>
                <a:latin typeface="The Serif Hand" panose="020F0502020204030204" pitchFamily="66" charset="0"/>
              </a:rPr>
            </a:br>
            <a:r>
              <a:rPr lang="en-US" sz="6000" b="1">
                <a:solidFill>
                  <a:srgbClr val="0070C0"/>
                </a:solidFill>
                <a:latin typeface="The Serif Hand" panose="020F0502020204030204" pitchFamily="66" charset="0"/>
              </a:rPr>
              <a:t>matplotlib</a:t>
            </a:r>
            <a:endParaRPr lang="en-US" sz="60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rgbClr val="0070C0"/>
                    </a:gs>
                    <a:gs pos="48000">
                      <a:schemeClr val="accent2"/>
                    </a:gs>
                    <a:gs pos="100000">
                      <a:srgbClr val="00B0F0"/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 flip="none" rotWithShape="1">
                <a:gsLst>
                  <a:gs pos="0">
                    <a:srgbClr val="0070C0"/>
                  </a:gs>
                  <a:gs pos="48000">
                    <a:schemeClr val="accent2"/>
                  </a:gs>
                  <a:gs pos="100000">
                    <a:srgbClr val="00B0F0"/>
                  </a:gs>
                </a:gsLst>
                <a:lin ang="16200000" scaled="1"/>
                <a:tileRect/>
              </a:gradFill>
              <a:effectLst/>
            </a:endParaRPr>
          </a:p>
        </p:txBody>
      </p:sp>
      <p:pic>
        <p:nvPicPr>
          <p:cNvPr id="5" name="Picture 2" descr="Graphing in Python with Matplotlib - Phidgets">
            <a:extLst>
              <a:ext uri="{FF2B5EF4-FFF2-40B4-BE49-F238E27FC236}">
                <a16:creationId xmlns:a16="http://schemas.microsoft.com/office/drawing/2014/main" id="{49DDEE59-A715-1A43-E825-F7A26AFD3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551" y="2783519"/>
            <a:ext cx="1137024" cy="113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was spring break?</a:t>
            </a:r>
          </a:p>
          <a:p>
            <a:r>
              <a:rPr lang="en-US"/>
              <a:t>Grading update...</a:t>
            </a:r>
          </a:p>
          <a:p>
            <a:r>
              <a:rPr lang="en-US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matplotlib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3"/>
                </a:solidFill>
              </a:rPr>
              <a:t>2D plotting library</a:t>
            </a:r>
          </a:p>
          <a:p>
            <a:r>
              <a:rPr lang="en-US">
                <a:solidFill>
                  <a:schemeClr val="accent4"/>
                </a:solidFill>
              </a:rPr>
              <a:t>produces publication quality figures</a:t>
            </a:r>
          </a:p>
          <a:p>
            <a:r>
              <a:rPr lang="en-US">
                <a:solidFill>
                  <a:schemeClr val="accent5"/>
                </a:solidFill>
              </a:rPr>
              <a:t>can be saved/exported to large variety of file formats</a:t>
            </a:r>
          </a:p>
          <a:p>
            <a:r>
              <a:rPr lang="en-US">
                <a:solidFill>
                  <a:schemeClr val="tx2"/>
                </a:solidFill>
              </a:rPr>
              <a:t>originally inspired by MATLAB</a:t>
            </a:r>
          </a:p>
          <a:p>
            <a:r>
              <a:rPr lang="en-US">
                <a:solidFill>
                  <a:srgbClr val="FF0000"/>
                </a:solidFill>
              </a:rPr>
              <a:t>works well with NumPy</a:t>
            </a:r>
          </a:p>
          <a:p>
            <a:r>
              <a:rPr lang="en-US">
                <a:solidFill>
                  <a:schemeClr val="accent4"/>
                </a:solidFill>
              </a:rPr>
              <a:t>object-oriented</a:t>
            </a:r>
          </a:p>
          <a:p>
            <a:r>
              <a:rPr lang="en-US">
                <a:solidFill>
                  <a:schemeClr val="accent2"/>
                </a:solidFill>
              </a:rPr>
              <a:t>hierarchical organization of components</a:t>
            </a:r>
          </a:p>
          <a:p>
            <a:pPr lvl="1"/>
            <a:endParaRPr lang="en-US">
              <a:solidFill>
                <a:schemeClr val="accent3"/>
              </a:solidFill>
            </a:endParaRPr>
          </a:p>
        </p:txBody>
      </p:sp>
      <p:pic>
        <p:nvPicPr>
          <p:cNvPr id="4" name="Picture 2" descr="Graphing in Python with Matplotlib - Phidgets">
            <a:extLst>
              <a:ext uri="{FF2B5EF4-FFF2-40B4-BE49-F238E27FC236}">
                <a16:creationId xmlns:a16="http://schemas.microsoft.com/office/drawing/2014/main" id="{4C1A8F32-0665-00BB-D7FD-B1B2F260C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776" y="459394"/>
            <a:ext cx="1137024" cy="113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319001-EECE-A744-512F-6A199CD50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7575" y="1847850"/>
            <a:ext cx="4086225" cy="3162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B9859A-990C-117B-3064-85A7A8BA5B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4287" y="4943475"/>
            <a:ext cx="335280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D73208-4424-A630-5B8E-7DB0930570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1A97B-0BAE-F8EC-C8BF-343B33942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B2DF-727F-E25E-AE28-856BBBB4A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The matplotlib online documentation includes a tutorial that is much more comprehensive than our textbook</a:t>
            </a:r>
          </a:p>
          <a:p>
            <a:pPr lvl="1"/>
            <a:r>
              <a:rPr lang="en-US"/>
              <a:t>Spend the rest of today's class reading through and trying out the code samples of this tutorial</a:t>
            </a:r>
          </a:p>
          <a:p>
            <a:pPr lvl="1"/>
            <a:r>
              <a:rPr lang="en-US"/>
              <a:t>Play with the options and customize the plots that are provided</a:t>
            </a:r>
          </a:p>
          <a:p>
            <a:pPr lvl="1"/>
            <a:r>
              <a:rPr lang="en-US"/>
              <a:t>Ask questions as you go if you need help</a:t>
            </a:r>
          </a:p>
          <a:p>
            <a:r>
              <a:rPr lang="en-US">
                <a:hlinkClick r:id="rId2"/>
              </a:rPr>
              <a:t>Using Matplotlib — Matplotlib 3.8.3 documentation</a:t>
            </a:r>
            <a:endParaRPr lang="en-US">
              <a:solidFill>
                <a:srgbClr val="0070C0"/>
              </a:solidFill>
            </a:endParaRPr>
          </a:p>
          <a:p>
            <a:pPr lvl="1"/>
            <a:r>
              <a:rPr lang="en-US">
                <a:hlinkClick r:id="rId2"/>
              </a:rPr>
              <a:t>https://matplotlib.org/stable/users/index.html#users-guide-index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472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plotting with pandas and seaborn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10501</TotalTime>
  <Words>136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The Hand Black</vt:lpstr>
      <vt:lpstr>The Serif Hand</vt:lpstr>
      <vt:lpstr>The Serif Hand Black</vt:lpstr>
      <vt:lpstr>SketchyVTI</vt:lpstr>
      <vt:lpstr> matplotlib</vt:lpstr>
      <vt:lpstr>Alerts</vt:lpstr>
      <vt:lpstr>matplotlib</vt:lpstr>
      <vt:lpstr>Activity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97</cp:revision>
  <dcterms:created xsi:type="dcterms:W3CDTF">2024-01-06T19:25:42Z</dcterms:created>
  <dcterms:modified xsi:type="dcterms:W3CDTF">2024-03-11T03:57:24Z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