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1"/>
  </p:notesMasterIdLst>
  <p:handoutMasterIdLst>
    <p:handoutMasterId r:id="rId12"/>
  </p:handoutMasterIdLst>
  <p:sldIdLst>
    <p:sldId id="496" r:id="rId5"/>
    <p:sldId id="507" r:id="rId6"/>
    <p:sldId id="527" r:id="rId7"/>
    <p:sldId id="528" r:id="rId8"/>
    <p:sldId id="522" r:id="rId9"/>
    <p:sldId id="52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107" d="100"/>
          <a:sy n="107" d="100"/>
        </p:scale>
        <p:origin x="270" y="96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xlwings.org/en/latest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7200">
                <a:solidFill>
                  <a:srgbClr val="FF00FF"/>
                </a:solidFill>
                <a:latin typeface="The Serif Hand" panose="020F0502020204030204" pitchFamily="66" charset="0"/>
              </a:rPr>
            </a:br>
            <a:r>
              <a:rPr lang="en-US" sz="6000" b="1">
                <a:solidFill>
                  <a:schemeClr val="accent3">
                    <a:lumMod val="75000"/>
                  </a:schemeClr>
                </a:solidFill>
                <a:latin typeface="The Serif Hand" panose="020F0502020204030204" pitchFamily="66" charset="0"/>
              </a:rPr>
              <a:t>Python Packages for      </a:t>
            </a:r>
            <a:r>
              <a:rPr lang="en-US" sz="6000" b="1">
                <a:solidFill>
                  <a:schemeClr val="accent1"/>
                </a:solidFill>
                <a:latin typeface="The Serif Hand" panose="020F0502020204030204" pitchFamily="66" charset="0"/>
              </a:rPr>
              <a:t>.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07DEAE-1245-3A3B-7EC3-0919C63F953B}"/>
              </a:ext>
            </a:extLst>
          </p:cNvPr>
          <p:cNvSpPr/>
          <p:nvPr/>
        </p:nvSpPr>
        <p:spPr>
          <a:xfrm>
            <a:off x="2755271" y="1737129"/>
            <a:ext cx="668145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gradFill flip="none" rotWithShape="1">
                  <a:gsLst>
                    <a:gs pos="0">
                      <a:schemeClr val="accent3">
                        <a:lumMod val="67000"/>
                      </a:schemeClr>
                    </a:gs>
                    <a:gs pos="48000">
                      <a:schemeClr val="accent3">
                        <a:lumMod val="97000"/>
                        <a:lumOff val="3000"/>
                      </a:schemeClr>
                    </a:gs>
                    <a:gs pos="100000">
                      <a:schemeClr val="accent3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effectLst/>
                <a:latin typeface="The Serif Hand" panose="020F0502020204030204" pitchFamily="66" charset="0"/>
              </a:rPr>
              <a:t>Data Analytics in Python</a:t>
            </a:r>
            <a:endParaRPr lang="en-US" sz="7200" b="0" cap="none" spc="0">
              <a:ln w="0"/>
              <a:gradFill flip="none" rotWithShape="1">
                <a:gsLst>
                  <a:gs pos="0">
                    <a:schemeClr val="accent3">
                      <a:lumMod val="67000"/>
                    </a:schemeClr>
                  </a:gs>
                  <a:gs pos="48000">
                    <a:schemeClr val="accent3">
                      <a:lumMod val="97000"/>
                      <a:lumOff val="3000"/>
                    </a:schemeClr>
                  </a:gs>
                  <a:gs pos="100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effectLst/>
            </a:endParaRPr>
          </a:p>
        </p:txBody>
      </p:sp>
      <p:pic>
        <p:nvPicPr>
          <p:cNvPr id="1026" name="Picture 2" descr="Microsoft Excel logo transparent PNG 22101030 PNG">
            <a:extLst>
              <a:ext uri="{FF2B5EF4-FFF2-40B4-BE49-F238E27FC236}">
                <a16:creationId xmlns:a16="http://schemas.microsoft.com/office/drawing/2014/main" id="{D2B9CA39-3E37-F20E-B67E-3D14B6AF3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832" y="2666788"/>
            <a:ext cx="1390930" cy="1390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5: available later today, due next Friday before 11:59pm</a:t>
            </a:r>
          </a:p>
          <a:p>
            <a:r>
              <a:rPr lang="en-US"/>
              <a:t>Midterm</a:t>
            </a:r>
          </a:p>
          <a:p>
            <a:pPr lvl="1"/>
            <a:r>
              <a:rPr lang="en-US"/>
              <a:t>Take home exam: given Wednesday, due Friday, before class</a:t>
            </a:r>
          </a:p>
          <a:p>
            <a:pPr lvl="1"/>
            <a:r>
              <a:rPr lang="en-US"/>
              <a:t>Individual work – no collaboration</a:t>
            </a:r>
          </a:p>
          <a:p>
            <a:pPr lvl="1"/>
            <a:r>
              <a:rPr lang="en-US"/>
              <a:t>Open book/open notes/open static online resources (no ChatGPT, or other generative AI; no interactive forums)</a:t>
            </a:r>
          </a:p>
          <a:p>
            <a:r>
              <a:rPr lang="en-US"/>
              <a:t>Questions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77989-7AF7-AB1C-FCBE-242EE8846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1AB0-360D-8470-B290-332D8DFB2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3"/>
                </a:solidFill>
              </a:rPr>
              <a:t>The structure of an Excel document is hierarchical:</a:t>
            </a:r>
          </a:p>
          <a:p>
            <a:r>
              <a:rPr lang="en-US">
                <a:solidFill>
                  <a:schemeClr val="accent2"/>
                </a:solidFill>
              </a:rPr>
              <a:t>A document is called a workbook</a:t>
            </a:r>
          </a:p>
          <a:p>
            <a:r>
              <a:rPr lang="en-US">
                <a:solidFill>
                  <a:schemeClr val="accent1"/>
                </a:solidFill>
              </a:rPr>
              <a:t>A workbook consists of a collection of worksheets</a:t>
            </a:r>
          </a:p>
          <a:p>
            <a:r>
              <a:rPr lang="en-US">
                <a:solidFill>
                  <a:schemeClr val="accent6"/>
                </a:solidFill>
              </a:rPr>
              <a:t>A worksheet contains a 2D matrix of cells</a:t>
            </a:r>
          </a:p>
          <a:p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Groups of cells are called ranges</a:t>
            </a:r>
          </a:p>
          <a:p>
            <a:r>
              <a:rPr lang="en-US">
                <a:solidFill>
                  <a:srgbClr val="0070C0"/>
                </a:solidFill>
              </a:rPr>
              <a:t>Cells can contain text, values, or formulas</a:t>
            </a:r>
          </a:p>
          <a:p>
            <a:pPr lvl="1"/>
            <a:r>
              <a:rPr lang="en-US">
                <a:solidFill>
                  <a:srgbClr val="0070C0"/>
                </a:solidFill>
              </a:rPr>
              <a:t>a cell can be read in three ways: text (as formatted string), </a:t>
            </a:r>
            <a:r>
              <a:rPr lang="en-US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value2 (double, boolean, string, empty, error)</a:t>
            </a: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>
                <a:solidFill>
                  <a:srgbClr val="0070C0"/>
                </a:solidFill>
              </a:rPr>
              <a:t>and </a:t>
            </a:r>
            <a:br>
              <a:rPr lang="en-US">
                <a:solidFill>
                  <a:srgbClr val="0070C0"/>
                </a:solidFill>
              </a:rPr>
            </a:br>
            <a:r>
              <a:rPr lang="en-US">
                <a:solidFill>
                  <a:srgbClr val="0070C0"/>
                </a:solidFill>
              </a:rPr>
              <a:t>value (same as value2 but with currency and date/time converted to those data types</a:t>
            </a:r>
          </a:p>
        </p:txBody>
      </p:sp>
      <p:pic>
        <p:nvPicPr>
          <p:cNvPr id="2054" name="Picture 6" descr="Курсы &quot;базовый Microsoft Excel\ - Logo Of Ms Excel - 510x334 PNG ...">
            <a:extLst>
              <a:ext uri="{FF2B5EF4-FFF2-40B4-BE49-F238E27FC236}">
                <a16:creationId xmlns:a16="http://schemas.microsoft.com/office/drawing/2014/main" id="{45E9AF5D-C3C5-99B0-8FB3-BD93972A03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28" t="12212" r="19205" b="12076"/>
          <a:stretch/>
        </p:blipFill>
        <p:spPr bwMode="auto">
          <a:xfrm>
            <a:off x="838200" y="365125"/>
            <a:ext cx="2317687" cy="1211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64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EFE5-1805-6F51-CD61-E986507C2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xlwings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A1F55-6C7F-1533-8BF7-3A354EAEB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accent5"/>
                </a:solidFill>
              </a:rPr>
              <a:t>A package that supports native interaction with Excel documents via a live Excel session.</a:t>
            </a:r>
          </a:p>
          <a:p>
            <a:pPr lvl="1"/>
            <a:r>
              <a:rPr lang="en-US">
                <a:solidFill>
                  <a:schemeClr val="accent5"/>
                </a:solidFill>
              </a:rPr>
              <a:t>How is that different from what we can already do in pandas?</a:t>
            </a:r>
          </a:p>
          <a:p>
            <a:r>
              <a:rPr lang="en-US">
                <a:solidFill>
                  <a:schemeClr val="accent2"/>
                </a:solidFill>
              </a:rPr>
              <a:t>To use xlwings, you need to first pip or conda it</a:t>
            </a:r>
          </a:p>
          <a:p>
            <a:r>
              <a:rPr lang="en-US">
                <a:solidFill>
                  <a:schemeClr val="accent1"/>
                </a:solidFill>
              </a:rPr>
              <a:t>Then</a:t>
            </a:r>
            <a:r>
              <a:rPr lang="en-US"/>
              <a:t> </a:t>
            </a:r>
            <a:r>
              <a:rPr lang="en-US" sz="20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xlwings as xw</a:t>
            </a:r>
            <a:endParaRPr lang="en-US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>
                <a:solidFill>
                  <a:schemeClr val="accent3"/>
                </a:solidFill>
              </a:rPr>
              <a:t>Let's look at some of the basic commands...</a:t>
            </a:r>
          </a:p>
          <a:p>
            <a:pPr lvl="1"/>
            <a:r>
              <a:rPr lang="en-US">
                <a:solidFill>
                  <a:schemeClr val="accent3"/>
                </a:solidFill>
              </a:rPr>
              <a:t>xlwings quick reference guide is on the course web page</a:t>
            </a:r>
          </a:p>
          <a:p>
            <a:r>
              <a:rPr lang="en-US">
                <a:solidFill>
                  <a:schemeClr val="accent4"/>
                </a:solidFill>
              </a:rPr>
              <a:t>The </a:t>
            </a:r>
            <a:r>
              <a:rPr lang="en-US">
                <a:solidFill>
                  <a:schemeClr val="accent4"/>
                </a:solidFill>
                <a:hlinkClick r:id="rId2"/>
              </a:rPr>
              <a:t>xlwings website </a:t>
            </a:r>
            <a:r>
              <a:rPr lang="en-US">
                <a:solidFill>
                  <a:schemeClr val="accent4"/>
                </a:solidFill>
              </a:rPr>
              <a:t>has a lot of good resources...</a:t>
            </a:r>
          </a:p>
        </p:txBody>
      </p:sp>
    </p:spTree>
    <p:extLst>
      <p:ext uri="{BB962C8B-B14F-4D97-AF65-F5344CB8AC3E}">
        <p14:creationId xmlns:p14="http://schemas.microsoft.com/office/powerpoint/2010/main" val="269471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More Python packages for Excel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A8DA88-2D67-4B30-8205-C52078711284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52c17e26-d80b-4810-84b5-2d696440855c"/>
    <ds:schemaRef ds:uri="75e26a86-27e7-4108-abb5-a9a0ae913c4d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7631</TotalTime>
  <Words>246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The Hand Black</vt:lpstr>
      <vt:lpstr>The Serif Hand</vt:lpstr>
      <vt:lpstr>The Serif Hand Black</vt:lpstr>
      <vt:lpstr>SketchyVTI</vt:lpstr>
      <vt:lpstr> Python Packages for      .</vt:lpstr>
      <vt:lpstr>Alerts</vt:lpstr>
      <vt:lpstr> </vt:lpstr>
      <vt:lpstr>xlwings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87</cp:revision>
  <dcterms:created xsi:type="dcterms:W3CDTF">2024-01-06T19:25:42Z</dcterms:created>
  <dcterms:modified xsi:type="dcterms:W3CDTF">2024-02-23T12:54:29Z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