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  <p:sldMasterId id="2147483757" r:id="rId5"/>
    <p:sldMasterId id="2147483769" r:id="rId6"/>
  </p:sldMasterIdLst>
  <p:notesMasterIdLst>
    <p:notesMasterId r:id="rId41"/>
  </p:notesMasterIdLst>
  <p:handoutMasterIdLst>
    <p:handoutMasterId r:id="rId42"/>
  </p:handoutMasterIdLst>
  <p:sldIdLst>
    <p:sldId id="496" r:id="rId7"/>
    <p:sldId id="507" r:id="rId8"/>
    <p:sldId id="521" r:id="rId9"/>
    <p:sldId id="311" r:id="rId10"/>
    <p:sldId id="287" r:id="rId11"/>
    <p:sldId id="288" r:id="rId12"/>
    <p:sldId id="289" r:id="rId13"/>
    <p:sldId id="290" r:id="rId14"/>
    <p:sldId id="304" r:id="rId15"/>
    <p:sldId id="306" r:id="rId16"/>
    <p:sldId id="308" r:id="rId17"/>
    <p:sldId id="309" r:id="rId18"/>
    <p:sldId id="257" r:id="rId19"/>
    <p:sldId id="262" r:id="rId20"/>
    <p:sldId id="310" r:id="rId21"/>
    <p:sldId id="263" r:id="rId22"/>
    <p:sldId id="292" r:id="rId23"/>
    <p:sldId id="312" r:id="rId24"/>
    <p:sldId id="258" r:id="rId25"/>
    <p:sldId id="527" r:id="rId26"/>
    <p:sldId id="294" r:id="rId27"/>
    <p:sldId id="295" r:id="rId28"/>
    <p:sldId id="296" r:id="rId29"/>
    <p:sldId id="297" r:id="rId30"/>
    <p:sldId id="298" r:id="rId31"/>
    <p:sldId id="300" r:id="rId32"/>
    <p:sldId id="301" r:id="rId33"/>
    <p:sldId id="302" r:id="rId34"/>
    <p:sldId id="303" r:id="rId35"/>
    <p:sldId id="313" r:id="rId36"/>
    <p:sldId id="314" r:id="rId37"/>
    <p:sldId id="256" r:id="rId38"/>
    <p:sldId id="522" r:id="rId39"/>
    <p:sldId id="526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cki, David" userId="6775c6c2-8edf-424e-b496-68d7ef049a08" providerId="ADAL" clId="{96782677-0BF9-425B-9FCC-26432DDB0F2A}"/>
    <pc:docChg chg="undo custSel delSld modSld">
      <pc:chgData name="Stucki, David" userId="6775c6c2-8edf-424e-b496-68d7ef049a08" providerId="ADAL" clId="{96782677-0BF9-425B-9FCC-26432DDB0F2A}" dt="2024-02-12T17:05:51.563" v="371"/>
      <pc:docMkLst>
        <pc:docMk/>
      </pc:docMkLst>
      <pc:sldChg chg="modSp modAnim">
        <pc:chgData name="Stucki, David" userId="6775c6c2-8edf-424e-b496-68d7ef049a08" providerId="ADAL" clId="{96782677-0BF9-425B-9FCC-26432DDB0F2A}" dt="2024-02-12T17:05:51.563" v="371"/>
        <pc:sldMkLst>
          <pc:docMk/>
          <pc:sldMk cId="982280948" sldId="293"/>
        </pc:sldMkLst>
        <pc:spChg chg="mod">
          <ac:chgData name="Stucki, David" userId="6775c6c2-8edf-424e-b496-68d7ef049a08" providerId="ADAL" clId="{96782677-0BF9-425B-9FCC-26432DDB0F2A}" dt="2024-02-12T17:03:47.622" v="305"/>
          <ac:spMkLst>
            <pc:docMk/>
            <pc:sldMk cId="982280948" sldId="293"/>
            <ac:spMk id="2" creationId="{00000000-0000-0000-0000-000000000000}"/>
          </ac:spMkLst>
        </pc:spChg>
        <pc:spChg chg="mod">
          <ac:chgData name="Stucki, David" userId="6775c6c2-8edf-424e-b496-68d7ef049a08" providerId="ADAL" clId="{96782677-0BF9-425B-9FCC-26432DDB0F2A}" dt="2024-02-12T17:05:03.849" v="367" actId="20577"/>
          <ac:spMkLst>
            <pc:docMk/>
            <pc:sldMk cId="982280948" sldId="293"/>
            <ac:spMk id="4" creationId="{24C6CC2A-7A26-2A20-4FB1-B76C2FD2AD6B}"/>
          </ac:spMkLst>
        </pc:spChg>
      </pc:sldChg>
      <pc:sldChg chg="modSp modAnim">
        <pc:chgData name="Stucki, David" userId="6775c6c2-8edf-424e-b496-68d7ef049a08" providerId="ADAL" clId="{96782677-0BF9-425B-9FCC-26432DDB0F2A}" dt="2024-02-12T17:05:27.959" v="368"/>
        <pc:sldMkLst>
          <pc:docMk/>
          <pc:sldMk cId="746626736" sldId="311"/>
        </pc:sldMkLst>
        <pc:spChg chg="mod">
          <ac:chgData name="Stucki, David" userId="6775c6c2-8edf-424e-b496-68d7ef049a08" providerId="ADAL" clId="{96782677-0BF9-425B-9FCC-26432DDB0F2A}" dt="2024-02-12T13:48:38.497" v="21"/>
          <ac:spMkLst>
            <pc:docMk/>
            <pc:sldMk cId="746626736" sldId="311"/>
            <ac:spMk id="2" creationId="{BF175027-478C-4731-BC6C-738D355A624E}"/>
          </ac:spMkLst>
        </pc:spChg>
        <pc:spChg chg="mod">
          <ac:chgData name="Stucki, David" userId="6775c6c2-8edf-424e-b496-68d7ef049a08" providerId="ADAL" clId="{96782677-0BF9-425B-9FCC-26432DDB0F2A}" dt="2024-02-12T17:03:02.522" v="295" actId="5793"/>
          <ac:spMkLst>
            <pc:docMk/>
            <pc:sldMk cId="746626736" sldId="311"/>
            <ac:spMk id="3" creationId="{C3A72BEE-D5AB-4231-95C3-44869BC89250}"/>
          </ac:spMkLst>
        </pc:spChg>
      </pc:sldChg>
      <pc:sldChg chg="modSp modAnim">
        <pc:chgData name="Stucki, David" userId="6775c6c2-8edf-424e-b496-68d7ef049a08" providerId="ADAL" clId="{96782677-0BF9-425B-9FCC-26432DDB0F2A}" dt="2024-02-12T17:03:26.495" v="298" actId="20577"/>
        <pc:sldMkLst>
          <pc:docMk/>
          <pc:sldMk cId="1614697324" sldId="521"/>
        </pc:sldMkLst>
        <pc:spChg chg="mod">
          <ac:chgData name="Stucki, David" userId="6775c6c2-8edf-424e-b496-68d7ef049a08" providerId="ADAL" clId="{96782677-0BF9-425B-9FCC-26432DDB0F2A}" dt="2024-02-12T17:03:13.246" v="296" actId="20577"/>
          <ac:spMkLst>
            <pc:docMk/>
            <pc:sldMk cId="1614697324" sldId="521"/>
            <ac:spMk id="3" creationId="{06DC4DD7-60BC-D59F-DF4E-C4AA4B34EFEF}"/>
          </ac:spMkLst>
        </pc:spChg>
      </pc:sldChg>
      <pc:sldChg chg="modSp del">
        <pc:chgData name="Stucki, David" userId="6775c6c2-8edf-424e-b496-68d7ef049a08" providerId="ADAL" clId="{96782677-0BF9-425B-9FCC-26432DDB0F2A}" dt="2024-02-12T13:48:40.826" v="22" actId="2696"/>
        <pc:sldMkLst>
          <pc:docMk/>
          <pc:sldMk cId="972814302" sldId="525"/>
        </pc:sldMkLst>
        <pc:spChg chg="mod">
          <ac:chgData name="Stucki, David" userId="6775c6c2-8edf-424e-b496-68d7ef049a08" providerId="ADAL" clId="{96782677-0BF9-425B-9FCC-26432DDB0F2A}" dt="2024-02-12T13:48:27.156" v="20" actId="20577"/>
          <ac:spMkLst>
            <pc:docMk/>
            <pc:sldMk cId="972814302" sldId="525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028"/>
            <a:ext cx="10363200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3165559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936332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16" y="44065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16" y="2906316"/>
            <a:ext cx="10363200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46105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3475" y="1943100"/>
            <a:ext cx="4905375" cy="40195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3150" y="1943100"/>
            <a:ext cx="4905375" cy="40195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468009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035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716"/>
            <a:ext cx="5386388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272"/>
            <a:ext cx="5386388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32" y="1534716"/>
            <a:ext cx="5388769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32" y="2175272"/>
            <a:ext cx="5388769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333887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95754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975004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2654"/>
            <a:ext cx="4011216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2" y="272653"/>
            <a:ext cx="6815138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4703"/>
            <a:ext cx="4011216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14304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85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85" y="613172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85" y="5367337"/>
            <a:ext cx="73152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473522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67530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7262" y="180975"/>
            <a:ext cx="2481263" cy="5781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3475" y="180975"/>
            <a:ext cx="7329488" cy="5781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732049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028"/>
            <a:ext cx="10363200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34200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87520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16" y="44065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16" y="2906316"/>
            <a:ext cx="10363200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647990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775" y="1952625"/>
            <a:ext cx="5167313" cy="4276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387" y="1952625"/>
            <a:ext cx="5167313" cy="4276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304902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035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716"/>
            <a:ext cx="5386388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272"/>
            <a:ext cx="5386388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32" y="1534716"/>
            <a:ext cx="5388769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32" y="2175272"/>
            <a:ext cx="5388769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348823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83128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61045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2654"/>
            <a:ext cx="4011216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2" y="272653"/>
            <a:ext cx="6815138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4703"/>
            <a:ext cx="4011216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04462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85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85" y="613172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85" y="5367337"/>
            <a:ext cx="73152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203046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581263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3469" y="180975"/>
            <a:ext cx="2612231" cy="6048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75" y="180975"/>
            <a:ext cx="7722394" cy="6048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12623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3FABBB9-5BBB-4B16-AD3E-4075F934C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33475" y="180975"/>
            <a:ext cx="99250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6C5810-7799-43F6-81F2-F486A1B31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33475" y="1943100"/>
            <a:ext cx="992505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28597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585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90575" indent="-590550" algn="l" rtl="0" eaLnBrk="0" fontAlgn="base" hangingPunct="0">
        <a:spcBef>
          <a:spcPts val="1725"/>
        </a:spcBef>
        <a:spcAft>
          <a:spcPct val="0"/>
        </a:spcAft>
        <a:buSzPct val="171000"/>
        <a:buFont typeface="Gill Sans" pitchFamily="-84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123950" indent="-590550" algn="l" rtl="0" eaLnBrk="0" fontAlgn="base" hangingPunct="0">
        <a:spcBef>
          <a:spcPts val="1725"/>
        </a:spcBef>
        <a:spcAft>
          <a:spcPct val="0"/>
        </a:spcAft>
        <a:buSzPct val="171000"/>
        <a:buFont typeface="Gill Sans" pitchFamily="-84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457325" indent="-590550" algn="l" rtl="0" eaLnBrk="0" fontAlgn="base" hangingPunct="0">
        <a:spcBef>
          <a:spcPts val="1725"/>
        </a:spcBef>
        <a:spcAft>
          <a:spcPct val="0"/>
        </a:spcAft>
        <a:buSzPct val="171000"/>
        <a:buFont typeface="Gill Sans" pitchFamily="-84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790700" indent="-590550" algn="l" rtl="0" eaLnBrk="0" fontAlgn="base" hangingPunct="0">
        <a:spcBef>
          <a:spcPts val="1725"/>
        </a:spcBef>
        <a:spcAft>
          <a:spcPct val="0"/>
        </a:spcAft>
        <a:buSzPct val="171000"/>
        <a:buFont typeface="Gill Sans" pitchFamily="-84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124075" indent="-590550" algn="l" rtl="0" eaLnBrk="0" fontAlgn="base" hangingPunct="0">
        <a:spcBef>
          <a:spcPts val="1725"/>
        </a:spcBef>
        <a:spcAft>
          <a:spcPct val="0"/>
        </a:spcAft>
        <a:buSzPct val="171000"/>
        <a:buFont typeface="Gill Sans" pitchFamily="-84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466975" indent="-590550" algn="l" rtl="0" fontAlgn="base">
        <a:spcBef>
          <a:spcPts val="1725"/>
        </a:spcBef>
        <a:spcAft>
          <a:spcPct val="0"/>
        </a:spcAft>
        <a:buSzPct val="171000"/>
        <a:buFont typeface="Gill Sans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809875" indent="-590550" algn="l" rtl="0" fontAlgn="base">
        <a:spcBef>
          <a:spcPts val="1725"/>
        </a:spcBef>
        <a:spcAft>
          <a:spcPct val="0"/>
        </a:spcAft>
        <a:buSzPct val="171000"/>
        <a:buFont typeface="Gill Sans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152775" indent="-590550" algn="l" rtl="0" fontAlgn="base">
        <a:spcBef>
          <a:spcPts val="1725"/>
        </a:spcBef>
        <a:spcAft>
          <a:spcPct val="0"/>
        </a:spcAft>
        <a:buSzPct val="171000"/>
        <a:buFont typeface="Gill Sans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495675" indent="-590550" algn="l" rtl="0" fontAlgn="base">
        <a:spcBef>
          <a:spcPts val="1725"/>
        </a:spcBef>
        <a:spcAft>
          <a:spcPct val="0"/>
        </a:spcAft>
        <a:buSzPct val="171000"/>
        <a:buFont typeface="Gill Sans" charset="0"/>
        <a:buChar char="•"/>
        <a:defRPr sz="285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88BB0427-EE62-43CF-B8A3-808679BE6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66775" y="180975"/>
            <a:ext cx="104489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F28C710-11FB-4743-B4BC-F5094EB0A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66775" y="1952625"/>
            <a:ext cx="10448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7938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33400" indent="-400050" algn="l" rtl="0" eaLnBrk="0" fontAlgn="base" hangingPunct="0">
        <a:spcBef>
          <a:spcPts val="2625"/>
        </a:spcBef>
        <a:spcAft>
          <a:spcPct val="0"/>
        </a:spcAft>
        <a:buSzPct val="171000"/>
        <a:buFont typeface="Gill Sans" pitchFamily="-84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52475" indent="-400050" algn="l" rtl="0" eaLnBrk="0" fontAlgn="base" hangingPunct="0">
        <a:spcBef>
          <a:spcPts val="2625"/>
        </a:spcBef>
        <a:spcAft>
          <a:spcPct val="0"/>
        </a:spcAft>
        <a:buSzPct val="171000"/>
        <a:buFont typeface="Gill Sans" pitchFamily="-84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971550" indent="-400050" algn="l" rtl="0" eaLnBrk="0" fontAlgn="base" hangingPunct="0">
        <a:spcBef>
          <a:spcPts val="2625"/>
        </a:spcBef>
        <a:spcAft>
          <a:spcPct val="0"/>
        </a:spcAft>
        <a:buSzPct val="171000"/>
        <a:buFont typeface="Gill Sans" pitchFamily="-84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200150" indent="-400050" algn="l" rtl="0" eaLnBrk="0" fontAlgn="base" hangingPunct="0">
        <a:spcBef>
          <a:spcPts val="2625"/>
        </a:spcBef>
        <a:spcAft>
          <a:spcPct val="0"/>
        </a:spcAft>
        <a:buSzPct val="171000"/>
        <a:buFont typeface="Gill Sans" pitchFamily="-84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1419225" indent="-400050" algn="l" rtl="0" eaLnBrk="0" fontAlgn="base" hangingPunct="0">
        <a:spcBef>
          <a:spcPts val="2625"/>
        </a:spcBef>
        <a:spcAft>
          <a:spcPct val="0"/>
        </a:spcAft>
        <a:buSzPct val="171000"/>
        <a:buFont typeface="Gill Sans" pitchFamily="-84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1762125" indent="-400050" algn="l" rtl="0" fontAlgn="base">
        <a:spcBef>
          <a:spcPts val="2625"/>
        </a:spcBef>
        <a:spcAft>
          <a:spcPct val="0"/>
        </a:spcAft>
        <a:buSzPct val="171000"/>
        <a:buFont typeface="Gill Sans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105025" indent="-400050" algn="l" rtl="0" fontAlgn="base">
        <a:spcBef>
          <a:spcPts val="2625"/>
        </a:spcBef>
        <a:spcAft>
          <a:spcPct val="0"/>
        </a:spcAft>
        <a:buSzPct val="171000"/>
        <a:buFont typeface="Gill Sans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447925" indent="-400050" algn="l" rtl="0" fontAlgn="base">
        <a:spcBef>
          <a:spcPts val="2625"/>
        </a:spcBef>
        <a:spcAft>
          <a:spcPct val="0"/>
        </a:spcAft>
        <a:buSzPct val="171000"/>
        <a:buFont typeface="Gill Sans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2790825" indent="-400050" algn="l" rtl="0" fontAlgn="base">
        <a:spcBef>
          <a:spcPts val="2625"/>
        </a:spcBef>
        <a:spcAft>
          <a:spcPct val="0"/>
        </a:spcAft>
        <a:buSzPct val="171000"/>
        <a:buFont typeface="Gill Sans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python-string-methods/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howto/regex.html#regex-howto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C00000"/>
                </a:solidFill>
              </a:rPr>
              <a:t>Scrubbing Text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B41117BB-A1D5-4DB9-B42E-E4B3956F9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D6BA51B-88BD-4D39-8B31-2564AFFAB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8288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dot</a:t>
            </a:r>
            <a:r>
              <a:rPr lang="en-US">
                <a:sym typeface="Gill Sans" charset="0"/>
              </a:rPr>
              <a:t> character matches any character</a:t>
            </a:r>
          </a:p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asterisk</a:t>
            </a:r>
            <a:r>
              <a:rPr lang="en-US">
                <a:sym typeface="Gill Sans" charset="0"/>
              </a:rPr>
              <a:t> character, the character is "any number of times"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CAD2CF9-7B0F-4121-A6C5-A352AA5E0346}"/>
              </a:ext>
            </a:extLst>
          </p:cNvPr>
          <p:cNvSpPr>
            <a:spLocks/>
          </p:cNvSpPr>
          <p:nvPr/>
        </p:nvSpPr>
        <p:spPr bwMode="auto">
          <a:xfrm>
            <a:off x="935831" y="4069616"/>
            <a:ext cx="5867184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CMU Sieve 2.3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Innocent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-DSPAM-Confidence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  <a:r>
              <a:rPr lang="en-US" altLang="en-US" sz="2700">
                <a:ea typeface="MS PGothic" panose="020B0600070205080204" pitchFamily="34" charset="-128"/>
              </a:rPr>
              <a:t> 0.8475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-Content-Type-Message-Body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6675242-9E83-4285-8A47-58A1B56861E6}"/>
              </a:ext>
            </a:extLst>
          </p:cNvPr>
          <p:cNvSpPr>
            <a:spLocks/>
          </p:cNvSpPr>
          <p:nvPr/>
        </p:nvSpPr>
        <p:spPr bwMode="auto">
          <a:xfrm>
            <a:off x="9093082" y="4735339"/>
            <a:ext cx="1173399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5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45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45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82222B4-5C77-43BA-90D6-52F5473B0B82}"/>
              </a:ext>
            </a:extLst>
          </p:cNvPr>
          <p:cNvSpPr>
            <a:spLocks/>
          </p:cNvSpPr>
          <p:nvPr/>
        </p:nvSpPr>
        <p:spPr bwMode="auto">
          <a:xfrm>
            <a:off x="5539870" y="3883239"/>
            <a:ext cx="36697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3A635AF-F776-4913-9ADB-F34CA64C2A8F}"/>
              </a:ext>
            </a:extLst>
          </p:cNvPr>
          <p:cNvSpPr>
            <a:spLocks/>
          </p:cNvSpPr>
          <p:nvPr/>
        </p:nvSpPr>
        <p:spPr bwMode="auto">
          <a:xfrm>
            <a:off x="8473808" y="5864439"/>
            <a:ext cx="287033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6681FCE-BFA2-4031-9673-7885F5E97292}"/>
              </a:ext>
            </a:extLst>
          </p:cNvPr>
          <p:cNvSpPr>
            <a:spLocks/>
          </p:cNvSpPr>
          <p:nvPr/>
        </p:nvSpPr>
        <p:spPr bwMode="auto">
          <a:xfrm>
            <a:off x="10216310" y="3883239"/>
            <a:ext cx="165109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3901BB00-42EB-4B87-9942-A4F121086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57185" y="5431631"/>
            <a:ext cx="60722" cy="4429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8681" name="Line 9">
            <a:extLst>
              <a:ext uri="{FF2B5EF4-FFF2-40B4-BE49-F238E27FC236}">
                <a16:creationId xmlns:a16="http://schemas.microsoft.com/office/drawing/2014/main" id="{C164118A-340F-4AC2-A3D6-30E63AE16087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0070306" y="4317207"/>
            <a:ext cx="534591" cy="397669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8682" name="Line 10">
            <a:extLst>
              <a:ext uri="{FF2B5EF4-FFF2-40B4-BE49-F238E27FC236}">
                <a16:creationId xmlns:a16="http://schemas.microsoft.com/office/drawing/2014/main" id="{0A22B70F-5043-4023-A4C3-15114692ED81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711804" y="4348162"/>
            <a:ext cx="382190" cy="396479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6FE120A1-0C2D-445D-8EE3-168CEFE8C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6A34BB0A-1857-4B55-AFB5-E0A8AAD8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8288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F50B802-4D37-4F7F-9C90-7053EBCA5AEE}"/>
              </a:ext>
            </a:extLst>
          </p:cNvPr>
          <p:cNvSpPr>
            <a:spLocks/>
          </p:cNvSpPr>
          <p:nvPr/>
        </p:nvSpPr>
        <p:spPr bwMode="auto">
          <a:xfrm>
            <a:off x="935832" y="4239265"/>
            <a:ext cx="540391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CMU Sieve 2.3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Innocent</a:t>
            </a:r>
            <a:endParaRPr lang="en-US" altLang="en-US" sz="2700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Plane is behind schedule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two weeks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1CFEB2C-66FB-4983-8B9A-213F32178E9E}"/>
              </a:ext>
            </a:extLst>
          </p:cNvPr>
          <p:cNvSpPr>
            <a:spLocks/>
          </p:cNvSpPr>
          <p:nvPr/>
        </p:nvSpPr>
        <p:spPr bwMode="auto">
          <a:xfrm>
            <a:off x="9093082" y="4735339"/>
            <a:ext cx="1173399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5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45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45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71BD8DE-2E29-4461-AD7E-C6D7FA80F861}"/>
              </a:ext>
            </a:extLst>
          </p:cNvPr>
          <p:cNvSpPr>
            <a:spLocks/>
          </p:cNvSpPr>
          <p:nvPr/>
        </p:nvSpPr>
        <p:spPr bwMode="auto">
          <a:xfrm>
            <a:off x="5539870" y="3883239"/>
            <a:ext cx="36697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B5FE6542-41BC-4C4A-957C-FA11C48C199B}"/>
              </a:ext>
            </a:extLst>
          </p:cNvPr>
          <p:cNvSpPr>
            <a:spLocks/>
          </p:cNvSpPr>
          <p:nvPr/>
        </p:nvSpPr>
        <p:spPr bwMode="auto">
          <a:xfrm>
            <a:off x="8473808" y="5864439"/>
            <a:ext cx="287033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C0D5ABB0-843F-4339-97AE-FD62FCE59306}"/>
              </a:ext>
            </a:extLst>
          </p:cNvPr>
          <p:cNvSpPr>
            <a:spLocks/>
          </p:cNvSpPr>
          <p:nvPr/>
        </p:nvSpPr>
        <p:spPr bwMode="auto">
          <a:xfrm>
            <a:off x="10216310" y="3883239"/>
            <a:ext cx="165109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A32BFCA6-8AF6-4ACF-B9CF-19EDF4BF5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57185" y="5431631"/>
            <a:ext cx="60722" cy="4429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CFBEE447-BC01-4D97-AD13-A4890CE7E39A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0070306" y="4317207"/>
            <a:ext cx="534591" cy="397669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2C0B0116-572E-42C1-B658-F0EE40FF0BA0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711804" y="4348162"/>
            <a:ext cx="382190" cy="396479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6CFA477E-B80F-4E8D-A54B-7A7830CA1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66A054C-FA0A-4CB8-8D7C-7835EE43C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8288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EEAF104-83A0-4543-9B51-D4BBF7D06329}"/>
              </a:ext>
            </a:extLst>
          </p:cNvPr>
          <p:cNvSpPr>
            <a:spLocks/>
          </p:cNvSpPr>
          <p:nvPr/>
        </p:nvSpPr>
        <p:spPr bwMode="auto">
          <a:xfrm>
            <a:off x="935832" y="4277365"/>
            <a:ext cx="540391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Sieve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CMU Sieve 2.3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DSPAM-Result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 sz="2700">
                <a:ea typeface="MS PGothic" panose="020B0600070205080204" pitchFamily="34" charset="-128"/>
              </a:rPr>
              <a:t>Innocent</a:t>
            </a:r>
            <a:endParaRPr lang="en-US" altLang="en-US" sz="2700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X-Plane is behind schedule: two weeks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2101BD1-4D63-4585-969B-DA2D6F5B556B}"/>
              </a:ext>
            </a:extLst>
          </p:cNvPr>
          <p:cNvSpPr>
            <a:spLocks/>
          </p:cNvSpPr>
          <p:nvPr/>
        </p:nvSpPr>
        <p:spPr bwMode="auto">
          <a:xfrm>
            <a:off x="8834197" y="4735339"/>
            <a:ext cx="1691169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5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4500">
                <a:solidFill>
                  <a:srgbClr val="00FF00"/>
                </a:solidFill>
                <a:ea typeface="MS PGothic" panose="020B0600070205080204" pitchFamily="34" charset="-128"/>
              </a:rPr>
              <a:t>\S</a:t>
            </a:r>
            <a:r>
              <a:rPr lang="en-US" altLang="en-US" sz="4500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9CB2EF4-0193-4D33-8486-016E5CB290E3}"/>
              </a:ext>
            </a:extLst>
          </p:cNvPr>
          <p:cNvSpPr>
            <a:spLocks/>
          </p:cNvSpPr>
          <p:nvPr/>
        </p:nvSpPr>
        <p:spPr bwMode="auto">
          <a:xfrm>
            <a:off x="5539870" y="3883239"/>
            <a:ext cx="36697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CF943C74-58AC-48C9-95A1-812296018264}"/>
              </a:ext>
            </a:extLst>
          </p:cNvPr>
          <p:cNvSpPr>
            <a:spLocks/>
          </p:cNvSpPr>
          <p:nvPr/>
        </p:nvSpPr>
        <p:spPr bwMode="auto">
          <a:xfrm>
            <a:off x="6323410" y="5953125"/>
            <a:ext cx="5524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Match any non-whitespace character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66EBCC5-3D8D-42BD-B49F-CADA1E9AD5F1}"/>
              </a:ext>
            </a:extLst>
          </p:cNvPr>
          <p:cNvSpPr>
            <a:spLocks/>
          </p:cNvSpPr>
          <p:nvPr/>
        </p:nvSpPr>
        <p:spPr bwMode="auto">
          <a:xfrm>
            <a:off x="9798844" y="3490913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One or more times</a:t>
            </a:r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555468CF-60D1-496D-ADDD-C2F26B6F29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73829" y="5431631"/>
            <a:ext cx="183356" cy="610791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AC7A412F-5CAD-419F-A31A-1E3B48509490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0345342" y="4317207"/>
            <a:ext cx="259556" cy="397669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CC784D9E-C99B-4BAC-A46F-28FE06DE01D9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711803" y="4348162"/>
            <a:ext cx="214313" cy="396479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C52D5E5E-A41D-48E1-B841-643B58ED35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3AFB7ED-65CC-4783-B45F-5A74BD5AA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211455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returns a True/False depending on whether the string matches  the regular expression</a:t>
            </a:r>
          </a:p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we actually want the matching strings to be extracted,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AE258A2-A694-4399-BA1C-BEA0CD7B12D5}"/>
              </a:ext>
            </a:extLst>
          </p:cNvPr>
          <p:cNvSpPr>
            <a:spLocks/>
          </p:cNvSpPr>
          <p:nvPr/>
        </p:nvSpPr>
        <p:spPr bwMode="auto">
          <a:xfrm>
            <a:off x="4781551" y="4233342"/>
            <a:ext cx="6409383" cy="207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x = 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endParaRPr lang="en-US" altLang="en-US" sz="2700"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sz="2700">
                <a:ea typeface="MS PGothic" panose="020B0600070205080204" pitchFamily="34" charset="-128"/>
              </a:rPr>
              <a:t>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569D630-73A7-479A-A9C4-1AE4DF0DF6F4}"/>
              </a:ext>
            </a:extLst>
          </p:cNvPr>
          <p:cNvSpPr>
            <a:spLocks/>
          </p:cNvSpPr>
          <p:nvPr/>
        </p:nvSpPr>
        <p:spPr bwMode="auto">
          <a:xfrm>
            <a:off x="1295400" y="4591735"/>
            <a:ext cx="1308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20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CDE2DABD-77EE-40B8-B5D3-1431F5CD2EE1}"/>
              </a:ext>
            </a:extLst>
          </p:cNvPr>
          <p:cNvSpPr>
            <a:spLocks/>
          </p:cNvSpPr>
          <p:nvPr/>
        </p:nvSpPr>
        <p:spPr bwMode="auto">
          <a:xfrm>
            <a:off x="491223" y="5788239"/>
            <a:ext cx="262276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One or more digits</a:t>
            </a:r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E27D0303-8E21-4FA5-BBBA-5B58E5AF6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8660" y="5269706"/>
            <a:ext cx="60722" cy="442913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EE8BD120-C453-4184-9755-27D067479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D04656BB-5D96-46F9-81E0-FB77F03A6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31445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When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it returns a list of zero or more sub-strings that match the regular expression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FA146BC-4566-4671-B86D-091163E9DC82}"/>
              </a:ext>
            </a:extLst>
          </p:cNvPr>
          <p:cNvSpPr>
            <a:spLocks/>
          </p:cNvSpPr>
          <p:nvPr/>
        </p:nvSpPr>
        <p:spPr bwMode="auto">
          <a:xfrm>
            <a:off x="2790825" y="3248145"/>
            <a:ext cx="641900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x = </a:t>
            </a:r>
            <a:r>
              <a:rPr lang="fr-FR" altLang="en-US" sz="2700" dirty="0"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 sz="2700" dirty="0">
                <a:ea typeface="MS PGothic" panose="020B0600070205080204" pitchFamily="34" charset="-128"/>
              </a:rPr>
              <a:t>’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y = </a:t>
            </a:r>
            <a:r>
              <a:rPr lang="en-US" altLang="en-US" sz="2700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sz="2700" dirty="0">
                <a:ea typeface="MS PGothic" panose="020B0600070205080204" pitchFamily="34" charset="-128"/>
              </a:rPr>
              <a:t>(</a:t>
            </a:r>
            <a:r>
              <a:rPr lang="fr-FR" altLang="en-US" sz="2700" dirty="0"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 sz="2700" dirty="0">
                <a:ea typeface="MS PGothic" panose="020B0600070205080204" pitchFamily="34" charset="-128"/>
              </a:rPr>
              <a:t>’</a:t>
            </a:r>
            <a:r>
              <a:rPr lang="en-US" altLang="en-US" sz="2700" dirty="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y = </a:t>
            </a:r>
            <a:r>
              <a:rPr lang="en-US" altLang="en-US" sz="2700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sz="2700" dirty="0">
                <a:ea typeface="MS PGothic" panose="020B0600070205080204" pitchFamily="34" charset="-128"/>
              </a:rPr>
              <a:t>(</a:t>
            </a:r>
            <a:r>
              <a:rPr lang="fr-FR" altLang="en-US" sz="2700" dirty="0"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FF00"/>
                </a:solidFill>
                <a:ea typeface="MS PGothic" panose="020B0600070205080204" pitchFamily="34" charset="-128"/>
              </a:rPr>
              <a:t>[AEIOU]+</a:t>
            </a:r>
            <a:r>
              <a:rPr lang="fr-FR" altLang="en-US" sz="2700" dirty="0"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[]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68461A1C-646F-40C4-B9FE-CCA894958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Warning: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A1C7B-E1B7-4BD5-8510-8237B94DB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3716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repeat</a:t>
            </a:r>
            <a:r>
              <a:rPr lang="en-US">
                <a:sym typeface="Gill Sans" charset="0"/>
              </a:rPr>
              <a:t> characters (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*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+</a:t>
            </a:r>
            <a:r>
              <a:rPr lang="en-US">
                <a:sym typeface="Gill Sans" charset="0"/>
              </a:rPr>
              <a:t>) push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outward</a:t>
            </a:r>
            <a:r>
              <a:rPr lang="en-US">
                <a:sym typeface="Gill Sans" charset="0"/>
              </a:rPr>
              <a:t> in both directions (greedy) to match the largest possible string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5CC3BA7-949D-451B-AA8D-8992D508D7DA}"/>
              </a:ext>
            </a:extLst>
          </p:cNvPr>
          <p:cNvSpPr>
            <a:spLocks/>
          </p:cNvSpPr>
          <p:nvPr/>
        </p:nvSpPr>
        <p:spPr bwMode="auto">
          <a:xfrm>
            <a:off x="740569" y="3448050"/>
            <a:ext cx="75247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x = 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From: Using the :</a:t>
            </a:r>
            <a:r>
              <a:rPr lang="en-US" altLang="en-US" sz="2700">
                <a:ea typeface="MS PGothic" panose="020B0600070205080204" pitchFamily="34" charset="-128"/>
              </a:rPr>
              <a:t> character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endParaRPr lang="en-US" altLang="en-US" sz="2700"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^F.+: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 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[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From: Using the :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5F7B7C92-37D9-4CD3-B50B-1CB1E4DE0AC1}"/>
              </a:ext>
            </a:extLst>
          </p:cNvPr>
          <p:cNvSpPr>
            <a:spLocks/>
          </p:cNvSpPr>
          <p:nvPr/>
        </p:nvSpPr>
        <p:spPr bwMode="auto">
          <a:xfrm>
            <a:off x="8410575" y="4208439"/>
            <a:ext cx="1138710" cy="72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725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4725">
                <a:solidFill>
                  <a:srgbClr val="FF7F00"/>
                </a:solidFill>
                <a:ea typeface="MS PGothic" panose="020B0600070205080204" pitchFamily="34" charset="-128"/>
              </a:rPr>
              <a:t>.+</a:t>
            </a:r>
            <a:r>
              <a:rPr lang="en-US" altLang="en-US" sz="4725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6395FF4-65D8-4E1E-9ADB-33FDDF152191}"/>
              </a:ext>
            </a:extLst>
          </p:cNvPr>
          <p:cNvSpPr>
            <a:spLocks/>
          </p:cNvSpPr>
          <p:nvPr/>
        </p:nvSpPr>
        <p:spPr bwMode="auto">
          <a:xfrm>
            <a:off x="8932069" y="2890838"/>
            <a:ext cx="24288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</a:t>
            </a:r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D3960796-10A8-4299-9A73-123281BA2E5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9154717" y="3898107"/>
            <a:ext cx="259556" cy="397669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6943FE18-AA4C-4F2B-A43E-E97D1933AC82}"/>
              </a:ext>
            </a:extLst>
          </p:cNvPr>
          <p:cNvSpPr>
            <a:spLocks/>
          </p:cNvSpPr>
          <p:nvPr/>
        </p:nvSpPr>
        <p:spPr bwMode="auto">
          <a:xfrm>
            <a:off x="5695950" y="5610225"/>
            <a:ext cx="3124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3800" name="Line 8">
            <a:extLst>
              <a:ext uri="{FF2B5EF4-FFF2-40B4-BE49-F238E27FC236}">
                <a16:creationId xmlns:a16="http://schemas.microsoft.com/office/drawing/2014/main" id="{45295C4D-AA7B-4E5E-89A3-344D8B87BE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1741" y="4958954"/>
            <a:ext cx="385763" cy="70127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4CCB3E12-44ED-4D95-8851-1C4273E73A55}"/>
              </a:ext>
            </a:extLst>
          </p:cNvPr>
          <p:cNvSpPr>
            <a:spLocks/>
          </p:cNvSpPr>
          <p:nvPr/>
        </p:nvSpPr>
        <p:spPr bwMode="auto">
          <a:xfrm>
            <a:off x="9067800" y="5619750"/>
            <a:ext cx="3124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3802" name="Line 10">
            <a:extLst>
              <a:ext uri="{FF2B5EF4-FFF2-40B4-BE49-F238E27FC236}">
                <a16:creationId xmlns:a16="http://schemas.microsoft.com/office/drawing/2014/main" id="{8A6C7AD5-B85D-48C0-AE57-6F48EE993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9490473" y="4851797"/>
            <a:ext cx="335756" cy="732234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7EEDEEFF-C914-46D7-B216-122242E7FEC3}"/>
              </a:ext>
            </a:extLst>
          </p:cNvPr>
          <p:cNvSpPr>
            <a:spLocks/>
          </p:cNvSpPr>
          <p:nvPr/>
        </p:nvSpPr>
        <p:spPr bwMode="auto">
          <a:xfrm>
            <a:off x="1831982" y="6112089"/>
            <a:ext cx="24165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Why not 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5C544040-53B6-4AF5-BA76-7026C8719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FF"/>
                </a:solidFill>
                <a:sym typeface="Gill Sans" charset="0"/>
              </a:rPr>
              <a:t>Non-Greedy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3E6D376-F2E5-483A-B885-B1C809EA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3716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Not all regular expression repeat codes are greedy!  If you add a ? character the + and * chill out a bit...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D5807A2-F736-4F51-8CE2-A7E8A50F2922}"/>
              </a:ext>
            </a:extLst>
          </p:cNvPr>
          <p:cNvSpPr>
            <a:spLocks/>
          </p:cNvSpPr>
          <p:nvPr/>
        </p:nvSpPr>
        <p:spPr bwMode="auto">
          <a:xfrm>
            <a:off x="740569" y="3448050"/>
            <a:ext cx="75247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x = 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From: </a:t>
            </a:r>
            <a:r>
              <a:rPr lang="en-US" altLang="en-US" sz="2700">
                <a:ea typeface="MS PGothic" panose="020B0600070205080204" pitchFamily="34" charset="-128"/>
              </a:rPr>
              <a:t>Using the : character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endParaRPr lang="en-US" altLang="en-US" sz="2700"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^F.+?: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 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[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3E428E5-93FD-40BE-8F5B-E337E3CC0548}"/>
              </a:ext>
            </a:extLst>
          </p:cNvPr>
          <p:cNvSpPr>
            <a:spLocks/>
          </p:cNvSpPr>
          <p:nvPr/>
        </p:nvSpPr>
        <p:spPr bwMode="auto">
          <a:xfrm>
            <a:off x="8410576" y="4208439"/>
            <a:ext cx="1419235" cy="72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725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4725">
                <a:solidFill>
                  <a:srgbClr val="FF7F00"/>
                </a:solidFill>
                <a:ea typeface="MS PGothic" panose="020B0600070205080204" pitchFamily="34" charset="-128"/>
              </a:rPr>
              <a:t>.+?</a:t>
            </a:r>
            <a:r>
              <a:rPr lang="en-US" altLang="en-US" sz="4725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7B756D95-D72A-4278-BB41-6D556CB882D1}"/>
              </a:ext>
            </a:extLst>
          </p:cNvPr>
          <p:cNvSpPr>
            <a:spLocks/>
          </p:cNvSpPr>
          <p:nvPr/>
        </p:nvSpPr>
        <p:spPr bwMode="auto">
          <a:xfrm>
            <a:off x="9675019" y="2733675"/>
            <a:ext cx="2428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 but not greedily</a:t>
            </a:r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649F18D9-BD53-46E1-97C0-568EF8DCDE72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9367838" y="3509963"/>
            <a:ext cx="152400" cy="725091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6BEBFA91-703E-4696-87DA-93ED1AAFABD5}"/>
              </a:ext>
            </a:extLst>
          </p:cNvPr>
          <p:cNvSpPr>
            <a:spLocks/>
          </p:cNvSpPr>
          <p:nvPr/>
        </p:nvSpPr>
        <p:spPr bwMode="auto">
          <a:xfrm>
            <a:off x="5695950" y="5610225"/>
            <a:ext cx="3124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CA952894-078D-4F3F-9CE2-3FA7C3CB0F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1741" y="4958954"/>
            <a:ext cx="385763" cy="70127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4D4CA691-26F0-4A34-957E-D9DF076882D2}"/>
              </a:ext>
            </a:extLst>
          </p:cNvPr>
          <p:cNvSpPr>
            <a:spLocks/>
          </p:cNvSpPr>
          <p:nvPr/>
        </p:nvSpPr>
        <p:spPr bwMode="auto">
          <a:xfrm>
            <a:off x="9067800" y="5619750"/>
            <a:ext cx="3124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9AE6827C-BBD9-4EF2-8E6D-78123DEB6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9490473" y="4851797"/>
            <a:ext cx="335756" cy="732234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0678988C-2C0D-40ED-AAA2-91293A1D1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F3EB5DD-716C-4FCE-8907-02932E29A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647825"/>
            <a:ext cx="10448925" cy="11430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You can refine the match for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and separately determine which portion of the match that is to be extracted using parenthesis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557B171-DBBF-4309-8C96-2B758288D2F9}"/>
              </a:ext>
            </a:extLst>
          </p:cNvPr>
          <p:cNvSpPr>
            <a:spLocks/>
          </p:cNvSpPr>
          <p:nvPr/>
        </p:nvSpPr>
        <p:spPr bwMode="auto">
          <a:xfrm>
            <a:off x="361950" y="318315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B8D1D8A1-8584-4D63-88DB-68B569F7C738}"/>
              </a:ext>
            </a:extLst>
          </p:cNvPr>
          <p:cNvSpPr>
            <a:spLocks/>
          </p:cNvSpPr>
          <p:nvPr/>
        </p:nvSpPr>
        <p:spPr bwMode="auto">
          <a:xfrm>
            <a:off x="752475" y="4586928"/>
            <a:ext cx="1638429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\S+@\S+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  <a:r>
              <a:rPr lang="en-US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^From:.*? (\S+@\S+)</a:t>
            </a:r>
            <a:r>
              <a:rPr lang="fr-FR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,x)&gt;&gt;&gt; print y[</a:t>
            </a:r>
            <a:r>
              <a:rPr lang="fr-FR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00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0324A24-67DB-42BF-862D-07D2C879E92C}"/>
              </a:ext>
            </a:extLst>
          </p:cNvPr>
          <p:cNvSpPr>
            <a:spLocks/>
          </p:cNvSpPr>
          <p:nvPr/>
        </p:nvSpPr>
        <p:spPr bwMode="auto">
          <a:xfrm>
            <a:off x="9315450" y="4395464"/>
            <a:ext cx="1962076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275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4275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4275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7C8218DF-20E2-44BD-BD67-D74DA8F3CD46}"/>
              </a:ext>
            </a:extLst>
          </p:cNvPr>
          <p:cNvSpPr>
            <a:spLocks/>
          </p:cNvSpPr>
          <p:nvPr/>
        </p:nvSpPr>
        <p:spPr bwMode="auto">
          <a:xfrm>
            <a:off x="9132094" y="5619750"/>
            <a:ext cx="2428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At least one non-whitespace character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4E384C11-3DCB-4528-BB83-F04C733CC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734550" y="5050632"/>
            <a:ext cx="133350" cy="516731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5848" name="Line 8">
            <a:extLst>
              <a:ext uri="{FF2B5EF4-FFF2-40B4-BE49-F238E27FC236}">
                <a16:creationId xmlns:a16="http://schemas.microsoft.com/office/drawing/2014/main" id="{99FBB2E6-22AA-4970-BFF8-2E215DCE9D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2776" y="5004198"/>
            <a:ext cx="136922" cy="626269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53E7CEA0-0A38-4C4D-B0E9-159E8C028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7C0ED7D-6A60-4702-B9A8-0D9B1DF28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647825"/>
            <a:ext cx="10448925" cy="11430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olidFill>
                  <a:srgbClr val="FF00FF"/>
                </a:solidFill>
                <a:sym typeface="Gill Sans" charset="0"/>
              </a:rPr>
              <a:t>Parenthesis</a:t>
            </a:r>
            <a:r>
              <a:rPr lang="en-US">
                <a:sym typeface="Gill Sans" charset="0"/>
              </a:rPr>
              <a:t> are not part of the match - but they tell where to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stop</a:t>
            </a:r>
            <a:r>
              <a:rPr lang="en-US">
                <a:sym typeface="Gill Sans" charset="0"/>
              </a:rPr>
              <a:t> what string to extract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9B05DBD-F47D-427F-BD12-3E717D2CC0A6}"/>
              </a:ext>
            </a:extLst>
          </p:cNvPr>
          <p:cNvSpPr>
            <a:spLocks/>
          </p:cNvSpPr>
          <p:nvPr/>
        </p:nvSpPr>
        <p:spPr bwMode="auto">
          <a:xfrm>
            <a:off x="361950" y="318315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09CC6DF4-5BFB-4613-B7F1-DF9BF18A6BAF}"/>
              </a:ext>
            </a:extLst>
          </p:cNvPr>
          <p:cNvSpPr>
            <a:spLocks/>
          </p:cNvSpPr>
          <p:nvPr/>
        </p:nvSpPr>
        <p:spPr bwMode="auto">
          <a:xfrm>
            <a:off x="752475" y="3963681"/>
            <a:ext cx="5359609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\S+@\S+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[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stephen.marquard@uct.ac.za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]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^From (\S+@\S+)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80F778A4-963A-4B97-A4D6-577240AB23B8}"/>
              </a:ext>
            </a:extLst>
          </p:cNvPr>
          <p:cNvSpPr>
            <a:spLocks/>
          </p:cNvSpPr>
          <p:nvPr/>
        </p:nvSpPr>
        <p:spPr bwMode="auto">
          <a:xfrm>
            <a:off x="7239000" y="4186238"/>
            <a:ext cx="50958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275">
                <a:solidFill>
                  <a:srgbClr val="FF7F00"/>
                </a:solidFill>
                <a:ea typeface="MS PGothic" panose="020B0600070205080204" pitchFamily="34" charset="-128"/>
              </a:rPr>
              <a:t>^From </a:t>
            </a:r>
            <a:r>
              <a:rPr lang="en-US" altLang="en-US" sz="4275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en-US" altLang="en-US" sz="4275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4275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4275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4275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EEE14A0D-49F3-43D5-8900-74AE7C0EC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2075" y="5031582"/>
            <a:ext cx="133350" cy="516731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3A092E97-8DBB-4937-920A-39A8CA8AA0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15651" y="4975623"/>
            <a:ext cx="136922" cy="626269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25773AE7-684B-4AF9-9A70-9554AC700E41}"/>
              </a:ext>
            </a:extLst>
          </p:cNvPr>
          <p:cNvSpPr>
            <a:spLocks/>
          </p:cNvSpPr>
          <p:nvPr/>
        </p:nvSpPr>
        <p:spPr bwMode="auto">
          <a:xfrm>
            <a:off x="1013222" y="2365921"/>
            <a:ext cx="1012078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sz="2700" dirty="0">
                <a:ea typeface="MS PGothic" panose="020B0600070205080204" pitchFamily="34" charset="-128"/>
              </a:rPr>
              <a:t> = 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From stephen.marquard@uct.ac.za Sat Jan  5 09:14:16 2008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endParaRPr lang="en-US" altLang="en-US" sz="2700" dirty="0">
              <a:solidFill>
                <a:srgbClr val="FF7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sz="2700" dirty="0">
                <a:ea typeface="MS PGothic" panose="020B0600070205080204" pitchFamily="34" charset="-128"/>
              </a:rPr>
              <a:t> =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sz="2700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sz="2700" dirty="0">
                <a:ea typeface="MS PGothic" panose="020B0600070205080204" pitchFamily="34" charset="-128"/>
              </a:rPr>
              <a:t>(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@</a:t>
            </a:r>
            <a:r>
              <a:rPr lang="fr-FR" altLang="en-US" sz="2700" dirty="0"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sz="2700" dirty="0">
                <a:ea typeface="MS PGothic" panose="020B0600070205080204" pitchFamily="34" charset="-128"/>
              </a:rPr>
              <a:t>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endParaRPr lang="en-US" altLang="en-US" sz="2700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21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sz="2700" dirty="0">
                <a:ea typeface="MS PGothic" panose="020B0600070205080204" pitchFamily="34" charset="-128"/>
              </a:rPr>
              <a:t> =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sz="2700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sz="2700" dirty="0">
                <a:ea typeface="MS PGothic" panose="020B0600070205080204" pitchFamily="34" charset="-128"/>
              </a:rPr>
              <a:t>(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 </a:t>
            </a:r>
            <a:r>
              <a:rPr lang="fr-FR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 dirty="0">
                <a:ea typeface="MS PGothic" panose="020B0600070205080204" pitchFamily="34" charset="-128"/>
              </a:rPr>
              <a:t>,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sz="2700" dirty="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sz="2700" dirty="0">
                <a:ea typeface="MS PGothic" panose="020B0600070205080204" pitchFamily="34" charset="-128"/>
              </a:rPr>
              <a:t>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endParaRPr lang="en-US" altLang="en-US" sz="2700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31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  <a:r>
              <a:rPr lang="en-US" altLang="en-US" sz="2700" dirty="0">
                <a:ea typeface="MS PGothic" panose="020B0600070205080204" pitchFamily="34" charset="-128"/>
              </a:rPr>
              <a:t> = </a:t>
            </a:r>
            <a:r>
              <a:rPr lang="en-US" altLang="en-US" sz="2700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sz="2700" dirty="0">
                <a:solidFill>
                  <a:srgbClr val="00FFFF"/>
                </a:solidFill>
                <a:ea typeface="MS PGothic" panose="020B0600070205080204" pitchFamily="34" charset="-128"/>
              </a:rPr>
              <a:t>[</a:t>
            </a:r>
            <a:r>
              <a:rPr lang="en-US" altLang="en-US" sz="2700" dirty="0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sz="2700" dirty="0">
                <a:solidFill>
                  <a:srgbClr val="00FFFF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sz="2700" dirty="0">
                <a:solidFill>
                  <a:srgbClr val="FF7F00"/>
                </a:solidFill>
                <a:ea typeface="MS PGothic" panose="020B0600070205080204" pitchFamily="34" charset="-128"/>
              </a:rPr>
              <a:t>1</a:t>
            </a:r>
            <a:r>
              <a:rPr lang="en-US" altLang="en-US" sz="2700" dirty="0">
                <a:solidFill>
                  <a:srgbClr val="00FFFF"/>
                </a:solidFill>
                <a:ea typeface="MS PGothic" panose="020B0600070205080204" pitchFamily="34" charset="-128"/>
              </a:rPr>
              <a:t> : </a:t>
            </a:r>
            <a:r>
              <a:rPr lang="en-US" altLang="en-US" sz="2700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sz="2700" dirty="0">
                <a:solidFill>
                  <a:srgbClr val="00FFFF"/>
                </a:solidFill>
                <a:ea typeface="MS PGothic" panose="020B0600070205080204" pitchFamily="34" charset="-128"/>
              </a:rPr>
              <a:t>]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&gt;&gt;&gt; </a:t>
            </a:r>
            <a:r>
              <a:rPr lang="en-US" altLang="en-US" sz="2700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sz="2700" dirty="0">
                <a:ea typeface="MS PGothic" panose="020B0600070205080204" pitchFamily="34" charset="-128"/>
              </a:rPr>
              <a:t> </a:t>
            </a:r>
            <a:r>
              <a:rPr lang="en-US" altLang="en-US" sz="2700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ea typeface="MS PGothic" panose="020B0600070205080204" pitchFamily="34" charset="-128"/>
              </a:rPr>
              <a:t>uct.ac.za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009BB4C-83F9-4797-8E72-139266D4A988}"/>
              </a:ext>
            </a:extLst>
          </p:cNvPr>
          <p:cNvSpPr>
            <a:spLocks/>
          </p:cNvSpPr>
          <p:nvPr/>
        </p:nvSpPr>
        <p:spPr bwMode="auto">
          <a:xfrm>
            <a:off x="1204912" y="1376363"/>
            <a:ext cx="87772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</a:t>
            </a:r>
            <a:r>
              <a:rPr lang="en-US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@</a:t>
            </a:r>
            <a:r>
              <a:rPr lang="en-US" altLang="en-US" sz="2700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 Sat Jan  5 09:14:16 2008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E16FF96-43BB-4ACA-8F5B-F12E48CDCFB2}"/>
              </a:ext>
            </a:extLst>
          </p:cNvPr>
          <p:cNvSpPr>
            <a:spLocks/>
          </p:cNvSpPr>
          <p:nvPr/>
        </p:nvSpPr>
        <p:spPr bwMode="auto">
          <a:xfrm>
            <a:off x="4552054" y="644739"/>
            <a:ext cx="34945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21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FEADD52-7123-41EA-BC21-457609901B16}"/>
              </a:ext>
            </a:extLst>
          </p:cNvPr>
          <p:cNvSpPr>
            <a:spLocks/>
          </p:cNvSpPr>
          <p:nvPr/>
        </p:nvSpPr>
        <p:spPr bwMode="auto">
          <a:xfrm>
            <a:off x="5964135" y="644739"/>
            <a:ext cx="34945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31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ABCC9CA2-CA7A-4EDF-B1AA-950AF0D8C71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726781" y="1110853"/>
            <a:ext cx="14288" cy="279797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14150304-ECE3-4E5F-BD10-45B0AF8A7E54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6123327" y="1114426"/>
            <a:ext cx="13097" cy="279797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73BE0C84-A34F-4321-9593-2C764A5A3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0841" y="1834753"/>
            <a:ext cx="1315583" cy="44054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6B6B385A-CBEA-4489-BE82-8E026DB513B3}"/>
              </a:ext>
            </a:extLst>
          </p:cNvPr>
          <p:cNvSpPr>
            <a:spLocks/>
          </p:cNvSpPr>
          <p:nvPr/>
        </p:nvSpPr>
        <p:spPr bwMode="auto">
          <a:xfrm>
            <a:off x="8291513" y="4438650"/>
            <a:ext cx="33432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75">
                <a:solidFill>
                  <a:srgbClr val="00FF00"/>
                </a:solidFill>
                <a:ea typeface="MS PGothic" panose="020B0600070205080204" pitchFamily="34" charset="-128"/>
              </a:rPr>
              <a:t>Extracting a host name - using find and string slicing.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</a:t>
            </a:r>
            <a:r>
              <a:rPr lang="en-US" dirty="0"/>
              <a:t>4</a:t>
            </a:r>
            <a:r>
              <a:rPr lang="en-US"/>
              <a:t>: due next Wednesday, 2/21, </a:t>
            </a:r>
            <a:r>
              <a:rPr lang="en-US" dirty="0"/>
              <a:t>before 11:59pm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A75E80B3-4CA6-446F-932E-ABAB139FB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FAE3607-B201-4D66-960C-900F0F600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1049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7238B40-9332-4109-9EF6-7CFD3EDDEB55}"/>
              </a:ext>
            </a:extLst>
          </p:cNvPr>
          <p:cNvSpPr>
            <a:spLocks/>
          </p:cNvSpPr>
          <p:nvPr/>
        </p:nvSpPr>
        <p:spPr bwMode="auto">
          <a:xfrm>
            <a:off x="285750" y="3326026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051BE8BA-00E1-47C9-A9B5-A198968C6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C13A2C4-58E2-4EF2-8940-D618AC778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1049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53D60D-748E-4878-9873-F0C62E0F9E16}"/>
              </a:ext>
            </a:extLst>
          </p:cNvPr>
          <p:cNvSpPr>
            <a:spLocks/>
          </p:cNvSpPr>
          <p:nvPr/>
        </p:nvSpPr>
        <p:spPr bwMode="auto">
          <a:xfrm>
            <a:off x="285750" y="3326026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7444492D-C08A-4050-956E-1B235D8C7FC5}"/>
              </a:ext>
            </a:extLst>
          </p:cNvPr>
          <p:cNvSpPr>
            <a:spLocks/>
          </p:cNvSpPr>
          <p:nvPr/>
        </p:nvSpPr>
        <p:spPr bwMode="auto">
          <a:xfrm>
            <a:off x="673894" y="4307741"/>
            <a:ext cx="334065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words = </a:t>
            </a:r>
            <a:r>
              <a:rPr lang="en-US" altLang="en-US" sz="2700">
                <a:solidFill>
                  <a:srgbClr val="FF7F00"/>
                </a:solidFill>
                <a:ea typeface="MS PGothic" panose="020B0600070205080204" pitchFamily="34" charset="-128"/>
              </a:rPr>
              <a:t>line</a:t>
            </a:r>
            <a:r>
              <a:rPr lang="en-US" altLang="en-US" sz="2700">
                <a:ea typeface="MS PGothic" panose="020B0600070205080204" pitchFamily="34" charset="-128"/>
              </a:rPr>
              <a:t>.split()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 sz="2700">
                <a:ea typeface="MS PGothic" panose="020B0600070205080204" pitchFamily="34" charset="-128"/>
              </a:rPr>
              <a:t> = words[1]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pieces</a:t>
            </a:r>
            <a:r>
              <a:rPr lang="en-US" altLang="en-US" sz="2700">
                <a:ea typeface="MS PGothic" panose="020B0600070205080204" pitchFamily="34" charset="-128"/>
              </a:rPr>
              <a:t> =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 sz="2700">
                <a:ea typeface="MS PGothic" panose="020B0600070205080204" pitchFamily="34" charset="-128"/>
              </a:rPr>
              <a:t>.split(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@</a:t>
            </a:r>
            <a:r>
              <a:rPr lang="fr-FR" altLang="en-US" sz="2700">
                <a:ea typeface="MS PGothic" panose="020B0600070205080204" pitchFamily="34" charset="-128"/>
              </a:rPr>
              <a:t>'</a:t>
            </a:r>
            <a:r>
              <a:rPr lang="en-US" altLang="en-US" sz="270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ea typeface="MS PGothic" panose="020B0600070205080204" pitchFamily="34" charset="-128"/>
              </a:rPr>
              <a:t>print 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pieces[1]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683543A-16FC-4656-BCA3-CAA8AC512B9C}"/>
              </a:ext>
            </a:extLst>
          </p:cNvPr>
          <p:cNvSpPr>
            <a:spLocks/>
          </p:cNvSpPr>
          <p:nvPr/>
        </p:nvSpPr>
        <p:spPr bwMode="auto">
          <a:xfrm>
            <a:off x="5454850" y="4702389"/>
            <a:ext cx="413536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2DDFBCC8-1CFF-476D-8652-E8FBB88A0EB5}"/>
              </a:ext>
            </a:extLst>
          </p:cNvPr>
          <p:cNvSpPr>
            <a:spLocks/>
          </p:cNvSpPr>
          <p:nvPr/>
        </p:nvSpPr>
        <p:spPr bwMode="auto">
          <a:xfrm>
            <a:off x="5295900" y="5138738"/>
            <a:ext cx="50863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fr-FR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sz="2700" dirty="0" err="1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</a:t>
            </a:r>
            <a:r>
              <a:rPr lang="fr-FR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, </a:t>
            </a:r>
            <a:r>
              <a:rPr lang="fr-FR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sz="2700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9EF51F68-CE27-4D39-998E-102AE7B073E0}"/>
              </a:ext>
            </a:extLst>
          </p:cNvPr>
          <p:cNvSpPr>
            <a:spLocks/>
          </p:cNvSpPr>
          <p:nvPr/>
        </p:nvSpPr>
        <p:spPr bwMode="auto">
          <a:xfrm>
            <a:off x="7067550" y="5529263"/>
            <a:ext cx="2733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27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sz="27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sz="27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endParaRPr lang="en-US" altLang="en-US" sz="2700" dirty="0">
              <a:solidFill>
                <a:srgbClr val="00FF00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E4CDE94E-8BAD-45E0-9C63-749840324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A5F8FD9-452B-4A83-993E-EA5BAA99E39F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414428C-8A81-4C68-AE2B-7CB539F18425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CEAFEBEF-41BC-4844-A020-5BC3B51F50BB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3286156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CCB32C50-B60B-4A4D-960C-DF2CD4EFD8A3}"/>
              </a:ext>
            </a:extLst>
          </p:cNvPr>
          <p:cNvSpPr>
            <a:spLocks/>
          </p:cNvSpPr>
          <p:nvPr/>
        </p:nvSpPr>
        <p:spPr bwMode="auto">
          <a:xfrm>
            <a:off x="1756441" y="5683464"/>
            <a:ext cx="666458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Look through the string until you find an at-sign</a:t>
            </a:r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EA2A91FD-C73B-430D-91A3-346C7565D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8998" y="4943475"/>
            <a:ext cx="397669" cy="7477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D775026E-80FA-4161-9B6F-1170AD6AB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E15AA18-AECD-4A6E-A40C-139C964E3E0A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6DE0CA7-36B1-41B1-98B7-13B78013FE7C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302D4EE5-5606-47D4-8E60-F83930F21091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3286156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</a:t>
            </a:r>
            <a:r>
              <a:rPr lang="en-US" altLang="en-US" sz="4275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AA94C49C-73EC-459D-820E-2506B2BEF7BD}"/>
              </a:ext>
            </a:extLst>
          </p:cNvPr>
          <p:cNvSpPr>
            <a:spLocks/>
          </p:cNvSpPr>
          <p:nvPr/>
        </p:nvSpPr>
        <p:spPr bwMode="auto">
          <a:xfrm>
            <a:off x="3480052" y="5721564"/>
            <a:ext cx="378885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1990" name="Line 6">
            <a:extLst>
              <a:ext uri="{FF2B5EF4-FFF2-40B4-BE49-F238E27FC236}">
                <a16:creationId xmlns:a16="http://schemas.microsoft.com/office/drawing/2014/main" id="{BF92D874-9BA4-43EB-91FB-A4F028CFC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0578" y="4974432"/>
            <a:ext cx="432197" cy="75128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D709FAD9-BBB4-4768-B2EA-DC5731130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6448" y="5004197"/>
            <a:ext cx="1372790" cy="732234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1992" name="Line 8">
            <a:extLst>
              <a:ext uri="{FF2B5EF4-FFF2-40B4-BE49-F238E27FC236}">
                <a16:creationId xmlns:a16="http://schemas.microsoft.com/office/drawing/2014/main" id="{73875521-6F60-4F5B-B8BD-194EF8E95D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06829" y="4969669"/>
            <a:ext cx="335756" cy="73223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2C44A586-F61C-492F-8ACA-0427BE5DEB85}"/>
              </a:ext>
            </a:extLst>
          </p:cNvPr>
          <p:cNvSpPr>
            <a:spLocks/>
          </p:cNvSpPr>
          <p:nvPr/>
        </p:nvSpPr>
        <p:spPr bwMode="auto">
          <a:xfrm>
            <a:off x="7702333" y="5721564"/>
            <a:ext cx="294048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8AD790BE-3AAB-488E-8481-236FD7A5C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3C0C9F99-C4CE-448A-A30D-D4230CCE0733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8AA4898-DA41-4828-A276-B52FB0440BF8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2D89A5CB-46C6-4615-96CF-3522068F0949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3286156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8E4E21D-E926-4EC7-8798-8A5FC6110905}"/>
              </a:ext>
            </a:extLst>
          </p:cNvPr>
          <p:cNvSpPr>
            <a:spLocks/>
          </p:cNvSpPr>
          <p:nvPr/>
        </p:nvSpPr>
        <p:spPr bwMode="auto">
          <a:xfrm>
            <a:off x="6636993" y="5740614"/>
            <a:ext cx="454252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Extract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 the non-blank characters</a:t>
            </a:r>
          </a:p>
        </p:txBody>
      </p:sp>
      <p:sp>
        <p:nvSpPr>
          <p:cNvPr id="43014" name="Line 6">
            <a:extLst>
              <a:ext uri="{FF2B5EF4-FFF2-40B4-BE49-F238E27FC236}">
                <a16:creationId xmlns:a16="http://schemas.microsoft.com/office/drawing/2014/main" id="{6496AEDB-1F5D-4CD4-8F65-7A8C3BF0D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5544" y="5019675"/>
            <a:ext cx="595313" cy="686991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3142D75A-5DA7-4AAA-B549-1EF15DE249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6378" y="5050631"/>
            <a:ext cx="671513" cy="68580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33CD29CE-3E66-4C26-BAE8-35969F58A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A71A8F7-1C36-4163-B347-6A3D9955CF02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E989E2E-A268-4162-944A-A519BBA5B5C3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CDF39D8-2FEA-4FC1-9215-F479C3EEC97E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5915081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</a:t>
            </a:r>
            <a:r>
              <a:rPr lang="en-US" altLang="en-US" sz="4275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.*@([^ ]*)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E41A3255-8E08-459B-AE7D-E7EF5742C360}"/>
              </a:ext>
            </a:extLst>
          </p:cNvPr>
          <p:cNvSpPr>
            <a:spLocks/>
          </p:cNvSpPr>
          <p:nvPr/>
        </p:nvSpPr>
        <p:spPr bwMode="auto">
          <a:xfrm>
            <a:off x="2855119" y="5953125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Starting at the beginning of the line,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look for the string </a:t>
            </a:r>
            <a:r>
              <a:rPr lang="fr-FR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From </a:t>
            </a:r>
            <a:r>
              <a:rPr lang="fr-FR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44038" name="Line 6">
            <a:extLst>
              <a:ext uri="{FF2B5EF4-FFF2-40B4-BE49-F238E27FC236}">
                <a16:creationId xmlns:a16="http://schemas.microsoft.com/office/drawing/2014/main" id="{27E746EA-62FA-414A-9427-A55BED488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1119" y="4943475"/>
            <a:ext cx="641747" cy="9763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4039" name="Line 7">
            <a:extLst>
              <a:ext uri="{FF2B5EF4-FFF2-40B4-BE49-F238E27FC236}">
                <a16:creationId xmlns:a16="http://schemas.microsoft.com/office/drawing/2014/main" id="{A3C671E2-9777-44D5-A39C-0664E4676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5891" y="5019675"/>
            <a:ext cx="1739503" cy="1007269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DB827588-D5AB-427B-9C4D-1861FBB27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D4174A-F8EF-4530-9C8D-30B441114B6B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B4FECF5-1268-4174-AE8A-E3FE49786AE2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8994AA31-AE54-4BF4-9356-F8275649F2BF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5915081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</a:t>
            </a:r>
            <a:r>
              <a:rPr lang="en-US" altLang="en-US" sz="4275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FB4FDCF8-D4FC-40B0-9DE7-2CCC5AB82F80}"/>
              </a:ext>
            </a:extLst>
          </p:cNvPr>
          <p:cNvSpPr>
            <a:spLocks/>
          </p:cNvSpPr>
          <p:nvPr/>
        </p:nvSpPr>
        <p:spPr bwMode="auto">
          <a:xfrm>
            <a:off x="3521869" y="60198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Skip a bunch of characters,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looking for an at-sign</a:t>
            </a: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A0DB156B-2B37-4D84-B1AD-14BC07884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83091" y="4972050"/>
            <a:ext cx="247650" cy="100846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5063" name="Line 7">
            <a:extLst>
              <a:ext uri="{FF2B5EF4-FFF2-40B4-BE49-F238E27FC236}">
                <a16:creationId xmlns:a16="http://schemas.microsoft.com/office/drawing/2014/main" id="{94ADF12F-1C75-4908-BD1F-71459E907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4160" y="4988719"/>
            <a:ext cx="351234" cy="103822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7911AC9A-AE3A-4A92-8679-F993FEEF8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67A58206-ED5F-4412-9F1C-FDAE23700A58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45EB87D-A5F1-4309-8FFF-687680869C1F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0F3D254-B564-40A8-B4EB-8B9E0F374E36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5915081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1FDD18D-F005-45AD-95E5-97F07998DC0D}"/>
              </a:ext>
            </a:extLst>
          </p:cNvPr>
          <p:cNvSpPr>
            <a:spLocks/>
          </p:cNvSpPr>
          <p:nvPr/>
        </p:nvSpPr>
        <p:spPr bwMode="auto">
          <a:xfrm>
            <a:off x="4426744" y="60198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Start </a:t>
            </a:r>
            <a:r>
              <a:rPr lang="fr-FR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 sz="2700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EB6CE4CF-025D-4BE3-82F7-38AF28D08F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26066" y="4972050"/>
            <a:ext cx="247650" cy="100846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6954AED9-66CD-4188-924F-2F3509985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89144EF-4AD5-4EB9-AE9D-1EA167BFC0AE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1A81E4D-A74D-41B5-BF9D-62983DCC9848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D10EB51-7C9C-454A-AE8B-B9CE81929098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5915081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</a:t>
            </a:r>
            <a:r>
              <a:rPr lang="en-US" altLang="en-US" sz="4275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0B4A3BA4-FC97-4774-B385-DA3372D0FADC}"/>
              </a:ext>
            </a:extLst>
          </p:cNvPr>
          <p:cNvSpPr>
            <a:spLocks/>
          </p:cNvSpPr>
          <p:nvPr/>
        </p:nvSpPr>
        <p:spPr bwMode="auto">
          <a:xfrm>
            <a:off x="4899277" y="5826339"/>
            <a:ext cx="378885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700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DB805FE8-B079-4A8F-AB98-E8796FA4D4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1" y="4988719"/>
            <a:ext cx="651272" cy="841772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0C3682F1-B4EE-4A37-8F58-32F5640098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58462" y="4974431"/>
            <a:ext cx="15479" cy="866775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CFDFED27-AD3C-4F17-8E76-590CAA2FBF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26054" y="4988719"/>
            <a:ext cx="1491853" cy="817960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33AB2DFD-C30A-4986-9D80-6D9B6CC35BAB}"/>
              </a:ext>
            </a:extLst>
          </p:cNvPr>
          <p:cNvSpPr>
            <a:spLocks/>
          </p:cNvSpPr>
          <p:nvPr/>
        </p:nvSpPr>
        <p:spPr bwMode="auto">
          <a:xfrm>
            <a:off x="9121558" y="5826339"/>
            <a:ext cx="294048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A09439ED-6CB0-4A22-B4CB-4771E5063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977DB2E-0797-4F35-A79D-F784784A729F}"/>
              </a:ext>
            </a:extLst>
          </p:cNvPr>
          <p:cNvSpPr>
            <a:spLocks/>
          </p:cNvSpPr>
          <p:nvPr/>
        </p:nvSpPr>
        <p:spPr bwMode="auto">
          <a:xfrm>
            <a:off x="285750" y="2059201"/>
            <a:ext cx="84194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 sz="27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 sz="2700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DCA4DE7-22D1-4304-8BAF-5D646C1E9C64}"/>
              </a:ext>
            </a:extLst>
          </p:cNvPr>
          <p:cNvSpPr>
            <a:spLocks/>
          </p:cNvSpPr>
          <p:nvPr/>
        </p:nvSpPr>
        <p:spPr bwMode="auto">
          <a:xfrm>
            <a:off x="350044" y="2881313"/>
            <a:ext cx="118205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2250" dirty="0"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225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2250" dirty="0" err="1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2250" dirty="0"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C320775-D358-4AD5-8CF0-CF9B7B3443E7}"/>
              </a:ext>
            </a:extLst>
          </p:cNvPr>
          <p:cNvSpPr>
            <a:spLocks/>
          </p:cNvSpPr>
          <p:nvPr/>
        </p:nvSpPr>
        <p:spPr bwMode="auto">
          <a:xfrm>
            <a:off x="5276850" y="4366889"/>
            <a:ext cx="5915081" cy="65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</a:t>
            </a:r>
            <a:r>
              <a:rPr lang="en-US" altLang="en-US" sz="4275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4275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4275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7C736B3B-4A98-4F9F-B538-2141CCC4164D}"/>
              </a:ext>
            </a:extLst>
          </p:cNvPr>
          <p:cNvSpPr>
            <a:spLocks/>
          </p:cNvSpPr>
          <p:nvPr/>
        </p:nvSpPr>
        <p:spPr bwMode="auto">
          <a:xfrm>
            <a:off x="8808244" y="6019800"/>
            <a:ext cx="32956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Stop </a:t>
            </a:r>
            <a:r>
              <a:rPr lang="fr-FR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 sz="27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 sz="2700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D4C37E6A-8A81-4780-8C14-1FD3076092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16766" y="5048250"/>
            <a:ext cx="247650" cy="100846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Manipulating Text (Quiz)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2218765" cy="4526195"/>
          </a:xfrm>
        </p:spPr>
        <p:txBody>
          <a:bodyPr>
            <a:normAutofit fontScale="92500" lnSpcReduction="20000"/>
          </a:bodyPr>
          <a:lstStyle/>
          <a:p>
            <a:endParaRPr lang="en-US" sz="3000">
              <a:solidFill>
                <a:srgbClr val="00B0F0"/>
              </a:solidFill>
            </a:endParaRPr>
          </a:p>
          <a:p>
            <a:r>
              <a:rPr lang="en-US">
                <a:solidFill>
                  <a:srgbClr val="00B0F0"/>
                </a:solidFill>
              </a:rPr>
              <a:t>split()</a:t>
            </a:r>
          </a:p>
          <a:p>
            <a:r>
              <a:rPr lang="en-US">
                <a:solidFill>
                  <a:schemeClr val="accent3"/>
                </a:solidFill>
              </a:rPr>
              <a:t>strip(), rstrip(), lstrip()</a:t>
            </a:r>
          </a:p>
          <a:p>
            <a:r>
              <a:rPr lang="en-US">
                <a:solidFill>
                  <a:schemeClr val="accent6"/>
                </a:solidFill>
              </a:rPr>
              <a:t>join()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>
                <a:solidFill>
                  <a:schemeClr val="accent4"/>
                </a:solidFill>
              </a:rPr>
              <a:t>index(), find()</a:t>
            </a:r>
            <a:endParaRPr lang="en-US" dirty="0">
              <a:solidFill>
                <a:schemeClr val="accent4"/>
              </a:solidFill>
            </a:endParaRP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rindex(), rfind()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count()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replace()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lower(), upper()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58217-FFC5-4544-5E90-B71D9DBDC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9012" y="1984967"/>
            <a:ext cx="8054788" cy="48730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4"/>
                </a:solidFill>
              </a:rPr>
              <a:t>Recall from COMP 1800 some of the tools built into Python for working with strings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rgbClr val="00B0F0"/>
                </a:solidFill>
              </a:rPr>
              <a:t>breaks a string into a list of pieces based on a provided delimiter (default is space character)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chemeClr val="accent3"/>
                </a:solidFill>
              </a:rPr>
              <a:t>removes leading and/or trailing whitespace</a:t>
            </a:r>
            <a:endParaRPr lang="en-US"/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chemeClr val="accent6"/>
                </a:solidFill>
              </a:rPr>
              <a:t>concatenates a list of strings using the calling string as a delimiter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chemeClr val="accent4"/>
                </a:solidFill>
              </a:rPr>
              <a:t>returns first location of substring, with exception and sentinel when not found, respectively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same as above, but for last location of substring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chemeClr val="accent2"/>
                </a:solidFill>
              </a:rPr>
              <a:t>returns number of (non-overlapping) occurrences of substring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rgbClr val="FF0000"/>
                </a:solidFill>
              </a:rPr>
              <a:t>replace all occurrences of substring with another string</a:t>
            </a:r>
          </a:p>
          <a:p>
            <a:pPr marL="457200" indent="-457200">
              <a:buFont typeface="Symbol" panose="05050102010706020507" pitchFamily="18" charset="2"/>
              <a:buChar char="®"/>
            </a:pPr>
            <a:r>
              <a:rPr lang="en-US">
                <a:solidFill>
                  <a:srgbClr val="0070C0"/>
                </a:solidFill>
              </a:rPr>
              <a:t>convert string to all lower case or all upper case</a:t>
            </a:r>
          </a:p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  <a:hlinkClick r:id="rId2"/>
              </a:rPr>
              <a:t>AND MORE...</a:t>
            </a:r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610E2B2D-06EC-4FFF-8C46-A9A24A1EC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77125" y="180975"/>
            <a:ext cx="3838575" cy="1724025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Spam Confidence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5934219-C08B-4946-98F2-E493FD8B3BAC}"/>
              </a:ext>
            </a:extLst>
          </p:cNvPr>
          <p:cNvSpPr>
            <a:spLocks/>
          </p:cNvSpPr>
          <p:nvPr/>
        </p:nvSpPr>
        <p:spPr bwMode="auto">
          <a:xfrm>
            <a:off x="489348" y="1787129"/>
            <a:ext cx="11429411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hand = open(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mbox-short.txt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numlist = list()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for line in hand: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   line = line.rstrip()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   </a:t>
            </a:r>
            <a:r>
              <a:rPr lang="en-US" altLang="en-US" sz="24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= </a:t>
            </a:r>
            <a:r>
              <a:rPr lang="en-US" altLang="en-US" sz="24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re.findall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solidFill>
                  <a:srgbClr val="FFFF00"/>
                </a:solidFill>
                <a:latin typeface="Courier" pitchFamily="-84" charset="0"/>
                <a:ea typeface="MS PGothic" panose="020B0600070205080204" pitchFamily="34" charset="-128"/>
              </a:rPr>
              <a:t>^X-DSPAM-Confidence: </a:t>
            </a:r>
            <a:r>
              <a:rPr lang="en-US" altLang="en-US" sz="24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en-US" altLang="en-US" sz="2400">
                <a:solidFill>
                  <a:srgbClr val="FF7F00"/>
                </a:solidFill>
                <a:latin typeface="Courier" pitchFamily="-84" charset="0"/>
                <a:ea typeface="MS PGothic" panose="020B0600070205080204" pitchFamily="34" charset="-128"/>
              </a:rPr>
              <a:t>[0-9.]+</a:t>
            </a:r>
            <a:r>
              <a:rPr lang="en-US" altLang="en-US" sz="24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, line)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   if len(</a:t>
            </a:r>
            <a:r>
              <a:rPr lang="en-US" altLang="en-US" sz="24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) != 1 :  continue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   num = float(</a:t>
            </a:r>
            <a:r>
              <a:rPr lang="en-US" altLang="en-US" sz="24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2400">
                <a:solidFill>
                  <a:srgbClr val="00FFFF"/>
                </a:solidFill>
                <a:latin typeface="Courier" pitchFamily="-84" charset="0"/>
                <a:ea typeface="MS PGothic" panose="020B0600070205080204" pitchFamily="34" charset="-128"/>
              </a:rPr>
              <a:t>[0]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    numlist.append(num)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print 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Maximum:</a:t>
            </a:r>
            <a:r>
              <a:rPr lang="fr-FR" altLang="en-US" sz="2400"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2400">
                <a:latin typeface="Courier" pitchFamily="-84" charset="0"/>
                <a:ea typeface="MS PGothic" panose="020B0600070205080204" pitchFamily="34" charset="-128"/>
              </a:rPr>
              <a:t>, max(numlist)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C608EBF-6F96-45CB-B26A-F7B6D3F54F72}"/>
              </a:ext>
            </a:extLst>
          </p:cNvPr>
          <p:cNvSpPr>
            <a:spLocks/>
          </p:cNvSpPr>
          <p:nvPr/>
        </p:nvSpPr>
        <p:spPr bwMode="auto">
          <a:xfrm>
            <a:off x="9124950" y="5486334"/>
            <a:ext cx="2815829" cy="900246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925" dirty="0">
                <a:solidFill>
                  <a:srgbClr val="FFFF00"/>
                </a:solidFill>
                <a:ea typeface="MS PGothic" panose="020B0600070205080204" pitchFamily="34" charset="-128"/>
              </a:rPr>
              <a:t>python ds.py 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925" dirty="0">
                <a:ea typeface="MS PGothic" panose="020B0600070205080204" pitchFamily="34" charset="-128"/>
              </a:rPr>
              <a:t>Maximum: 0.9907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E266F89B-B8C9-4C06-B9E8-C11774881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3475" y="180975"/>
            <a:ext cx="9925050" cy="11811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5B05B779-1AE8-4C9D-B71E-9348435732EC}"/>
              </a:ext>
            </a:extLst>
          </p:cNvPr>
          <p:cNvSpPr>
            <a:spLocks/>
          </p:cNvSpPr>
          <p:nvPr/>
        </p:nvSpPr>
        <p:spPr bwMode="auto">
          <a:xfrm>
            <a:off x="766763" y="1533525"/>
            <a:ext cx="11039475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175" dirty="0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?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one time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</a:t>
            </a:r>
            <a:r>
              <a:rPr lang="en-US" altLang="en-US" sz="2175" dirty="0" err="1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chracter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one or more times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en-US" altLang="en-US" sz="2175" dirty="0" err="1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aeiou</a:t>
            </a: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175" dirty="0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175" dirty="0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175" dirty="0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175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175" dirty="0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D689C617-22D9-4918-A0E3-187EE1060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  <a:sym typeface="Gill Sans" charset="0"/>
              </a:rPr>
              <a:t>Escape Character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DE3858E1-D2CB-41C9-81E2-A3E6F649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3475" y="1943100"/>
            <a:ext cx="9925050" cy="1200150"/>
          </a:xfrm>
        </p:spPr>
        <p:txBody>
          <a:bodyPr/>
          <a:lstStyle/>
          <a:p>
            <a:pPr marL="828675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If you want a special regular expression character to just behave 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normally</a:t>
            </a:r>
            <a:r>
              <a:rPr lang="en-US" dirty="0">
                <a:sym typeface="Gill Sans" charset="0"/>
              </a:rPr>
              <a:t> (most of the time) you prefix it with 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\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endParaRPr lang="en-US" dirty="0">
              <a:solidFill>
                <a:srgbClr val="FFFF00"/>
              </a:solidFill>
              <a:sym typeface="Gill Sans" charset="0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A891705-8807-4C8F-9CDA-B9F5556C24A7}"/>
              </a:ext>
            </a:extLst>
          </p:cNvPr>
          <p:cNvSpPr>
            <a:spLocks/>
          </p:cNvSpPr>
          <p:nvPr/>
        </p:nvSpPr>
        <p:spPr bwMode="auto">
          <a:xfrm>
            <a:off x="590550" y="3513647"/>
            <a:ext cx="6655925" cy="219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ea typeface="MS PGothic" panose="020B0600070205080204" pitchFamily="34" charset="-128"/>
              </a:rPr>
              <a:t>&gt;&gt;&gt; 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ea typeface="MS PGothic" panose="020B0600070205080204" pitchFamily="34" charset="-128"/>
              </a:rPr>
              <a:t>&gt;&gt;&gt; x = 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  <a:r>
              <a:rPr lang="en-US" altLang="en-US" sz="2850">
                <a:ea typeface="MS PGothic" panose="020B0600070205080204" pitchFamily="34" charset="-128"/>
              </a:rPr>
              <a:t>We just received </a:t>
            </a:r>
            <a:r>
              <a:rPr lang="en-US" altLang="en-US" sz="285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en-US" altLang="en-US" sz="2850">
                <a:ea typeface="MS PGothic" panose="020B0600070205080204" pitchFamily="34" charset="-128"/>
              </a:rPr>
              <a:t> for cookies.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ea typeface="MS PGothic" panose="020B0600070205080204" pitchFamily="34" charset="-128"/>
              </a:rPr>
              <a:t>&gt;&gt;&gt; y = re.findall(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  <a:r>
              <a:rPr lang="en-US" altLang="en-US" sz="2850">
                <a:solidFill>
                  <a:srgbClr val="FFFF00"/>
                </a:solidFill>
                <a:ea typeface="MS PGothic" panose="020B0600070205080204" pitchFamily="34" charset="-128"/>
              </a:rPr>
              <a:t>\$[0-9.]+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  <a:r>
              <a:rPr lang="en-US" altLang="en-US" sz="2850">
                <a:ea typeface="MS PGothic" panose="020B0600070205080204" pitchFamily="34" charset="-128"/>
              </a:rPr>
              <a:t>,x)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ea typeface="MS PGothic" panose="020B0600070205080204" pitchFamily="34" charset="-128"/>
              </a:rPr>
              <a:t>&gt;&gt;&gt; print y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ea typeface="MS PGothic" panose="020B0600070205080204" pitchFamily="34" charset="-128"/>
              </a:rPr>
              <a:t>[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  <a:r>
              <a:rPr lang="en-US" altLang="en-US" sz="285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fr-FR" altLang="en-US" sz="2850">
                <a:ea typeface="MS PGothic" panose="020B0600070205080204" pitchFamily="34" charset="-128"/>
              </a:rPr>
              <a:t>'</a:t>
            </a:r>
            <a:r>
              <a:rPr lang="en-US" altLang="en-US" sz="2850"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489580D-02B8-4A95-A1AD-0084C09F9B76}"/>
              </a:ext>
            </a:extLst>
          </p:cNvPr>
          <p:cNvSpPr>
            <a:spLocks/>
          </p:cNvSpPr>
          <p:nvPr/>
        </p:nvSpPr>
        <p:spPr bwMode="auto">
          <a:xfrm>
            <a:off x="8458200" y="5136956"/>
            <a:ext cx="1684757" cy="56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75">
                <a:solidFill>
                  <a:srgbClr val="FFFF00"/>
                </a:solidFill>
                <a:ea typeface="MS PGothic" panose="020B0600070205080204" pitchFamily="34" charset="-128"/>
              </a:rPr>
              <a:t>\$</a:t>
            </a:r>
            <a:r>
              <a:rPr lang="en-US" altLang="en-US" sz="3675">
                <a:solidFill>
                  <a:srgbClr val="00FF00"/>
                </a:solidFill>
                <a:ea typeface="MS PGothic" panose="020B0600070205080204" pitchFamily="34" charset="-128"/>
              </a:rPr>
              <a:t>[0-9.]</a:t>
            </a:r>
            <a:r>
              <a:rPr lang="en-US" altLang="en-US" sz="3675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F9C33D9-552F-4983-B089-2F750816D823}"/>
              </a:ext>
            </a:extLst>
          </p:cNvPr>
          <p:cNvSpPr>
            <a:spLocks/>
          </p:cNvSpPr>
          <p:nvPr/>
        </p:nvSpPr>
        <p:spPr bwMode="auto">
          <a:xfrm>
            <a:off x="9076826" y="6219610"/>
            <a:ext cx="2401298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solidFill>
                  <a:srgbClr val="00FF00"/>
                </a:solidFill>
                <a:ea typeface="MS PGothic" panose="020B0600070205080204" pitchFamily="34" charset="-128"/>
              </a:rPr>
              <a:t>A digit or period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6D261432-F132-459B-9AF5-37DEEF4863D9}"/>
              </a:ext>
            </a:extLst>
          </p:cNvPr>
          <p:cNvSpPr>
            <a:spLocks/>
          </p:cNvSpPr>
          <p:nvPr/>
        </p:nvSpPr>
        <p:spPr bwMode="auto">
          <a:xfrm>
            <a:off x="6014625" y="6114835"/>
            <a:ext cx="246542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solidFill>
                  <a:srgbClr val="FFFF00"/>
                </a:solidFill>
                <a:ea typeface="MS PGothic" panose="020B0600070205080204" pitchFamily="34" charset="-128"/>
              </a:rPr>
              <a:t>A real dollar sign</a:t>
            </a:r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88751832-0610-47C1-88D0-077583611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91525" y="5774532"/>
            <a:ext cx="234554" cy="373856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51208" name="Line 8">
            <a:extLst>
              <a:ext uri="{FF2B5EF4-FFF2-40B4-BE49-F238E27FC236}">
                <a16:creationId xmlns:a16="http://schemas.microsoft.com/office/drawing/2014/main" id="{92FE1B7D-1123-4D34-B885-04C601455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9473" y="5767387"/>
            <a:ext cx="502444" cy="38576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C3124688-1DB2-4B1E-862B-FB3239A8E6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73829" y="5736431"/>
            <a:ext cx="121444" cy="382191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9288769D-DC55-4BF4-8E97-93F0F99E3767}"/>
              </a:ext>
            </a:extLst>
          </p:cNvPr>
          <p:cNvSpPr>
            <a:spLocks/>
          </p:cNvSpPr>
          <p:nvPr/>
        </p:nvSpPr>
        <p:spPr bwMode="auto">
          <a:xfrm>
            <a:off x="9619060" y="3609975"/>
            <a:ext cx="2162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50">
                <a:solidFill>
                  <a:srgbClr val="FF7F00"/>
                </a:solidFill>
                <a:ea typeface="MS PGothic" panose="020B0600070205080204" pitchFamily="34" charset="-128"/>
              </a:rPr>
              <a:t>At least one or more</a:t>
            </a:r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BD7BADF7-148F-4556-B7A8-F294C0321C4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0066735" y="4592241"/>
            <a:ext cx="232172" cy="577453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FFFFFF"/>
              </a:solidFill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Categorical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5027-478C-4731-BC6C-738D355A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2BEE-D5AB-4231-95C3-44869BC8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259"/>
            <a:ext cx="9975574" cy="4649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What do you recall (if anything) from COMP 1800?</a:t>
            </a:r>
            <a:endParaRPr lang="en-US" sz="3200" dirty="0">
              <a:solidFill>
                <a:schemeClr val="accent1"/>
              </a:solidFill>
            </a:endParaRPr>
          </a:p>
          <a:p>
            <a:pPr marL="463550" indent="-463550">
              <a:buFont typeface="Wingdings" panose="05000000000000000000" pitchFamily="2" charset="2"/>
              <a:buChar char="§"/>
            </a:pPr>
            <a:r>
              <a:rPr lang="en-US" sz="2400"/>
              <a:t>A very powerful library for pattern matching strings</a:t>
            </a:r>
          </a:p>
          <a:p>
            <a:pPr marL="463550" indent="-463550">
              <a:buFont typeface="Wingdings" panose="05000000000000000000" pitchFamily="2" charset="2"/>
              <a:buChar char="§"/>
            </a:pPr>
            <a:r>
              <a:rPr lang="en-US" sz="2400"/>
              <a:t>Based on the mathematical core of computer science</a:t>
            </a:r>
          </a:p>
          <a:p>
            <a:pPr marL="463550" indent="-4635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/>
              <a:t>The re library has methods that attempt to find places that a specified pattern occurs in a string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&gt;&gt;&gt; re.findall(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'.ate'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'fate would hate that plate'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['fate', 'hate', 'late']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&gt;&gt;&gt; re.findall(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'a.*s'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'apes ate apples often'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['apes ate apples']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&gt;&gt;&gt; re.findall(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'a[a-z]*s'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'apes ate apples often'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['apes', 'apples']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http://docs.python.org/howto/regex.html#regex-howto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8E355E94-ADD9-4203-8FD9-FDCFB50BA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3475" y="180975"/>
            <a:ext cx="9925050" cy="11811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2FCB2A0-CD89-429B-BE48-56C9C56FF216}"/>
              </a:ext>
            </a:extLst>
          </p:cNvPr>
          <p:cNvSpPr>
            <a:spLocks/>
          </p:cNvSpPr>
          <p:nvPr/>
        </p:nvSpPr>
        <p:spPr bwMode="auto">
          <a:xfrm>
            <a:off x="766763" y="1533525"/>
            <a:ext cx="11039475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175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chracter one or more times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[aeiou]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175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175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175"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75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175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175"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D04EF710-3FE9-412B-B77C-6F7310034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Regular Expression Module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006C35E-EBC0-4F74-B674-C028E325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Before you can use regular expressions in your program, you must import the library using "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import re</a:t>
            </a:r>
            <a:r>
              <a:rPr lang="en-US" dirty="0">
                <a:sym typeface="Gill Sans" charset="0"/>
              </a:rPr>
              <a:t>"</a:t>
            </a:r>
          </a:p>
          <a:p>
            <a:pPr marL="561975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re.search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to see if a string matches a regular expression similar to using the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method for strings</a:t>
            </a:r>
          </a:p>
          <a:p>
            <a:pPr marL="561975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re.findall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extract portions of a string that match your regular expression similar to a combination of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and slicing:      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var[5:10]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602BF8DF-0380-464B-932D-01F20F88E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find()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CB43E65-3886-4941-AA44-FB74CDD81107}"/>
              </a:ext>
            </a:extLst>
          </p:cNvPr>
          <p:cNvSpPr>
            <a:spLocks/>
          </p:cNvSpPr>
          <p:nvPr/>
        </p:nvSpPr>
        <p:spPr bwMode="auto">
          <a:xfrm>
            <a:off x="6779419" y="2108620"/>
            <a:ext cx="4909036" cy="339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15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hand = open(</a:t>
            </a:r>
            <a:r>
              <a:rPr lang="fr-FR" altLang="en-US" sz="3150">
                <a:ea typeface="MS PGothic" panose="020B0600070205080204" pitchFamily="34" charset="-128"/>
              </a:rPr>
              <a:t>'</a:t>
            </a:r>
            <a:r>
              <a:rPr lang="en-US" altLang="en-US" sz="3150">
                <a:ea typeface="MS PGothic" panose="020B0600070205080204" pitchFamily="34" charset="-128"/>
              </a:rPr>
              <a:t>mbox-short.txt</a:t>
            </a:r>
            <a:r>
              <a:rPr lang="fr-FR" altLang="en-US" sz="3150">
                <a:ea typeface="MS PGothic" panose="020B0600070205080204" pitchFamily="34" charset="-128"/>
              </a:rPr>
              <a:t>'</a:t>
            </a:r>
            <a:r>
              <a:rPr lang="en-US" altLang="en-US" sz="315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for line in hand: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line = line.rstrip()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if 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3150">
                <a:ea typeface="MS PGothic" panose="020B0600070205080204" pitchFamily="34" charset="-128"/>
              </a:rPr>
              <a:t> 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A6181FF-0158-4246-B8B5-51EE3398FCF0}"/>
              </a:ext>
            </a:extLst>
          </p:cNvPr>
          <p:cNvSpPr>
            <a:spLocks/>
          </p:cNvSpPr>
          <p:nvPr/>
        </p:nvSpPr>
        <p:spPr bwMode="auto">
          <a:xfrm>
            <a:off x="431006" y="3077953"/>
            <a:ext cx="4909036" cy="242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hand = open(</a:t>
            </a:r>
            <a:r>
              <a:rPr lang="fr-FR" altLang="en-US" sz="3150" dirty="0"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ea typeface="MS PGothic" panose="020B0600070205080204" pitchFamily="34" charset="-128"/>
              </a:rPr>
              <a:t>mbox-short.txt</a:t>
            </a:r>
            <a:r>
              <a:rPr lang="fr-FR" altLang="en-US" sz="3150" dirty="0"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for line in hand: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line = </a:t>
            </a:r>
            <a:r>
              <a:rPr lang="en-US" altLang="en-US" sz="3150" dirty="0" err="1">
                <a:ea typeface="MS PGothic" panose="020B0600070205080204" pitchFamily="34" charset="-128"/>
              </a:rPr>
              <a:t>line.rstrip</a:t>
            </a:r>
            <a:r>
              <a:rPr lang="en-US" altLang="en-US" sz="3150" dirty="0">
                <a:ea typeface="MS PGothic" panose="020B0600070205080204" pitchFamily="34" charset="-128"/>
              </a:rPr>
              <a:t>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if </a:t>
            </a:r>
            <a:r>
              <a:rPr lang="en-US" altLang="en-US" sz="315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line.find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3150" dirty="0">
                <a:ea typeface="MS PGothic" panose="020B0600070205080204" pitchFamily="34" charset="-128"/>
              </a:rPr>
              <a:t> &gt;= 0: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    print line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C343F607-2E86-49C3-80E7-6399BB8F3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startswith()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96FF9C2-6870-4670-A993-C679D91569FE}"/>
              </a:ext>
            </a:extLst>
          </p:cNvPr>
          <p:cNvSpPr>
            <a:spLocks/>
          </p:cNvSpPr>
          <p:nvPr/>
        </p:nvSpPr>
        <p:spPr bwMode="auto">
          <a:xfrm>
            <a:off x="6798469" y="1956220"/>
            <a:ext cx="4909036" cy="339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15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hand = open(</a:t>
            </a:r>
            <a:r>
              <a:rPr lang="fr-FR" altLang="en-US" sz="3150">
                <a:ea typeface="MS PGothic" panose="020B0600070205080204" pitchFamily="34" charset="-128"/>
              </a:rPr>
              <a:t>'</a:t>
            </a:r>
            <a:r>
              <a:rPr lang="en-US" altLang="en-US" sz="3150">
                <a:ea typeface="MS PGothic" panose="020B0600070205080204" pitchFamily="34" charset="-128"/>
              </a:rPr>
              <a:t>mbox-short.txt</a:t>
            </a:r>
            <a:r>
              <a:rPr lang="fr-FR" altLang="en-US" sz="3150">
                <a:ea typeface="MS PGothic" panose="020B0600070205080204" pitchFamily="34" charset="-128"/>
              </a:rPr>
              <a:t>'</a:t>
            </a:r>
            <a:r>
              <a:rPr lang="en-US" altLang="en-US" sz="315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for line in hand: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line = line.rstrip()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if 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>
                <a:solidFill>
                  <a:srgbClr val="FFFF00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3150">
                <a:ea typeface="MS PGothic" panose="020B0600070205080204" pitchFamily="34" charset="-128"/>
              </a:rPr>
              <a:t> 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9FECFB5-1CF7-4DE7-BB75-B96213311A36}"/>
              </a:ext>
            </a:extLst>
          </p:cNvPr>
          <p:cNvSpPr>
            <a:spLocks/>
          </p:cNvSpPr>
          <p:nvPr/>
        </p:nvSpPr>
        <p:spPr bwMode="auto">
          <a:xfrm>
            <a:off x="411956" y="2925553"/>
            <a:ext cx="4909036" cy="242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hand = open(</a:t>
            </a:r>
            <a:r>
              <a:rPr lang="fr-FR" altLang="en-US" sz="3150" dirty="0"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ea typeface="MS PGothic" panose="020B0600070205080204" pitchFamily="34" charset="-128"/>
              </a:rPr>
              <a:t>mbox-short.txt</a:t>
            </a:r>
            <a:r>
              <a:rPr lang="fr-FR" altLang="en-US" sz="3150" dirty="0"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ea typeface="MS PGothic" panose="020B0600070205080204" pitchFamily="34" charset="-128"/>
              </a:rPr>
              <a:t>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for line in hand: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line = </a:t>
            </a:r>
            <a:r>
              <a:rPr lang="en-US" altLang="en-US" sz="3150" dirty="0" err="1">
                <a:ea typeface="MS PGothic" panose="020B0600070205080204" pitchFamily="34" charset="-128"/>
              </a:rPr>
              <a:t>line.rstrip</a:t>
            </a:r>
            <a:r>
              <a:rPr lang="en-US" altLang="en-US" sz="3150" dirty="0">
                <a:ea typeface="MS PGothic" panose="020B0600070205080204" pitchFamily="34" charset="-128"/>
              </a:rPr>
              <a:t>()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if </a:t>
            </a:r>
            <a:r>
              <a:rPr lang="en-US" altLang="en-US" sz="315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line.startswith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15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3150" dirty="0">
                <a:ea typeface="MS PGothic" panose="020B0600070205080204" pitchFamily="34" charset="-128"/>
              </a:rPr>
              <a:t> :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150" dirty="0"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A832B60B-2669-4050-ABE0-9727169345EB}"/>
              </a:ext>
            </a:extLst>
          </p:cNvPr>
          <p:cNvSpPr>
            <a:spLocks/>
          </p:cNvSpPr>
          <p:nvPr/>
        </p:nvSpPr>
        <p:spPr bwMode="auto">
          <a:xfrm>
            <a:off x="829097" y="6131139"/>
            <a:ext cx="1002421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We fine-tune what is matched by adding special characters to the string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EE44EB12-2161-4E92-9C8B-F1D940321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7C1284B-5637-4786-8F56-DB944ACD9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775" y="1952625"/>
            <a:ext cx="10448925" cy="1828800"/>
          </a:xfrm>
        </p:spPr>
        <p:txBody>
          <a:bodyPr/>
          <a:lstStyle/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dot character matches any character</a:t>
            </a:r>
          </a:p>
          <a:p>
            <a:pPr marL="561975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asterisk character, the character is "any number of times"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FA79B-FC07-49EA-BFF8-DDC9E12BA7A6}"/>
              </a:ext>
            </a:extLst>
          </p:cNvPr>
          <p:cNvSpPr>
            <a:spLocks/>
          </p:cNvSpPr>
          <p:nvPr/>
        </p:nvSpPr>
        <p:spPr bwMode="auto">
          <a:xfrm>
            <a:off x="935831" y="4069616"/>
            <a:ext cx="5867184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X-Sieve:</a:t>
            </a:r>
            <a:r>
              <a:rPr lang="en-US" altLang="en-US" sz="2700">
                <a:ea typeface="MS PGothic" panose="020B0600070205080204" pitchFamily="34" charset="-128"/>
              </a:rPr>
              <a:t> CMU Sieve 2.3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X-DSPAM-Result:</a:t>
            </a:r>
            <a:r>
              <a:rPr lang="en-US" altLang="en-US" sz="2700">
                <a:ea typeface="MS PGothic" panose="020B0600070205080204" pitchFamily="34" charset="-128"/>
              </a:rPr>
              <a:t> Innocent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X-DSPAM-Confidence: </a:t>
            </a:r>
            <a:r>
              <a:rPr lang="en-US" altLang="en-US" sz="2700">
                <a:ea typeface="MS PGothic" panose="020B0600070205080204" pitchFamily="34" charset="-128"/>
              </a:rPr>
              <a:t>0.8475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FFFF00"/>
                </a:solidFill>
                <a:ea typeface="MS PGothic" panose="020B0600070205080204" pitchFamily="34" charset="-128"/>
              </a:rPr>
              <a:t>X-Content-Type-Message-Body: </a:t>
            </a:r>
            <a:r>
              <a:rPr lang="en-US" altLang="en-US" sz="2700"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0311A930-6A62-4402-BAA6-CEAD8D8820D1}"/>
              </a:ext>
            </a:extLst>
          </p:cNvPr>
          <p:cNvSpPr>
            <a:spLocks/>
          </p:cNvSpPr>
          <p:nvPr/>
        </p:nvSpPr>
        <p:spPr bwMode="auto">
          <a:xfrm>
            <a:off x="9093082" y="4735339"/>
            <a:ext cx="1173399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500">
                <a:solidFill>
                  <a:srgbClr val="FFFF00"/>
                </a:solidFill>
                <a:ea typeface="MS PGothic" panose="020B0600070205080204" pitchFamily="34" charset="-128"/>
              </a:rPr>
              <a:t>^X.*:</a:t>
            </a:r>
          </a:p>
        </p:txBody>
      </p:sp>
    </p:spTree>
  </p:cSld>
  <p:clrMapOvr>
    <a:masterClrMapping/>
  </p:clrMapOvr>
  <p:transition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AAAAAA"/>
      </a:accent3>
      <a:accent4>
        <a:srgbClr val="DADADA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6203</TotalTime>
  <Words>2664</Words>
  <Application>Microsoft Office PowerPoint</Application>
  <PresentationFormat>Widescreen</PresentationFormat>
  <Paragraphs>326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50" baseType="lpstr">
      <vt:lpstr>MS PGothic</vt:lpstr>
      <vt:lpstr>Arial</vt:lpstr>
      <vt:lpstr>Calibri</vt:lpstr>
      <vt:lpstr>Courier</vt:lpstr>
      <vt:lpstr>Courier New</vt:lpstr>
      <vt:lpstr>Courier New Bold</vt:lpstr>
      <vt:lpstr>Gill Sans</vt:lpstr>
      <vt:lpstr>Monaco</vt:lpstr>
      <vt:lpstr>Symbol</vt:lpstr>
      <vt:lpstr>The Hand Black</vt:lpstr>
      <vt:lpstr>The Serif Hand</vt:lpstr>
      <vt:lpstr>The Serif Hand Black</vt:lpstr>
      <vt:lpstr>Wingdings</vt:lpstr>
      <vt:lpstr>SketchyVTI</vt:lpstr>
      <vt:lpstr>Title &amp; Bullets</vt:lpstr>
      <vt:lpstr>1_Title &amp; Bullets</vt:lpstr>
      <vt:lpstr>Data Analytics in Python Scrubbing Text</vt:lpstr>
      <vt:lpstr>Alerts</vt:lpstr>
      <vt:lpstr>Manipulating Text (Quiz)</vt:lpstr>
      <vt:lpstr>Regular Expressons</vt:lpstr>
      <vt:lpstr>Regular Expression Quick Guide</vt:lpstr>
      <vt:lpstr>The Regular Expression Module</vt:lpstr>
      <vt:lpstr>Using re.search() like find()</vt:lpstr>
      <vt:lpstr>Using re.search() like startswith()</vt:lpstr>
      <vt:lpstr>Wild-Card Characters</vt:lpstr>
      <vt:lpstr>Wild-Card Characters</vt:lpstr>
      <vt:lpstr>Fine-Tuning Your Match</vt:lpstr>
      <vt:lpstr>Fine-Tuning Your Match</vt:lpstr>
      <vt:lpstr>Matching and Extracting Data</vt:lpstr>
      <vt:lpstr>Matching and Extracting Data</vt:lpstr>
      <vt:lpstr>Warning: Greedy Matching</vt:lpstr>
      <vt:lpstr>Non-Greedy Matching</vt:lpstr>
      <vt:lpstr>Fine Tuning String Extraction</vt:lpstr>
      <vt:lpstr>Fine Tuning String Extraction</vt:lpstr>
      <vt:lpstr>PowerPoint Presentation</vt:lpstr>
      <vt:lpstr>The Double Split Version</vt:lpstr>
      <vt:lpstr>The Double Split Version</vt:lpstr>
      <vt:lpstr>The Regex Version</vt:lpstr>
      <vt:lpstr>The Regex Version</vt:lpstr>
      <vt:lpstr>The Regex Version</vt:lpstr>
      <vt:lpstr>Even Cooler Regex Version</vt:lpstr>
      <vt:lpstr>Even Cooler Regex Version</vt:lpstr>
      <vt:lpstr>Even Cooler Regex Version</vt:lpstr>
      <vt:lpstr>Even Cooler Regex Version</vt:lpstr>
      <vt:lpstr>Even Cooler Regex Version</vt:lpstr>
      <vt:lpstr>Spam Confidence</vt:lpstr>
      <vt:lpstr>Regular Expression Quick Guide</vt:lpstr>
      <vt:lpstr>Escape Character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72</cp:revision>
  <dcterms:created xsi:type="dcterms:W3CDTF">2024-01-06T19:25:42Z</dcterms:created>
  <dcterms:modified xsi:type="dcterms:W3CDTF">2024-02-16T03:34:53Z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