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496" r:id="rId5"/>
    <p:sldId id="507" r:id="rId6"/>
    <p:sldId id="521" r:id="rId7"/>
    <p:sldId id="311" r:id="rId8"/>
    <p:sldId id="293" r:id="rId9"/>
    <p:sldId id="522" r:id="rId10"/>
    <p:sldId id="52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6" d="100"/>
          <a:sy n="106" d="100"/>
        </p:scale>
        <p:origin x="894" y="10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cki, David" userId="6775c6c2-8edf-424e-b496-68d7ef049a08" providerId="ADAL" clId="{96782677-0BF9-425B-9FCC-26432DDB0F2A}"/>
    <pc:docChg chg="undo custSel delSld modSld">
      <pc:chgData name="Stucki, David" userId="6775c6c2-8edf-424e-b496-68d7ef049a08" providerId="ADAL" clId="{96782677-0BF9-425B-9FCC-26432DDB0F2A}" dt="2024-02-12T17:05:51.563" v="371"/>
      <pc:docMkLst>
        <pc:docMk/>
      </pc:docMkLst>
      <pc:sldChg chg="modSp modAnim">
        <pc:chgData name="Stucki, David" userId="6775c6c2-8edf-424e-b496-68d7ef049a08" providerId="ADAL" clId="{96782677-0BF9-425B-9FCC-26432DDB0F2A}" dt="2024-02-12T17:05:51.563" v="371"/>
        <pc:sldMkLst>
          <pc:docMk/>
          <pc:sldMk cId="982280948" sldId="293"/>
        </pc:sldMkLst>
        <pc:spChg chg="mod">
          <ac:chgData name="Stucki, David" userId="6775c6c2-8edf-424e-b496-68d7ef049a08" providerId="ADAL" clId="{96782677-0BF9-425B-9FCC-26432DDB0F2A}" dt="2024-02-12T17:03:47.622" v="305"/>
          <ac:spMkLst>
            <pc:docMk/>
            <pc:sldMk cId="982280948" sldId="293"/>
            <ac:spMk id="2" creationId="{00000000-0000-0000-0000-000000000000}"/>
          </ac:spMkLst>
        </pc:spChg>
        <pc:spChg chg="mod">
          <ac:chgData name="Stucki, David" userId="6775c6c2-8edf-424e-b496-68d7ef049a08" providerId="ADAL" clId="{96782677-0BF9-425B-9FCC-26432DDB0F2A}" dt="2024-02-12T17:05:03.849" v="367" actId="20577"/>
          <ac:spMkLst>
            <pc:docMk/>
            <pc:sldMk cId="982280948" sldId="293"/>
            <ac:spMk id="4" creationId="{24C6CC2A-7A26-2A20-4FB1-B76C2FD2AD6B}"/>
          </ac:spMkLst>
        </pc:spChg>
      </pc:sldChg>
      <pc:sldChg chg="modSp modAnim">
        <pc:chgData name="Stucki, David" userId="6775c6c2-8edf-424e-b496-68d7ef049a08" providerId="ADAL" clId="{96782677-0BF9-425B-9FCC-26432DDB0F2A}" dt="2024-02-12T17:05:27.959" v="368"/>
        <pc:sldMkLst>
          <pc:docMk/>
          <pc:sldMk cId="746626736" sldId="311"/>
        </pc:sldMkLst>
        <pc:spChg chg="mod">
          <ac:chgData name="Stucki, David" userId="6775c6c2-8edf-424e-b496-68d7ef049a08" providerId="ADAL" clId="{96782677-0BF9-425B-9FCC-26432DDB0F2A}" dt="2024-02-12T13:48:38.497" v="21"/>
          <ac:spMkLst>
            <pc:docMk/>
            <pc:sldMk cId="746626736" sldId="311"/>
            <ac:spMk id="2" creationId="{BF175027-478C-4731-BC6C-738D355A624E}"/>
          </ac:spMkLst>
        </pc:spChg>
        <pc:spChg chg="mod">
          <ac:chgData name="Stucki, David" userId="6775c6c2-8edf-424e-b496-68d7ef049a08" providerId="ADAL" clId="{96782677-0BF9-425B-9FCC-26432DDB0F2A}" dt="2024-02-12T17:03:02.522" v="295" actId="5793"/>
          <ac:spMkLst>
            <pc:docMk/>
            <pc:sldMk cId="746626736" sldId="311"/>
            <ac:spMk id="3" creationId="{C3A72BEE-D5AB-4231-95C3-44869BC89250}"/>
          </ac:spMkLst>
        </pc:spChg>
      </pc:sldChg>
      <pc:sldChg chg="modSp modAnim">
        <pc:chgData name="Stucki, David" userId="6775c6c2-8edf-424e-b496-68d7ef049a08" providerId="ADAL" clId="{96782677-0BF9-425B-9FCC-26432DDB0F2A}" dt="2024-02-12T17:03:26.495" v="298" actId="20577"/>
        <pc:sldMkLst>
          <pc:docMk/>
          <pc:sldMk cId="1614697324" sldId="521"/>
        </pc:sldMkLst>
        <pc:spChg chg="mod">
          <ac:chgData name="Stucki, David" userId="6775c6c2-8edf-424e-b496-68d7ef049a08" providerId="ADAL" clId="{96782677-0BF9-425B-9FCC-26432DDB0F2A}" dt="2024-02-12T17:03:13.246" v="296" actId="20577"/>
          <ac:spMkLst>
            <pc:docMk/>
            <pc:sldMk cId="1614697324" sldId="521"/>
            <ac:spMk id="3" creationId="{06DC4DD7-60BC-D59F-DF4E-C4AA4B34EFEF}"/>
          </ac:spMkLst>
        </pc:spChg>
      </pc:sldChg>
      <pc:sldChg chg="modSp del">
        <pc:chgData name="Stucki, David" userId="6775c6c2-8edf-424e-b496-68d7ef049a08" providerId="ADAL" clId="{96782677-0BF9-425B-9FCC-26432DDB0F2A}" dt="2024-02-12T13:48:40.826" v="22" actId="2696"/>
        <pc:sldMkLst>
          <pc:docMk/>
          <pc:sldMk cId="972814302" sldId="525"/>
        </pc:sldMkLst>
        <pc:spChg chg="mod">
          <ac:chgData name="Stucki, David" userId="6775c6c2-8edf-424e-b496-68d7ef049a08" providerId="ADAL" clId="{96782677-0BF9-425B-9FCC-26432DDB0F2A}" dt="2024-02-12T13:48:27.156" v="20" actId="20577"/>
          <ac:spMkLst>
            <pc:docMk/>
            <pc:sldMk cId="972814302" sldId="525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solidFill>
                  <a:schemeClr val="accent4">
                    <a:lumMod val="75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 dirty="0">
                <a:solidFill>
                  <a:schemeClr val="accent4">
                    <a:lumMod val="75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 dirty="0">
                <a:solidFill>
                  <a:srgbClr val="C00000"/>
                </a:solidFill>
              </a:rPr>
              <a:t>Scrubbing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3: Due today before 11:59pm</a:t>
            </a:r>
          </a:p>
          <a:p>
            <a:r>
              <a:rPr lang="en-US" dirty="0"/>
              <a:t>Assignment 4: available today (?); due next Monday, 2/19, before 11:59pm</a:t>
            </a:r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Dirty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6679"/>
            <a:ext cx="10515599" cy="45261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accent4"/>
                </a:solidFill>
              </a:rPr>
              <a:t>There are many aspects of a real-world data set that may be less than ideal for doing analytics</a:t>
            </a:r>
          </a:p>
          <a:p>
            <a:r>
              <a:rPr lang="en-US" dirty="0">
                <a:solidFill>
                  <a:srgbClr val="00B0F0"/>
                </a:solidFill>
              </a:rPr>
              <a:t>Missing values: multiple causes, non-standard placeholders, varying density</a:t>
            </a:r>
          </a:p>
          <a:p>
            <a:r>
              <a:rPr lang="en-US" dirty="0">
                <a:solidFill>
                  <a:schemeClr val="accent3"/>
                </a:solidFill>
              </a:rPr>
              <a:t>Structure of data: unequal columns lengths, multi-purpose fields</a:t>
            </a:r>
          </a:p>
          <a:p>
            <a:r>
              <a:rPr lang="en-US" dirty="0">
                <a:solidFill>
                  <a:schemeClr val="accent6"/>
                </a:solidFill>
              </a:rPr>
              <a:t>Redundancy: duplicate rows/columns, duplicate values</a:t>
            </a:r>
          </a:p>
          <a:p>
            <a:r>
              <a:rPr lang="en-US" dirty="0">
                <a:solidFill>
                  <a:schemeClr val="accent4"/>
                </a:solidFill>
              </a:rPr>
              <a:t>Contradicting data: internal inconsistencies in data set, conflicting data across multiple data sets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Key errors: inadequate or non-existent keys for uniquely identifying rows</a:t>
            </a:r>
          </a:p>
          <a:p>
            <a:r>
              <a:rPr lang="en-US" dirty="0">
                <a:solidFill>
                  <a:schemeClr val="accent2"/>
                </a:solidFill>
              </a:rPr>
              <a:t>Format consistency: units, date/time format, precision, spelling, upper/lower case, data types</a:t>
            </a:r>
          </a:p>
          <a:p>
            <a:r>
              <a:rPr lang="en-US" dirty="0">
                <a:solidFill>
                  <a:srgbClr val="FF0000"/>
                </a:solidFill>
              </a:rPr>
              <a:t>Noise: unwanted data, invalid data, obsolete data</a:t>
            </a:r>
          </a:p>
          <a:p>
            <a:r>
              <a:rPr lang="en-US" dirty="0">
                <a:solidFill>
                  <a:srgbClr val="0070C0"/>
                </a:solidFill>
              </a:rPr>
              <a:t>Bias: sampling (how was data collected), user (what assumptions were made), representative (which use cases were left out)</a:t>
            </a:r>
          </a:p>
        </p:txBody>
      </p:sp>
    </p:spTree>
    <p:extLst>
      <p:ext uri="{BB962C8B-B14F-4D97-AF65-F5344CB8AC3E}">
        <p14:creationId xmlns:p14="http://schemas.microsoft.com/office/powerpoint/2010/main" val="16146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75027-478C-4731-BC6C-738D355A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Pandas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72BEE-D5AB-4231-95C3-44869BC89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260"/>
            <a:ext cx="99755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B0F0"/>
                </a:solidFill>
              </a:rPr>
              <a:t>Missing values:</a:t>
            </a:r>
            <a:endParaRPr lang="en-US" sz="3200" dirty="0"/>
          </a:p>
          <a:p>
            <a:r>
              <a:rPr lang="en-US" dirty="0" err="1"/>
              <a:t>df.isna</a:t>
            </a:r>
            <a:r>
              <a:rPr lang="en-US" dirty="0"/>
              <a:t>() &amp; </a:t>
            </a:r>
            <a:r>
              <a:rPr lang="en-US" dirty="0" err="1"/>
              <a:t>df.notna</a:t>
            </a:r>
            <a:r>
              <a:rPr lang="en-US" dirty="0"/>
              <a:t>()</a:t>
            </a:r>
          </a:p>
          <a:p>
            <a:pPr lvl="1"/>
            <a:r>
              <a:rPr lang="en-US" b="1" dirty="0"/>
              <a:t>Returns </a:t>
            </a:r>
            <a:r>
              <a:rPr lang="en-US" b="1" dirty="0" err="1"/>
              <a:t>DataFrame</a:t>
            </a:r>
            <a:r>
              <a:rPr lang="en-US" b="1" dirty="0"/>
              <a:t> containing True/False, element-wise</a:t>
            </a:r>
            <a:endParaRPr lang="en-US" dirty="0"/>
          </a:p>
          <a:p>
            <a:pPr lvl="1"/>
            <a:r>
              <a:rPr lang="en-US" dirty="0"/>
              <a:t>Can be performed selectively on columns</a:t>
            </a:r>
          </a:p>
          <a:p>
            <a:pPr lvl="1"/>
            <a:r>
              <a:rPr lang="en-US" dirty="0"/>
              <a:t>Can call any() and all() on result</a:t>
            </a:r>
          </a:p>
          <a:p>
            <a:r>
              <a:rPr lang="en-US" dirty="0" err="1"/>
              <a:t>df.dropna</a:t>
            </a:r>
            <a:r>
              <a:rPr lang="en-US" dirty="0"/>
              <a:t>() &amp; </a:t>
            </a:r>
            <a:r>
              <a:rPr lang="en-US" dirty="0" err="1"/>
              <a:t>df.fillna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2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Pandas Help?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6CC2A-7A26-2A20-4FB1-B76C2FD2A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defRPr/>
            </a:pPr>
            <a:r>
              <a:rPr lang="en-US" sz="3200" dirty="0">
                <a:solidFill>
                  <a:schemeClr val="accent6"/>
                </a:solidFill>
              </a:rPr>
              <a:t>Redundancy: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  <a:p>
            <a:pPr marL="742950" lvl="1" indent="-285750">
              <a:spcBef>
                <a:spcPts val="0"/>
              </a:spcBef>
              <a:defRPr/>
            </a:pPr>
            <a:r>
              <a:rPr lang="en-US" sz="2600" dirty="0" err="1">
                <a:solidFill>
                  <a:prstClr val="black"/>
                </a:solidFill>
                <a:latin typeface="The Hand Black"/>
              </a:rPr>
              <a:t>df.duplicated</a:t>
            </a:r>
            <a:r>
              <a:rPr lang="en-US" sz="2600" dirty="0">
                <a:solidFill>
                  <a:prstClr val="black"/>
                </a:solidFill>
                <a:latin typeface="The Hand Black"/>
              </a:rPr>
              <a:t>()</a:t>
            </a:r>
          </a:p>
          <a:p>
            <a:pPr marL="742950" lvl="1" indent="-285750">
              <a:spcBef>
                <a:spcPts val="0"/>
              </a:spcBef>
              <a:defRPr/>
            </a:pPr>
            <a:endParaRPr lang="en-US" sz="2600" dirty="0">
              <a:solidFill>
                <a:prstClr val="black"/>
              </a:solidFill>
              <a:latin typeface="The Hand Black"/>
            </a:endParaRPr>
          </a:p>
          <a:p>
            <a:pPr marL="742950" lvl="1" indent="-285750">
              <a:spcBef>
                <a:spcPts val="0"/>
              </a:spcBef>
              <a:defRPr/>
            </a:pPr>
            <a:r>
              <a:rPr lang="en-US" sz="2600" dirty="0" err="1">
                <a:solidFill>
                  <a:prstClr val="black"/>
                </a:solidFill>
                <a:latin typeface="The Hand Black"/>
              </a:rPr>
              <a:t>df.drop_duplicates</a:t>
            </a:r>
            <a:r>
              <a:rPr lang="en-US" sz="2600" dirty="0">
                <a:solidFill>
                  <a:prstClr val="black"/>
                </a:solidFill>
                <a:latin typeface="The Hand Black"/>
              </a:rPr>
              <a:t>()</a:t>
            </a:r>
          </a:p>
          <a:p>
            <a:pPr marL="742950" lvl="1" indent="-285750">
              <a:spcBef>
                <a:spcPts val="0"/>
              </a:spcBef>
              <a:defRPr/>
            </a:pPr>
            <a:endParaRPr lang="en-US" sz="2600" dirty="0">
              <a:solidFill>
                <a:prstClr val="black"/>
              </a:solidFill>
              <a:latin typeface="The Hand Black"/>
            </a:endParaRPr>
          </a:p>
        </p:txBody>
      </p:sp>
    </p:spTree>
    <p:extLst>
      <p:ext uri="{BB962C8B-B14F-4D97-AF65-F5344CB8AC3E}">
        <p14:creationId xmlns:p14="http://schemas.microsoft.com/office/powerpoint/2010/main" val="98228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Data Cleaning</a:t>
            </a:r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6134</TotalTime>
  <Words>243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The Hand Black</vt:lpstr>
      <vt:lpstr>The Serif Hand</vt:lpstr>
      <vt:lpstr>The Serif Hand Black</vt:lpstr>
      <vt:lpstr>SketchyVTI</vt:lpstr>
      <vt:lpstr>Data Analytics in Python Scrubbing Data</vt:lpstr>
      <vt:lpstr>Alerts</vt:lpstr>
      <vt:lpstr>What is Dirty Data?</vt:lpstr>
      <vt:lpstr>How does Pandas Help?</vt:lpstr>
      <vt:lpstr>How does Pandas Help?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Stucki, David</cp:lastModifiedBy>
  <cp:revision>68</cp:revision>
  <dcterms:created xsi:type="dcterms:W3CDTF">2024-01-06T19:25:42Z</dcterms:created>
  <dcterms:modified xsi:type="dcterms:W3CDTF">2024-02-12T17:05:55Z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