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2"/>
  </p:notesMasterIdLst>
  <p:handoutMasterIdLst>
    <p:handoutMasterId r:id="rId13"/>
  </p:handoutMasterIdLst>
  <p:sldIdLst>
    <p:sldId id="496" r:id="rId5"/>
    <p:sldId id="507" r:id="rId6"/>
    <p:sldId id="300" r:id="rId7"/>
    <p:sldId id="534" r:id="rId8"/>
    <p:sldId id="533" r:id="rId9"/>
    <p:sldId id="522" r:id="rId10"/>
    <p:sldId id="52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99" autoAdjust="0"/>
    <p:restoredTop sz="79426" autoAdjust="0"/>
  </p:normalViewPr>
  <p:slideViewPr>
    <p:cSldViewPr snapToGrid="0" showGuides="1">
      <p:cViewPr varScale="1">
        <p:scale>
          <a:sx n="88" d="100"/>
          <a:sy n="88" d="100"/>
        </p:scale>
        <p:origin x="1572" y="78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Obj</a:t>
            </a:r>
            <a:r>
              <a:rPr lang="en-US" baseline="0" dirty="0"/>
              <a:t> = </a:t>
            </a:r>
            <a:r>
              <a:rPr lang="en-US" baseline="0" dirty="0" err="1"/>
              <a:t>pd.read_csv</a:t>
            </a:r>
            <a:r>
              <a:rPr lang="en-US" baseline="0" dirty="0"/>
              <a:t>(‘values.csv’)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F38C2-4548-F541-8261-4C1D96E7A16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70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CD9CE7-086F-DBF1-E053-964716E837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BE323E-AD3C-C565-A45A-059A23A0D9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F69A7B9-C3CC-E082-2BEA-F0150FF16E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Obj</a:t>
            </a:r>
            <a:r>
              <a:rPr lang="en-US" baseline="0" dirty="0"/>
              <a:t> = </a:t>
            </a:r>
            <a:r>
              <a:rPr lang="en-US" baseline="0" dirty="0" err="1"/>
              <a:t>pd.read_csv</a:t>
            </a:r>
            <a:r>
              <a:rPr lang="en-US" baseline="0" dirty="0"/>
              <a:t>(‘values.csv’)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ACA420-3883-A379-8205-4C84D345E1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F38C2-4548-F541-8261-4C1D96E7A16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696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41718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2779"/>
          </a:xfrm>
        </p:spPr>
        <p:txBody>
          <a:bodyPr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66679"/>
            <a:ext cx="5181600" cy="452619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84968"/>
            <a:ext cx="5181600" cy="450790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1714860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s://www.json.org/json-en.html" TargetMode="External"/><Relationship Id="rId7" Type="http://schemas.openxmlformats.org/officeDocument/2006/relationships/hyperlink" Target="https://www.w3schools.com/python/pandas/pandas_json.as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pandas.pydata.org/pandas-docs/stable/reference/api/pandas.read_json.html" TargetMode="External"/><Relationship Id="rId5" Type="http://schemas.openxmlformats.org/officeDocument/2006/relationships/hyperlink" Target="https://www.w3schools.com/python/python_json.asp" TargetMode="External"/><Relationship Id="rId4" Type="http://schemas.openxmlformats.org/officeDocument/2006/relationships/hyperlink" Target="https://docs.python.org/3/library/json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Web/XML/XML_introduction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pandas.pydata.org/docs/reference/api/pandas.read_xml.html" TargetMode="External"/><Relationship Id="rId5" Type="http://schemas.openxmlformats.org/officeDocument/2006/relationships/hyperlink" Target="https://realpython.com/python-xml-parser/" TargetMode="External"/><Relationship Id="rId4" Type="http://schemas.openxmlformats.org/officeDocument/2006/relationships/hyperlink" Target="https://docs.python.org/3/library/xml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icrosoft_Excel#Current_file_extensions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stackoverflow.com/questions/26474693/excelfile-vs-read-excel-in-pandas" TargetMode="External"/><Relationship Id="rId5" Type="http://schemas.openxmlformats.org/officeDocument/2006/relationships/hyperlink" Target="https://pypi.org/project/openpyxl/" TargetMode="External"/><Relationship Id="rId4" Type="http://schemas.openxmlformats.org/officeDocument/2006/relationships/hyperlink" Target="https://pypi.org/project/xlrd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>
                <a:solidFill>
                  <a:schemeClr val="accent6">
                    <a:lumMod val="40000"/>
                    <a:lumOff val="60000"/>
                  </a:schemeClr>
                </a:solidFill>
                <a:latin typeface="The Serif Hand" panose="020F0502020204030204" pitchFamily="66" charset="0"/>
              </a:rPr>
              <a:t>Data Analytics in Python</a:t>
            </a:r>
            <a:br>
              <a:rPr lang="en-US" sz="7200">
                <a:solidFill>
                  <a:schemeClr val="accent6">
                    <a:lumMod val="40000"/>
                    <a:lumOff val="60000"/>
                  </a:schemeClr>
                </a:solidFill>
                <a:latin typeface="The Serif Hand" panose="020F0502020204030204" pitchFamily="66" charset="0"/>
              </a:rPr>
            </a:br>
            <a:r>
              <a:rPr lang="en-US" sz="6000">
                <a:solidFill>
                  <a:schemeClr val="accent6">
                    <a:lumMod val="75000"/>
                  </a:schemeClr>
                </a:solidFill>
              </a:rPr>
              <a:t>READING FILES</a:t>
            </a:r>
            <a:endParaRPr lang="en-US" sz="6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796550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COMP 2800</a:t>
            </a:r>
          </a:p>
          <a:p>
            <a:r>
              <a:rPr lang="en-US" sz="3200" b="1">
                <a:solidFill>
                  <a:schemeClr val="bg1"/>
                </a:solidFill>
              </a:rPr>
              <a:t>David J Stucki</a:t>
            </a:r>
          </a:p>
          <a:p>
            <a:r>
              <a:rPr lang="en-US" b="1"/>
              <a:t>Otterbein University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8D36-BF88-366A-2B1C-818EBE89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F386-5D73-2E45-FA61-31B0E04E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Assignment 3: Due next Monday, 2/12 by 11:59pm</a:t>
            </a:r>
          </a:p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793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2192054"/>
            <a:ext cx="10515600" cy="4414933"/>
          </a:xfrm>
        </p:spPr>
        <p:txBody>
          <a:bodyPr>
            <a:normAutofit/>
          </a:bodyPr>
          <a:lstStyle/>
          <a:p>
            <a:r>
              <a:rPr lang="en-US" sz="3200"/>
              <a:t>JavaScript Object Notation</a:t>
            </a:r>
            <a:endParaRPr lang="en-US" sz="3200" dirty="0"/>
          </a:p>
          <a:p>
            <a:pPr lvl="1"/>
            <a:r>
              <a:rPr lang="en-US" sz="2800"/>
              <a:t>Official standard: </a:t>
            </a:r>
            <a:r>
              <a:rPr lang="en-US" sz="2800">
                <a:hlinkClick r:id="rId3"/>
              </a:rPr>
              <a:t>https://www.json.org/json-en.html</a:t>
            </a:r>
            <a:endParaRPr lang="en-US" sz="2800"/>
          </a:p>
          <a:p>
            <a:pPr lvl="1"/>
            <a:r>
              <a:rPr lang="en-US" sz="2800"/>
              <a:t>Native Python library: </a:t>
            </a:r>
            <a:r>
              <a:rPr lang="en-US" sz="2800">
                <a:hlinkClick r:id="rId4"/>
              </a:rPr>
              <a:t>https://docs.python.org/3/library/json.html</a:t>
            </a:r>
            <a:endParaRPr lang="en-US" sz="2800"/>
          </a:p>
          <a:p>
            <a:pPr lvl="1"/>
            <a:r>
              <a:rPr lang="en-US" sz="2800"/>
              <a:t>W3 Schools: </a:t>
            </a:r>
            <a:r>
              <a:rPr lang="en-US" sz="2800">
                <a:hlinkClick r:id="rId5"/>
              </a:rPr>
              <a:t>https://www.w3schools.com/python/python_json.asp</a:t>
            </a:r>
            <a:r>
              <a:rPr lang="en-US" sz="2800"/>
              <a:t> </a:t>
            </a:r>
          </a:p>
          <a:p>
            <a:pPr lvl="1"/>
            <a:r>
              <a:rPr lang="en-US" sz="2800"/>
              <a:t>Pandas: </a:t>
            </a:r>
            <a:r>
              <a:rPr lang="en-US" sz="2800">
                <a:hlinkClick r:id="rId6"/>
              </a:rPr>
              <a:t>https://pandas.pydata.org/pandas-docs/stable/reference/api/pandas.read_json.html</a:t>
            </a:r>
            <a:endParaRPr lang="en-US" sz="2800"/>
          </a:p>
          <a:p>
            <a:pPr lvl="1"/>
            <a:r>
              <a:rPr lang="en-US" sz="2800"/>
              <a:t>W3 Schools: </a:t>
            </a:r>
            <a:r>
              <a:rPr lang="en-US" sz="2800">
                <a:hlinkClick r:id="rId7"/>
              </a:rPr>
              <a:t>https://www.w3schools.com/python/pandas/pandas_json.asp</a:t>
            </a:r>
            <a:endParaRPr lang="en-US" sz="2800" dirty="0"/>
          </a:p>
          <a:p>
            <a:r>
              <a:rPr lang="en-US" sz="3200"/>
              <a:t>Real world example</a:t>
            </a:r>
            <a:endParaRPr lang="en-US" sz="3200" dirty="0"/>
          </a:p>
          <a:p>
            <a:endParaRPr lang="en-US" sz="3200" dirty="0"/>
          </a:p>
        </p:txBody>
      </p:sp>
      <p:pic>
        <p:nvPicPr>
          <p:cNvPr id="2050" name="Picture 2" descr="Image result for json logo">
            <a:extLst>
              <a:ext uri="{FF2B5EF4-FFF2-40B4-BE49-F238E27FC236}">
                <a16:creationId xmlns:a16="http://schemas.microsoft.com/office/drawing/2014/main" id="{F65FF929-DB56-B5FF-AE3F-ABA47AFD2B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6026" y="406711"/>
            <a:ext cx="1207878" cy="1242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669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76FE69-C409-3499-E5D2-D1FDFD867C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F36C3-F823-ECC0-A6E4-B65FBE17B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XML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159A3-83DF-C627-F844-8C72A046F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2192054"/>
            <a:ext cx="10515600" cy="4414933"/>
          </a:xfrm>
        </p:spPr>
        <p:txBody>
          <a:bodyPr>
            <a:normAutofit/>
          </a:bodyPr>
          <a:lstStyle/>
          <a:p>
            <a:r>
              <a:rPr lang="en-US" sz="3200"/>
              <a:t>Extensible Markup Language</a:t>
            </a:r>
            <a:endParaRPr lang="en-US" sz="3200" dirty="0"/>
          </a:p>
          <a:p>
            <a:pPr lvl="1"/>
            <a:r>
              <a:rPr lang="en-US" sz="2800"/>
              <a:t>Official standard: </a:t>
            </a:r>
            <a:r>
              <a:rPr lang="en-US" sz="2800">
                <a:hlinkClick r:id="rId3"/>
              </a:rPr>
              <a:t>https://developer.mozilla.org/en-US/docs/Web/XML/XML_introduction</a:t>
            </a:r>
            <a:endParaRPr lang="en-US" sz="2800"/>
          </a:p>
          <a:p>
            <a:pPr lvl="1"/>
            <a:r>
              <a:rPr lang="en-US" sz="2800"/>
              <a:t>Native Python library: </a:t>
            </a:r>
            <a:r>
              <a:rPr lang="en-US" sz="2800">
                <a:hlinkClick r:id="rId4"/>
              </a:rPr>
              <a:t>https://docs.python.org/3/library/xml.html</a:t>
            </a:r>
            <a:endParaRPr lang="en-US" sz="2800"/>
          </a:p>
          <a:p>
            <a:pPr lvl="1"/>
            <a:r>
              <a:rPr lang="en-US" sz="2800"/>
              <a:t>Roadmap: </a:t>
            </a:r>
            <a:r>
              <a:rPr lang="en-US" sz="2800">
                <a:hlinkClick r:id="rId5"/>
              </a:rPr>
              <a:t>https://realpython.com/python-xml-parser/</a:t>
            </a:r>
            <a:endParaRPr lang="en-US" sz="2800"/>
          </a:p>
          <a:p>
            <a:pPr lvl="1"/>
            <a:r>
              <a:rPr lang="en-US" sz="2800"/>
              <a:t>Pandas: </a:t>
            </a:r>
            <a:r>
              <a:rPr lang="en-US" sz="2800">
                <a:hlinkClick r:id="rId6"/>
              </a:rPr>
              <a:t>https://pandas.pydata.org/docs/reference/api/pandas.read_xml.html</a:t>
            </a:r>
            <a:endParaRPr lang="en-US" sz="2800" dirty="0"/>
          </a:p>
          <a:p>
            <a:r>
              <a:rPr lang="en-US" sz="3200"/>
              <a:t>Real world example</a:t>
            </a:r>
            <a:endParaRPr lang="en-US" sz="3200" dirty="0"/>
          </a:p>
          <a:p>
            <a:endParaRPr lang="en-US" sz="3200" dirty="0"/>
          </a:p>
        </p:txBody>
      </p:sp>
      <p:pic>
        <p:nvPicPr>
          <p:cNvPr id="3074" name="Picture 2" descr="Mihir-Portfolio Website">
            <a:extLst>
              <a:ext uri="{FF2B5EF4-FFF2-40B4-BE49-F238E27FC236}">
                <a16:creationId xmlns:a16="http://schemas.microsoft.com/office/drawing/2014/main" id="{35F821D0-51D1-780C-8250-0E93096A78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3297" y="398276"/>
            <a:ext cx="1259259" cy="125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15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excel logo">
            <a:extLst>
              <a:ext uri="{FF2B5EF4-FFF2-40B4-BE49-F238E27FC236}">
                <a16:creationId xmlns:a16="http://schemas.microsoft.com/office/drawing/2014/main" id="{4C615C71-CB16-B774-4B5D-1685CB5D7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674" y="354238"/>
            <a:ext cx="1170914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18CF6A-2695-CB3D-5165-F8F0B1B23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AD110-5E63-A3E6-70DC-282A6C88B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629913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Microsoft Excel made a radical change in 2007 in how the files were structured</a:t>
            </a:r>
          </a:p>
          <a:p>
            <a:pPr lvl="1"/>
            <a:r>
              <a:rPr lang="en-US"/>
              <a:t>Files are now zip archives of XML documents</a:t>
            </a:r>
          </a:p>
          <a:p>
            <a:pPr lvl="1"/>
            <a:r>
              <a:rPr lang="en-US">
                <a:hlinkClick r:id="rId3"/>
              </a:rPr>
              <a:t>https://en.wikipedia.org/wiki/Microsoft_Excel#Current_file_extensions</a:t>
            </a:r>
            <a:endParaRPr lang="en-US"/>
          </a:p>
          <a:p>
            <a:r>
              <a:rPr lang="en-US"/>
              <a:t>pandas supports opening both the old (using xlrd) and the new (using openpyxl) formats of Excel</a:t>
            </a:r>
          </a:p>
          <a:p>
            <a:pPr lvl="1"/>
            <a:r>
              <a:rPr lang="en-US">
                <a:hlinkClick r:id="rId4"/>
              </a:rPr>
              <a:t>xlrd</a:t>
            </a:r>
            <a:endParaRPr lang="en-US"/>
          </a:p>
          <a:p>
            <a:pPr lvl="1"/>
            <a:r>
              <a:rPr lang="en-US">
                <a:hlinkClick r:id="rId5"/>
              </a:rPr>
              <a:t>openpyxl</a:t>
            </a:r>
            <a:endParaRPr lang="en-US"/>
          </a:p>
          <a:p>
            <a:r>
              <a:rPr lang="en-US"/>
              <a:t>pandas</a:t>
            </a:r>
          </a:p>
          <a:p>
            <a:pPr lvl="1"/>
            <a:r>
              <a:rPr lang="en-US"/>
              <a:t>pandas.ExcelFile: class</a:t>
            </a:r>
          </a:p>
          <a:p>
            <a:pPr lvl="1"/>
            <a:r>
              <a:rPr lang="en-US"/>
              <a:t>pandas.read_excel: function		</a:t>
            </a:r>
            <a:r>
              <a:rPr lang="en-US">
                <a:hlinkClick r:id="rId6"/>
              </a:rPr>
              <a:t>ExcelFile Vs. read_excel in pandas - Stack Overflow</a:t>
            </a:r>
            <a:endParaRPr lang="en-US"/>
          </a:p>
          <a:p>
            <a:r>
              <a:rPr lang="en-US"/>
              <a:t>Real world example</a:t>
            </a:r>
          </a:p>
        </p:txBody>
      </p:sp>
    </p:spTree>
    <p:extLst>
      <p:ext uri="{BB962C8B-B14F-4D97-AF65-F5344CB8AC3E}">
        <p14:creationId xmlns:p14="http://schemas.microsoft.com/office/powerpoint/2010/main" val="117283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4D741-34BA-57F5-A888-992A9A06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2082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7646F-9E67-38BA-39F9-F43F89D22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4B5E0-858D-66BC-E3D8-D5893AECF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Scrubbing Data</a:t>
            </a:r>
          </a:p>
        </p:txBody>
      </p:sp>
    </p:spTree>
    <p:extLst>
      <p:ext uri="{BB962C8B-B14F-4D97-AF65-F5344CB8AC3E}">
        <p14:creationId xmlns:p14="http://schemas.microsoft.com/office/powerpoint/2010/main" val="3448698519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A8DA88-2D67-4B30-8205-C52078711284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9CFB608F-E2ED-4AA5-B472-3C2C89444F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6537</TotalTime>
  <Words>336</Words>
  <Application>Microsoft Office PowerPoint</Application>
  <PresentationFormat>Widescreen</PresentationFormat>
  <Paragraphs>40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The Hand Black</vt:lpstr>
      <vt:lpstr>The Serif Hand</vt:lpstr>
      <vt:lpstr>The Serif Hand Black</vt:lpstr>
      <vt:lpstr>SketchyVTI</vt:lpstr>
      <vt:lpstr>Data Analytics in Python READING FILES</vt:lpstr>
      <vt:lpstr>Alerts</vt:lpstr>
      <vt:lpstr>JSON</vt:lpstr>
      <vt:lpstr>XML</vt:lpstr>
      <vt:lpstr>Excel</vt:lpstr>
      <vt:lpstr>Questions?</vt:lpstr>
      <vt:lpstr>Next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</dc:title>
  <dc:creator>David Stucki</dc:creator>
  <cp:lastModifiedBy>David Stucki</cp:lastModifiedBy>
  <cp:revision>78</cp:revision>
  <dcterms:created xsi:type="dcterms:W3CDTF">2024-01-06T19:25:42Z</dcterms:created>
  <dcterms:modified xsi:type="dcterms:W3CDTF">2024-02-07T18:14:57Z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