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720" r:id="rId4"/>
  </p:sldMasterIdLst>
  <p:notesMasterIdLst>
    <p:notesMasterId r:id="rId14"/>
  </p:notesMasterIdLst>
  <p:handoutMasterIdLst>
    <p:handoutMasterId r:id="rId15"/>
  </p:handoutMasterIdLst>
  <p:sldIdLst>
    <p:sldId id="496" r:id="rId5"/>
    <p:sldId id="507" r:id="rId6"/>
    <p:sldId id="300" r:id="rId7"/>
    <p:sldId id="530" r:id="rId8"/>
    <p:sldId id="531" r:id="rId9"/>
    <p:sldId id="532" r:id="rId10"/>
    <p:sldId id="533" r:id="rId11"/>
    <p:sldId id="522" r:id="rId12"/>
    <p:sldId id="529" r:id="rId13"/>
  </p:sldIdLst>
  <p:sldSz cx="12192000" cy="6858000"/>
  <p:notesSz cx="6858000" cy="9144000"/>
  <p:embeddedFontLst>
    <p:embeddedFont>
      <p:font typeface="Beat My Guest" panose="00000400000000000000" pitchFamily="2" charset="0"/>
      <p:regular r:id="rId16"/>
    </p:embeddedFont>
    <p:embeddedFont>
      <p:font typeface="The Hand Black" panose="03070902030502020204" pitchFamily="66" charset="0"/>
      <p:bold r:id="rId17"/>
    </p:embeddedFont>
    <p:embeddedFont>
      <p:font typeface="The Serif Hand" panose="03070502030502020204" pitchFamily="66" charset="0"/>
      <p:regular r:id="rId18"/>
    </p:embeddedFont>
    <p:embeddedFont>
      <p:font typeface="The Serif Hand Black" panose="03070902030502020204" pitchFamily="66" charset="0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79426" autoAdjust="0"/>
  </p:normalViewPr>
  <p:slideViewPr>
    <p:cSldViewPr snapToGrid="0" showGuides="1">
      <p:cViewPr varScale="1">
        <p:scale>
          <a:sx n="88" d="100"/>
          <a:sy n="88" d="100"/>
        </p:scale>
        <p:origin x="1572" y="78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Obj</a:t>
            </a:r>
            <a:r>
              <a:rPr lang="en-US" baseline="0" dirty="0"/>
              <a:t> = </a:t>
            </a:r>
            <a:r>
              <a:rPr lang="en-US" baseline="0" dirty="0" err="1"/>
              <a:t>pd.read_csv</a:t>
            </a:r>
            <a:r>
              <a:rPr lang="en-US" baseline="0" dirty="0"/>
              <a:t>(‘values.csv’)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F38C2-4548-F541-8261-4C1D96E7A16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7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andas.pydata.org/docs/reference/api/pandas.read_csv.html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chemeClr val="accent6">
                    <a:lumMod val="75000"/>
                  </a:schemeClr>
                </a:solidFill>
              </a:rPr>
              <a:t>Data Loading</a:t>
            </a:r>
            <a:endParaRPr lang="en-US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sz="3200" b="1">
                <a:solidFill>
                  <a:schemeClr val="bg1"/>
                </a:solidFill>
              </a:rPr>
              <a:t>David J Stucki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3: Due next Monday, 2/12 by 11:59pm</a:t>
            </a:r>
          </a:p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2192054"/>
            <a:ext cx="10515600" cy="4414933"/>
          </a:xfrm>
        </p:spPr>
        <p:txBody>
          <a:bodyPr>
            <a:normAutofit/>
          </a:bodyPr>
          <a:lstStyle/>
          <a:p>
            <a:r>
              <a:rPr lang="en-US" sz="3200" dirty="0"/>
              <a:t>Create a </a:t>
            </a:r>
            <a:r>
              <a:rPr lang="en-US" sz="3200" dirty="0" err="1"/>
              <a:t>numpy</a:t>
            </a:r>
            <a:r>
              <a:rPr lang="en-US" sz="3200" dirty="0"/>
              <a:t> array of the shape (3,5): 3 rows and 5 columns  with random values from 1 to 100 </a:t>
            </a:r>
          </a:p>
          <a:p>
            <a:pPr lvl="1"/>
            <a:r>
              <a:rPr lang="en-US" sz="2800" dirty="0"/>
              <a:t>Use </a:t>
            </a:r>
            <a:r>
              <a:rPr lang="en-US" sz="2800" dirty="0" err="1"/>
              <a:t>np.random.randint</a:t>
            </a:r>
            <a:r>
              <a:rPr lang="en-US" sz="2800" dirty="0"/>
              <a:t>(</a:t>
            </a:r>
            <a:r>
              <a:rPr lang="en-US" sz="2800" dirty="0" err="1"/>
              <a:t>low,high</a:t>
            </a:r>
            <a:r>
              <a:rPr lang="en-US" sz="2800" dirty="0"/>
              <a:t>, (shape)) </a:t>
            </a:r>
          </a:p>
          <a:p>
            <a:r>
              <a:rPr lang="en-US" sz="3200" dirty="0"/>
              <a:t>Use the </a:t>
            </a:r>
            <a:r>
              <a:rPr lang="en-US" sz="3200" dirty="0" err="1"/>
              <a:t>numpy</a:t>
            </a:r>
            <a:r>
              <a:rPr lang="en-US" sz="3200" dirty="0"/>
              <a:t> array to generate a Data Frame with index = </a:t>
            </a:r>
            <a:r>
              <a:rPr lang="en-US" sz="3200" dirty="0" err="1"/>
              <a:t>a,b,c</a:t>
            </a:r>
            <a:r>
              <a:rPr lang="en-US" sz="3200" dirty="0"/>
              <a:t> and </a:t>
            </a:r>
            <a:r>
              <a:rPr lang="en-US" sz="3200"/>
              <a:t>columns 1,2,3,4,5</a:t>
            </a:r>
            <a:endParaRPr lang="en-US" sz="3200" dirty="0"/>
          </a:p>
          <a:p>
            <a:r>
              <a:rPr lang="en-US" sz="3200" dirty="0"/>
              <a:t>Transpose the </a:t>
            </a:r>
            <a:r>
              <a:rPr lang="en-US" sz="3200" dirty="0" err="1"/>
              <a:t>DataFrame</a:t>
            </a:r>
            <a:r>
              <a:rPr lang="en-US" sz="3200" dirty="0"/>
              <a:t> and change the values less than 40 to 0 in the Data Frame</a:t>
            </a:r>
            <a:r>
              <a:rPr lang="en-US" sz="3200"/>
              <a:t>. </a:t>
            </a:r>
          </a:p>
          <a:p>
            <a:r>
              <a:rPr lang="en-US"/>
              <a:t>Apply a function to calculate the square root of each value in the data frame</a:t>
            </a:r>
          </a:p>
          <a:p>
            <a:pPr lvl="1"/>
            <a:r>
              <a:rPr lang="en-US"/>
              <a:t>import math  math.sqrt()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669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BF2AD-F54F-2110-4BDE-CE4DFB25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from csv (comma separated values)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0E796-EB88-397C-907D-3798C15CD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pandas.read_csv()		</a:t>
            </a:r>
          </a:p>
          <a:p>
            <a:pPr lvl="1"/>
            <a:r>
              <a:rPr lang="en-US"/>
              <a:t>Despite the name, csv files can be separated by characters other than commas (i.e., sep='|', or sep='\s+')</a:t>
            </a:r>
          </a:p>
          <a:p>
            <a:pPr lvl="1"/>
            <a:r>
              <a:rPr lang="en-US"/>
              <a:t>ex1.csv, ex1bar.csv, ex1space.csv</a:t>
            </a:r>
          </a:p>
          <a:p>
            <a:r>
              <a:rPr lang="en-US"/>
              <a:t>Real-world data is </a:t>
            </a:r>
            <a:r>
              <a:rPr lang="en-US" sz="3600">
                <a:solidFill>
                  <a:srgbClr val="7030A0"/>
                </a:solidFill>
                <a:latin typeface="Beat My Guest" panose="00000400000000000000" pitchFamily="2" charset="0"/>
              </a:rPr>
              <a:t>messy</a:t>
            </a:r>
            <a:r>
              <a:rPr lang="en-US"/>
              <a:t>. So over time, read_csv has acquired around 50 optional parameters to cater to all the data situations you may need to deal with. The </a:t>
            </a:r>
            <a:r>
              <a:rPr lang="en-US">
                <a:hlinkClick r:id="rId2"/>
              </a:rPr>
              <a:t>pandas online documentation </a:t>
            </a:r>
            <a:r>
              <a:rPr lang="en-US"/>
              <a:t>has explanations of each one.</a:t>
            </a:r>
          </a:p>
          <a:p>
            <a:r>
              <a:rPr lang="en-US"/>
              <a:t>read_csv assumes that each column in the input file has a header. What happens when that is not the case?</a:t>
            </a:r>
          </a:p>
          <a:p>
            <a:pPr lvl="1"/>
            <a:r>
              <a:rPr lang="en-US"/>
              <a:t>ex2.csv</a:t>
            </a:r>
          </a:p>
          <a:p>
            <a:pPr lvl="1"/>
            <a:r>
              <a:rPr lang="en-US"/>
              <a:t>header=None</a:t>
            </a:r>
          </a:p>
          <a:p>
            <a:pPr lvl="1"/>
            <a:r>
              <a:rPr lang="en-US"/>
              <a:t>names=['a', 'b', 'c', 'd', 'message']</a:t>
            </a:r>
          </a:p>
        </p:txBody>
      </p:sp>
    </p:spTree>
    <p:extLst>
      <p:ext uri="{BB962C8B-B14F-4D97-AF65-F5344CB8AC3E}">
        <p14:creationId xmlns:p14="http://schemas.microsoft.com/office/powerpoint/2010/main" val="144187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9D4A-8029-69A0-B21D-0BC38758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Missing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6A63B-A554-EB0B-2243-D621C54282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Let's look at ex5.csv...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something,a,b,c,d,message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one,1,2,3,4,NA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two,5,6,,8,world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three,9,10,11,12,foo</a:t>
            </a:r>
          </a:p>
          <a:p>
            <a:r>
              <a:rPr lang="en-US"/>
              <a:t>What do you notice?</a:t>
            </a:r>
          </a:p>
          <a:p>
            <a:r>
              <a:rPr lang="en-US"/>
              <a:t>Let's read it with read_csv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something a  b    c  d message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      one 1  2  3.0  4     NaN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    two 5  6  NaN  8   world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 three 9 10 11.0 12     foo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EED60-5326-46D0-186F-1C8653822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399314" cy="4507906"/>
          </a:xfrm>
        </p:spPr>
        <p:txBody>
          <a:bodyPr>
            <a:normAutofit/>
          </a:bodyPr>
          <a:lstStyle/>
          <a:p>
            <a:r>
              <a:rPr lang="en-US"/>
              <a:t>keep_default_na=False</a:t>
            </a:r>
          </a:p>
          <a:p>
            <a:pPr marL="4572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E4650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something a  b    c  d message</a:t>
            </a:r>
          </a:p>
          <a:p>
            <a:pPr marL="4572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E4650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      one 1  2  3.0  4      NA</a:t>
            </a:r>
          </a:p>
          <a:p>
            <a:pPr marL="4572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E4650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    two 5  6       8   world</a:t>
            </a:r>
          </a:p>
          <a:p>
            <a:pPr marL="4572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E4650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 three 9 10 11.0 12     foo</a:t>
            </a:r>
            <a:endParaRPr lang="en-US"/>
          </a:p>
          <a:p>
            <a:r>
              <a:rPr lang="en-US"/>
              <a:t>sentinels = {"message": ["foo", "NA"], "something": ["two"]}</a:t>
            </a:r>
          </a:p>
          <a:p>
            <a:pPr marL="4572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E4650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something a  b    c  d message</a:t>
            </a:r>
          </a:p>
          <a:p>
            <a:pPr marL="4572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E4650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      one 1  2  3.0  4     NaN</a:t>
            </a:r>
          </a:p>
          <a:p>
            <a:pPr marL="4572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E4650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    NaN 5  6       8   world</a:t>
            </a:r>
          </a:p>
          <a:p>
            <a:pPr marL="4572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E4650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 three 9 10 11.0 12     NaN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4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8A5B8-FEF4-75A5-3824-70CCAD6A8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read_csv Parameters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CFFCF16-9407-925C-887A-96E7A212F53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31731752"/>
              </p:ext>
            </p:extLst>
          </p:nvPr>
        </p:nvGraphicFramePr>
        <p:xfrm>
          <a:off x="359229" y="1839687"/>
          <a:ext cx="5475514" cy="4844142"/>
        </p:xfrm>
        <a:graphic>
          <a:graphicData uri="http://schemas.openxmlformats.org/drawingml/2006/table">
            <a:tbl>
              <a:tblPr/>
              <a:tblGrid>
                <a:gridCol w="1150317">
                  <a:extLst>
                    <a:ext uri="{9D8B030D-6E8A-4147-A177-3AD203B41FA5}">
                      <a16:colId xmlns:a16="http://schemas.microsoft.com/office/drawing/2014/main" val="4282054417"/>
                    </a:ext>
                  </a:extLst>
                </a:gridCol>
                <a:gridCol w="4325197">
                  <a:extLst>
                    <a:ext uri="{9D8B030D-6E8A-4147-A177-3AD203B41FA5}">
                      <a16:colId xmlns:a16="http://schemas.microsoft.com/office/drawing/2014/main" val="761100975"/>
                    </a:ext>
                  </a:extLst>
                </a:gridCol>
              </a:tblGrid>
              <a:tr h="353959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Argument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5057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5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7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Description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705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5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5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5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032949"/>
                  </a:ext>
                </a:extLst>
              </a:tr>
              <a:tr h="353959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path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505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5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String indicating filesystem location, URL, or file-like object.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3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5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5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00664"/>
                  </a:ext>
                </a:extLst>
              </a:tr>
              <a:tr h="638927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sep or delimiter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3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5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5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Character sequence or regular expression to use to split fields in each row.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3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474391"/>
                  </a:ext>
                </a:extLst>
              </a:tr>
              <a:tr h="638927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header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1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5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5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Row number to use as column names; defaults to 0 (first row), but should be None if there is no header row.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F05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5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5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5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275546"/>
                  </a:ext>
                </a:extLst>
              </a:tr>
              <a:tr h="721504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index_col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105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5A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Column numbers or names to use as the row index in the result; can be a single name/number or a list of them for a hierarchical index.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105A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5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56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263214"/>
                  </a:ext>
                </a:extLst>
              </a:tr>
              <a:tr h="353959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names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305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5F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5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List of column names for result.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D05F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56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5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583617"/>
                  </a:ext>
                </a:extLst>
              </a:tr>
              <a:tr h="638927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skiprows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505A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5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5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5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Number of rows at beginning of file to ignore or list of row numbers (starting from 0) to skip.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B05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5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5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393431"/>
                  </a:ext>
                </a:extLst>
              </a:tr>
              <a:tr h="638927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na_values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705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5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6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Sequence of values to replace with NA. They are added to the default list unless keep_default_na=False is passed.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305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5E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5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112535"/>
                  </a:ext>
                </a:extLst>
              </a:tr>
              <a:tr h="505053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keep_default_na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905A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6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6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F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Whether to use the default NA value list or not (True by default).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D06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5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5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5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20197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47D65BA-3C42-ED0A-6313-CEF4604FB6B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964984"/>
              </p:ext>
            </p:extLst>
          </p:nvPr>
        </p:nvGraphicFramePr>
        <p:xfrm>
          <a:off x="5987143" y="1839688"/>
          <a:ext cx="5845628" cy="4844140"/>
        </p:xfrm>
        <a:graphic>
          <a:graphicData uri="http://schemas.openxmlformats.org/drawingml/2006/table">
            <a:tbl>
              <a:tblPr/>
              <a:tblGrid>
                <a:gridCol w="1075880">
                  <a:extLst>
                    <a:ext uri="{9D8B030D-6E8A-4147-A177-3AD203B41FA5}">
                      <a16:colId xmlns:a16="http://schemas.microsoft.com/office/drawing/2014/main" val="3007952732"/>
                    </a:ext>
                  </a:extLst>
                </a:gridCol>
                <a:gridCol w="4769748">
                  <a:extLst>
                    <a:ext uri="{9D8B030D-6E8A-4147-A177-3AD203B41FA5}">
                      <a16:colId xmlns:a16="http://schemas.microsoft.com/office/drawing/2014/main" val="675468236"/>
                    </a:ext>
                  </a:extLst>
                </a:gridCol>
              </a:tblGrid>
              <a:tr h="371980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Argument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90A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B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Description</a:t>
                      </a:r>
                    </a:p>
                  </a:txBody>
                  <a:tcPr marL="66413" marR="66413" marT="33207" marB="33207">
                    <a:lnL w="12700" cap="flat" cmpd="sng" algn="ctr">
                      <a:solidFill>
                        <a:srgbClr val="B0B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A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61177"/>
                  </a:ext>
                </a:extLst>
              </a:tr>
              <a:tr h="1193378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parse_dates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90A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B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Attempt to parse data to datetime; False by default. If True, will attempt to parse all columns. Otherwise, can specify a list of column numbers or names to parse. If element of list is tuple or list, will combine multiple columns together and parse to date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B0B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225506"/>
                  </a:ext>
                </a:extLst>
              </a:tr>
              <a:tr h="621426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converters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B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Dictionary containing column number or name mapping to functions (e.g., {"foo": f} would apply the function f to all values in the "foo" column).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F0B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B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B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675085"/>
                  </a:ext>
                </a:extLst>
              </a:tr>
              <a:tr h="347065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nrows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F0BB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Number of rows to read from beginning of file (not counting the header).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1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B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038962"/>
                  </a:ext>
                </a:extLst>
              </a:tr>
              <a:tr h="621426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iterator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B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Return a TextFileReader object for reading the file piecemeal. This object can also be used with the with statement.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10B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253610"/>
                  </a:ext>
                </a:extLst>
              </a:tr>
              <a:tr h="335450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chunksize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7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BA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For iteration, size of file chunks.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10BA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13806"/>
                  </a:ext>
                </a:extLst>
              </a:tr>
              <a:tr h="335450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skip_footer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Number of lines to ignore at end of file.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BA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719668"/>
                  </a:ext>
                </a:extLst>
              </a:tr>
              <a:tr h="347065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encoding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90C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91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BC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Text encoding (e.g., "utf-8 for UTF-8 encoded text). Defaults to "utf-8" if None.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D091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C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C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161893"/>
                  </a:ext>
                </a:extLst>
              </a:tr>
              <a:tr h="335450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thousands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308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8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B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91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Separator for thousands (e.g., "," or "."); default is None.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308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94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C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91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87757"/>
                  </a:ext>
                </a:extLst>
              </a:tr>
              <a:tr h="335450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decimal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B091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94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91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Decimal separator in numbers (e.g., "." or ","); default is ".".</a:t>
                      </a:r>
                    </a:p>
                  </a:txBody>
                  <a:tcPr marL="47458" marR="47458" marT="23729" marB="23729">
                    <a:lnL w="12700" cap="flat" cmpd="sng" algn="ctr">
                      <a:solidFill>
                        <a:srgbClr val="B094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8D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91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239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30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8CF6A-2695-CB3D-5165-F8F0B1B23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Iterating (in chunks)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D110-5E63-A3E6-70DC-282A6C88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If you set the </a:t>
            </a:r>
            <a:r>
              <a:rPr lang="en-US">
                <a:solidFill>
                  <a:schemeClr val="accent2"/>
                </a:solidFill>
              </a:rPr>
              <a:t>chunksize</a:t>
            </a:r>
            <a:r>
              <a:rPr lang="en-US"/>
              <a:t> parameter, read_csv will return a TextFileReader object (from </a:t>
            </a:r>
            <a:r>
              <a:rPr lang="en-US">
                <a:solidFill>
                  <a:srgbClr val="FFC000"/>
                </a:solidFill>
              </a:rPr>
              <a:t>pandas.io.parsers.readers</a:t>
            </a:r>
            <a:r>
              <a:rPr lang="en-US"/>
              <a:t>)</a:t>
            </a:r>
          </a:p>
          <a:p>
            <a:r>
              <a:rPr lang="en-US"/>
              <a:t>You can then iterate over that object, and each iteration will read </a:t>
            </a:r>
            <a:r>
              <a:rPr lang="en-US">
                <a:solidFill>
                  <a:schemeClr val="accent2"/>
                </a:solidFill>
              </a:rPr>
              <a:t>chunksize</a:t>
            </a:r>
            <a:r>
              <a:rPr lang="en-US"/>
              <a:t> many lines from the file.</a:t>
            </a:r>
          </a:p>
          <a:p>
            <a:endParaRPr lang="en-US"/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chunker = pd.read_csv(</a:t>
            </a:r>
            <a:r>
              <a:rPr lang="en-US" sz="20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"examples/ex6.csv"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, chunksize=1000)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tot = pd.Series([], dtype='int64')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piece </a:t>
            </a:r>
            <a:r>
              <a:rPr lang="en-US" sz="20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chunker: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tot = tot.add(piece["key"].value_counts(), fill_value=0)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tot = tot.sort_values(ascending=</a:t>
            </a:r>
            <a:r>
              <a:rPr lang="en-US" sz="20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3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7646F-9E67-38BA-39F9-F43F89D2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4B5E0-858D-66BC-E3D8-D5893AECF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File Formats</a:t>
            </a:r>
          </a:p>
        </p:txBody>
      </p:sp>
    </p:spTree>
    <p:extLst>
      <p:ext uri="{BB962C8B-B14F-4D97-AF65-F5344CB8AC3E}">
        <p14:creationId xmlns:p14="http://schemas.microsoft.com/office/powerpoint/2010/main" val="344869851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6166</TotalTime>
  <Words>933</Words>
  <Application>Microsoft Office PowerPoint</Application>
  <PresentationFormat>Widescreen</PresentationFormat>
  <Paragraphs>98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Calibri</vt:lpstr>
      <vt:lpstr>The Serif Hand</vt:lpstr>
      <vt:lpstr>Courier New</vt:lpstr>
      <vt:lpstr>The Hand Black</vt:lpstr>
      <vt:lpstr>Arial</vt:lpstr>
      <vt:lpstr>Beat My Guest</vt:lpstr>
      <vt:lpstr>The Serif Hand Black</vt:lpstr>
      <vt:lpstr>SketchyVTI</vt:lpstr>
      <vt:lpstr>Data Analytics in Python Data Loading</vt:lpstr>
      <vt:lpstr>Alerts</vt:lpstr>
      <vt:lpstr>Activity</vt:lpstr>
      <vt:lpstr>reading from csv (comma separated values)</vt:lpstr>
      <vt:lpstr>Missing Values</vt:lpstr>
      <vt:lpstr>read_csv Parameters</vt:lpstr>
      <vt:lpstr>Iterating (in chunks)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72</cp:revision>
  <dcterms:created xsi:type="dcterms:W3CDTF">2024-01-06T19:25:42Z</dcterms:created>
  <dcterms:modified xsi:type="dcterms:W3CDTF">2024-02-07T12:40:24Z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