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3"/>
  </p:notesMasterIdLst>
  <p:handoutMasterIdLst>
    <p:handoutMasterId r:id="rId14"/>
  </p:handoutMasterIdLst>
  <p:sldIdLst>
    <p:sldId id="496" r:id="rId5"/>
    <p:sldId id="507" r:id="rId6"/>
    <p:sldId id="508" r:id="rId7"/>
    <p:sldId id="509" r:id="rId8"/>
    <p:sldId id="513" r:id="rId9"/>
    <p:sldId id="516" r:id="rId10"/>
    <p:sldId id="515" r:id="rId11"/>
    <p:sldId id="51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99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696" y="114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1/11/2024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1/11/2024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41718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04288"/>
            <a:ext cx="5181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04288"/>
            <a:ext cx="5181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>
                <a:solidFill>
                  <a:srgbClr val="FFC000"/>
                </a:solidFill>
                <a:latin typeface="The Serif Hand" panose="020F0502020204030204" pitchFamily="66" charset="0"/>
              </a:rPr>
              <a:t>Data Analytics in Python</a:t>
            </a:r>
            <a:br>
              <a:rPr lang="en-US" sz="7200">
                <a:solidFill>
                  <a:schemeClr val="bg1"/>
                </a:solidFill>
                <a:latin typeface="The Serif Hand" panose="020F0502020204030204" pitchFamily="66" charset="0"/>
              </a:rPr>
            </a:br>
            <a:r>
              <a:rPr lang="en-US" sz="6000">
                <a:solidFill>
                  <a:srgbClr val="FFFF00"/>
                </a:solidFill>
              </a:rPr>
              <a:t>Python Collections</a:t>
            </a:r>
            <a:endParaRPr lang="en-US" sz="6000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796550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COMP 2800</a:t>
            </a:r>
          </a:p>
          <a:p>
            <a:r>
              <a:rPr lang="en-US" sz="3200" b="1">
                <a:solidFill>
                  <a:schemeClr val="bg1"/>
                </a:solidFill>
              </a:rPr>
              <a:t>David J Stucki</a:t>
            </a:r>
          </a:p>
          <a:p>
            <a:r>
              <a:rPr lang="en-US" b="1"/>
              <a:t>Otterbein University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8D36-BF88-366A-2B1C-818EBE89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F386-5D73-2E45-FA61-31B0E04E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Read Chapter 4 for next week</a:t>
            </a:r>
          </a:p>
          <a:p>
            <a:r>
              <a:rPr lang="en-US"/>
              <a:t>Questions?</a:t>
            </a:r>
          </a:p>
          <a:p>
            <a:r>
              <a:rPr lang="en-US"/>
              <a:t>First Assignment</a:t>
            </a:r>
          </a:p>
          <a:p>
            <a:pPr lvl="1"/>
            <a:r>
              <a:rPr lang="en-US"/>
              <a:t>On website</a:t>
            </a:r>
          </a:p>
        </p:txBody>
      </p:sp>
    </p:spTree>
    <p:extLst>
      <p:ext uri="{BB962C8B-B14F-4D97-AF65-F5344CB8AC3E}">
        <p14:creationId xmlns:p14="http://schemas.microsoft.com/office/powerpoint/2010/main" val="25793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74AD7-7682-9EE0-2502-329C2FEB4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Chapter 3: Python Data Structures, and more...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51436-E766-6672-E97B-C4FEF2B7C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/>
              <a:t>Questions?</a:t>
            </a:r>
          </a:p>
          <a:p>
            <a:pPr lvl="1"/>
            <a:r>
              <a:rPr lang="en-US" sz="2800"/>
              <a:t>Container classes?</a:t>
            </a:r>
          </a:p>
          <a:p>
            <a:pPr lvl="1"/>
            <a:r>
              <a:rPr lang="en-US" sz="2800"/>
              <a:t>Functions?</a:t>
            </a:r>
          </a:p>
          <a:p>
            <a:pPr lvl="1"/>
            <a:r>
              <a:rPr lang="en-US" sz="2800"/>
              <a:t>Files</a:t>
            </a:r>
          </a:p>
          <a:p>
            <a:endParaRPr lang="en-US" sz="3200"/>
          </a:p>
          <a:p>
            <a:r>
              <a:rPr lang="en-US" sz="3200" i="1"/>
              <a:t>Repeat Chapter 2 disclaimer for Chapter 3</a:t>
            </a:r>
            <a:r>
              <a:rPr lang="en-US" sz="320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0871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A4127-9B14-025D-C854-CD40B5829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Containers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DF4F9-EB44-F30D-0767-D897A630C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rgbClr val="0070C0"/>
                </a:solidFill>
              </a:rPr>
              <a:t>For each of the following, let's describe as exhaustively as we can their abstractions: syntax, purpose, properties, etc.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Lists</a:t>
            </a:r>
          </a:p>
          <a:p>
            <a:r>
              <a:rPr lang="en-US">
                <a:solidFill>
                  <a:schemeClr val="accent4"/>
                </a:solidFill>
              </a:rPr>
              <a:t>Tuples</a:t>
            </a:r>
          </a:p>
          <a:p>
            <a:r>
              <a:rPr lang="en-US">
                <a:solidFill>
                  <a:schemeClr val="accent3"/>
                </a:solidFill>
              </a:rPr>
              <a:t>Dictionaries</a:t>
            </a:r>
          </a:p>
          <a:p>
            <a:r>
              <a:rPr lang="en-US">
                <a:solidFill>
                  <a:schemeClr val="accent6"/>
                </a:solidFill>
              </a:rPr>
              <a:t>Sets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Let's play around with each of these before moving on: Jupyter...</a:t>
            </a:r>
          </a:p>
        </p:txBody>
      </p:sp>
    </p:spTree>
    <p:extLst>
      <p:ext uri="{BB962C8B-B14F-4D97-AF65-F5344CB8AC3E}">
        <p14:creationId xmlns:p14="http://schemas.microsoft.com/office/powerpoint/2010/main" val="282442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A4127-9B14-025D-C854-CD40B5829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Container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DF4F9-EB44-F30D-0767-D897A630C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accent6"/>
                </a:solidFill>
              </a:rPr>
              <a:t>ennumerate</a:t>
            </a:r>
          </a:p>
          <a:p>
            <a:pPr lvl="1"/>
            <a:endParaRPr lang="en-US"/>
          </a:p>
          <a:p>
            <a:r>
              <a:rPr lang="en-US">
                <a:solidFill>
                  <a:schemeClr val="accent2"/>
                </a:solidFill>
              </a:rPr>
              <a:t>lst.sort()	vs. 	sorted(list)</a:t>
            </a:r>
          </a:p>
          <a:p>
            <a:endParaRPr lang="en-US">
              <a:solidFill>
                <a:schemeClr val="accent2"/>
              </a:solidFill>
            </a:endParaRPr>
          </a:p>
          <a:p>
            <a:r>
              <a:rPr lang="en-US">
                <a:solidFill>
                  <a:schemeClr val="accent1"/>
                </a:solidFill>
              </a:rPr>
              <a:t>zip</a:t>
            </a:r>
          </a:p>
          <a:p>
            <a:endParaRPr lang="en-US">
              <a:solidFill>
                <a:schemeClr val="accent1"/>
              </a:solidFill>
            </a:endParaRPr>
          </a:p>
          <a:p>
            <a:r>
              <a:rPr lang="en-US">
                <a:solidFill>
                  <a:schemeClr val="accent3"/>
                </a:solidFill>
              </a:rPr>
              <a:t>comprehensions</a:t>
            </a:r>
          </a:p>
          <a:p>
            <a:pPr lvl="1"/>
            <a:endParaRPr lang="en-US"/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9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A4127-9B14-025D-C854-CD40B5829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DF4F9-EB44-F30D-0767-D897A630C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accent6"/>
                </a:solidFill>
              </a:rPr>
              <a:t>Functions</a:t>
            </a:r>
          </a:p>
          <a:p>
            <a:pPr lvl="1"/>
            <a:r>
              <a:rPr lang="en-US"/>
              <a:t>The return type of functions is actually a tuple.</a:t>
            </a:r>
          </a:p>
          <a:p>
            <a:pPr lvl="1"/>
            <a:r>
              <a:rPr lang="en-US"/>
              <a:t>This allows functions to return as many heterogeneous values as they like, including None.</a:t>
            </a:r>
          </a:p>
          <a:p>
            <a:r>
              <a:rPr lang="en-US">
                <a:solidFill>
                  <a:schemeClr val="accent2"/>
                </a:solidFill>
              </a:rPr>
              <a:t>Functions are objects</a:t>
            </a:r>
          </a:p>
          <a:p>
            <a:pPr lvl="1"/>
            <a:r>
              <a:rPr lang="en-US"/>
              <a:t>Meaning that functions can be passed to methods via parameters</a:t>
            </a:r>
          </a:p>
          <a:p>
            <a:pPr lvl="1"/>
            <a:r>
              <a:rPr lang="en-US"/>
              <a:t>Meaning that functions don't have to have names (lambda, or anonymous functions)</a:t>
            </a:r>
          </a:p>
        </p:txBody>
      </p:sp>
    </p:spTree>
    <p:extLst>
      <p:ext uri="{BB962C8B-B14F-4D97-AF65-F5344CB8AC3E}">
        <p14:creationId xmlns:p14="http://schemas.microsoft.com/office/powerpoint/2010/main" val="425452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A4127-9B14-025D-C854-CD40B5829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Misc.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DF4F9-EB44-F30D-0767-D897A630C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600884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Generators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itertools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Exceptions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Files</a:t>
            </a:r>
          </a:p>
        </p:txBody>
      </p:sp>
    </p:spTree>
    <p:extLst>
      <p:ext uri="{BB962C8B-B14F-4D97-AF65-F5344CB8AC3E}">
        <p14:creationId xmlns:p14="http://schemas.microsoft.com/office/powerpoint/2010/main" val="61578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33242-E17F-8688-CC10-763E4FCAD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F3777-6D93-6DA5-D2C2-CEF31D0F9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NumPy</a:t>
            </a:r>
          </a:p>
          <a:p>
            <a:r>
              <a:rPr lang="en-US"/>
              <a:t>(read chapter 4 before class)</a:t>
            </a:r>
          </a:p>
        </p:txBody>
      </p:sp>
    </p:spTree>
    <p:extLst>
      <p:ext uri="{BB962C8B-B14F-4D97-AF65-F5344CB8AC3E}">
        <p14:creationId xmlns:p14="http://schemas.microsoft.com/office/powerpoint/2010/main" val="1727169618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CFB608F-E2ED-4AA5-B472-3C2C89444F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A8DA88-2D67-4B30-8205-C52078711284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3147</TotalTime>
  <Words>189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The Hand Black</vt:lpstr>
      <vt:lpstr>The Serif Hand</vt:lpstr>
      <vt:lpstr>The Serif Hand Black</vt:lpstr>
      <vt:lpstr>SketchyVTI</vt:lpstr>
      <vt:lpstr>Data Analytics in Python Python Collections</vt:lpstr>
      <vt:lpstr>Alerts</vt:lpstr>
      <vt:lpstr>Chapter 3: Python Data Structures, and more...</vt:lpstr>
      <vt:lpstr>Python Containers</vt:lpstr>
      <vt:lpstr>Python Container Functions</vt:lpstr>
      <vt:lpstr>Python Functions</vt:lpstr>
      <vt:lpstr>Python Misc.</vt:lpstr>
      <vt:lpstr>Next Time...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</dc:title>
  <dc:creator>David Stucki</dc:creator>
  <cp:lastModifiedBy>David Stucki</cp:lastModifiedBy>
  <cp:revision>23</cp:revision>
  <dcterms:created xsi:type="dcterms:W3CDTF">2024-01-06T19:25:42Z</dcterms:created>
  <dcterms:modified xsi:type="dcterms:W3CDTF">2024-01-12T18:12:11Z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