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496" r:id="rId5"/>
    <p:sldId id="507" r:id="rId6"/>
    <p:sldId id="512" r:id="rId7"/>
    <p:sldId id="508" r:id="rId8"/>
    <p:sldId id="509" r:id="rId9"/>
    <p:sldId id="513" r:id="rId10"/>
    <p:sldId id="514" r:id="rId11"/>
    <p:sldId id="515" r:id="rId12"/>
    <p:sldId id="5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99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4" y="100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rgbClr val="FFC000"/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bg1"/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FFFF00"/>
                </a:solidFill>
              </a:rPr>
              <a:t>Python Quick Review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Chapter 3 for Friday</a:t>
            </a:r>
          </a:p>
          <a:p>
            <a:r>
              <a:rPr lang="en-US"/>
              <a:t>Questions?</a:t>
            </a:r>
          </a:p>
          <a:p>
            <a:pPr lvl="1"/>
            <a:r>
              <a:rPr lang="en-US"/>
              <a:t>Syllabus</a:t>
            </a:r>
          </a:p>
          <a:p>
            <a:pPr lvl="1"/>
            <a:r>
              <a:rPr lang="en-US"/>
              <a:t>Other</a:t>
            </a:r>
          </a:p>
          <a:p>
            <a:r>
              <a:rPr lang="en-US"/>
              <a:t>First Assignment on Friday</a:t>
            </a:r>
          </a:p>
          <a:p>
            <a:pPr lvl="1"/>
            <a:r>
              <a:rPr lang="en-US"/>
              <a:t>Warming back up with Python programming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1425-BED5-57E5-FB9E-4B696896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Jupyter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420A-B039-E76E-9974-752ACBEFA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Let's explore Jupyter and look at a couple of notebooks...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427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4AD7-7682-9EE0-2502-329C2FEB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2: Python Language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1436-E766-6672-E97B-C4FEF2B7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Questions?</a:t>
            </a:r>
          </a:p>
          <a:p>
            <a:pPr lvl="1"/>
            <a:r>
              <a:rPr lang="en-US" sz="2800"/>
              <a:t>Setting up language/environment</a:t>
            </a:r>
          </a:p>
          <a:p>
            <a:pPr lvl="1"/>
            <a:r>
              <a:rPr lang="en-US" sz="2800"/>
              <a:t>Python language</a:t>
            </a:r>
          </a:p>
          <a:p>
            <a:endParaRPr lang="en-US" sz="3200"/>
          </a:p>
          <a:p>
            <a:r>
              <a:rPr lang="en-US" sz="3200"/>
              <a:t>I am assuming that you have read Chapter 2 and are asking questions about parts you don't understand or that are confusing. I am not going to exhaustively cover the chapter in class, and there are things the book says that you didn't learn in 1800.</a:t>
            </a:r>
          </a:p>
        </p:txBody>
      </p:sp>
    </p:spTree>
    <p:extLst>
      <p:ext uri="{BB962C8B-B14F-4D97-AF65-F5344CB8AC3E}">
        <p14:creationId xmlns:p14="http://schemas.microsoft.com/office/powerpoint/2010/main" val="2087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Whitespace</a:t>
            </a:r>
          </a:p>
          <a:p>
            <a:r>
              <a:rPr lang="en-US">
                <a:solidFill>
                  <a:schemeClr val="accent4"/>
                </a:solidFill>
              </a:rPr>
              <a:t>Variables</a:t>
            </a:r>
          </a:p>
          <a:p>
            <a:pPr lvl="1"/>
            <a:r>
              <a:rPr lang="en-US"/>
              <a:t>What are they?</a:t>
            </a:r>
          </a:p>
          <a:p>
            <a:pPr lvl="1"/>
            <a:r>
              <a:rPr lang="en-US"/>
              <a:t>Everything is an object, and variables are references or pointers to objects.</a:t>
            </a:r>
          </a:p>
          <a:p>
            <a:pPr lvl="1"/>
            <a:r>
              <a:rPr lang="en-US"/>
              <a:t>Objects consist of identity, type, state, and behaviors </a:t>
            </a:r>
          </a:p>
          <a:p>
            <a:pPr lvl="1"/>
            <a:r>
              <a:rPr lang="en-US"/>
              <a:t>Even functions are objects, which allows Python to treat them differently than most languages.</a:t>
            </a:r>
          </a:p>
          <a:p>
            <a:r>
              <a:rPr lang="en-US">
                <a:solidFill>
                  <a:schemeClr val="accent3"/>
                </a:solidFill>
              </a:rPr>
              <a:t>Types</a:t>
            </a:r>
          </a:p>
          <a:p>
            <a:pPr lvl="1"/>
            <a:r>
              <a:rPr lang="en-US"/>
              <a:t>What are they?</a:t>
            </a:r>
          </a:p>
          <a:p>
            <a:pPr lvl="1"/>
            <a:r>
              <a:rPr lang="en-US"/>
              <a:t>Objects have types, variables do not (this makes Python a dynamically typed language)</a:t>
            </a:r>
          </a:p>
        </p:txBody>
      </p:sp>
    </p:spTree>
    <p:extLst>
      <p:ext uri="{BB962C8B-B14F-4D97-AF65-F5344CB8AC3E}">
        <p14:creationId xmlns:p14="http://schemas.microsoft.com/office/powerpoint/2010/main" val="28244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Functions and Methods</a:t>
            </a:r>
          </a:p>
          <a:p>
            <a:pPr lvl="1"/>
            <a:r>
              <a:rPr lang="en-US"/>
              <a:t>Named subroutines that can be passed data (as parameter values) that serve as the input to the computation</a:t>
            </a:r>
          </a:p>
          <a:p>
            <a:pPr lvl="1"/>
            <a:r>
              <a:rPr lang="en-US"/>
              <a:t>Can return values as the result of the computation (but aren't required to)</a:t>
            </a:r>
          </a:p>
          <a:p>
            <a:pPr lvl="1"/>
            <a:r>
              <a:rPr lang="en-US"/>
              <a:t>A function stands on its own, where a method is a function that is attached to an object as a behavior of the object</a:t>
            </a:r>
          </a:p>
          <a:p>
            <a:r>
              <a:rPr lang="en-US">
                <a:solidFill>
                  <a:schemeClr val="accent2"/>
                </a:solidFill>
              </a:rPr>
              <a:t>Parameters</a:t>
            </a:r>
          </a:p>
          <a:p>
            <a:pPr lvl="1"/>
            <a:r>
              <a:rPr lang="en-US"/>
              <a:t>Arguments passed to a function are assigned to the function's parameters</a:t>
            </a:r>
          </a:p>
          <a:p>
            <a:pPr lvl="2"/>
            <a:r>
              <a:rPr lang="en-US"/>
              <a:t>Positionally</a:t>
            </a:r>
          </a:p>
          <a:p>
            <a:pPr lvl="2"/>
            <a:r>
              <a:rPr lang="en-US"/>
              <a:t>By name</a:t>
            </a:r>
          </a:p>
        </p:txBody>
      </p:sp>
    </p:spTree>
    <p:extLst>
      <p:ext uri="{BB962C8B-B14F-4D97-AF65-F5344CB8AC3E}">
        <p14:creationId xmlns:p14="http://schemas.microsoft.com/office/powerpoint/2010/main" val="38722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00884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Operators</a:t>
            </a:r>
          </a:p>
          <a:p>
            <a:pPr lvl="1"/>
            <a:r>
              <a:rPr lang="en-US"/>
              <a:t>Arithmetic: 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+    -    *    /    //    **</a:t>
            </a:r>
          </a:p>
          <a:p>
            <a:pPr lvl="1"/>
            <a:r>
              <a:rPr lang="en-US"/>
              <a:t>Logical: 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and    or    not</a:t>
            </a:r>
          </a:p>
          <a:p>
            <a:pPr lvl="1"/>
            <a:r>
              <a:rPr lang="en-US"/>
              <a:t>Relational: 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==    !=    &lt;    &lt;=    &gt;    &gt;=</a:t>
            </a:r>
          </a:p>
          <a:p>
            <a:pPr lvl="1"/>
            <a:r>
              <a:rPr lang="en-US"/>
              <a:t>Bitwise: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&amp;    |    ^</a:t>
            </a:r>
          </a:p>
          <a:p>
            <a:pPr lvl="1"/>
            <a:r>
              <a:rPr lang="en-US"/>
              <a:t>Identity: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is    is not</a:t>
            </a:r>
          </a:p>
          <a:p>
            <a:r>
              <a:rPr lang="en-US">
                <a:solidFill>
                  <a:srgbClr val="0070C0"/>
                </a:solidFill>
              </a:rPr>
              <a:t>Categories of Types</a:t>
            </a:r>
          </a:p>
          <a:p>
            <a:pPr lvl="1"/>
            <a:r>
              <a:rPr lang="en-US"/>
              <a:t>Scalars:	</a:t>
            </a:r>
            <a:r>
              <a:rPr lang="en-US">
                <a:solidFill>
                  <a:srgbClr val="FF0000"/>
                </a:solidFill>
              </a:rPr>
              <a:t>None</a:t>
            </a:r>
            <a:r>
              <a:rPr lang="en-US"/>
              <a:t>, str, bytes, float, bool, int</a:t>
            </a:r>
          </a:p>
          <a:p>
            <a:pPr lvl="1"/>
            <a:r>
              <a:rPr lang="en-US"/>
              <a:t>Containers:	lists, dictionaries, tuples, sets</a:t>
            </a:r>
          </a:p>
          <a:p>
            <a:pPr lvl="1"/>
            <a:r>
              <a:rPr lang="en-US"/>
              <a:t>User-Defined:	everything else...</a:t>
            </a:r>
          </a:p>
        </p:txBody>
      </p:sp>
    </p:spTree>
    <p:extLst>
      <p:ext uri="{BB962C8B-B14F-4D97-AF65-F5344CB8AC3E}">
        <p14:creationId xmlns:p14="http://schemas.microsoft.com/office/powerpoint/2010/main" val="428900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008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Control Structures</a:t>
            </a:r>
          </a:p>
          <a:p>
            <a:pPr lvl="1"/>
            <a:r>
              <a:rPr lang="en-US"/>
              <a:t>Selection: 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if    elif    else</a:t>
            </a:r>
          </a:p>
          <a:p>
            <a:pPr lvl="1"/>
            <a:r>
              <a:rPr lang="en-US"/>
              <a:t>Iterationn: 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for    while</a:t>
            </a:r>
          </a:p>
          <a:p>
            <a:r>
              <a:rPr lang="en-US">
                <a:solidFill>
                  <a:schemeClr val="accent6"/>
                </a:solidFill>
              </a:rPr>
              <a:t>Odds &amp; Ends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</a:p>
          <a:p>
            <a:pPr lvl="1"/>
            <a:r>
              <a:rPr lang="en-US"/>
              <a:t>Strings</a:t>
            </a:r>
          </a:p>
          <a:p>
            <a:pPr lvl="2"/>
            <a:r>
              <a:rPr lang="en-US"/>
              <a:t>Unicode</a:t>
            </a:r>
          </a:p>
          <a:p>
            <a:pPr lvl="2"/>
            <a:r>
              <a:rPr lang="en-US"/>
              <a:t>UTF-8</a:t>
            </a:r>
          </a:p>
          <a:p>
            <a:pPr lvl="2"/>
            <a:r>
              <a:rPr lang="en-US"/>
              <a:t>raw</a:t>
            </a:r>
          </a:p>
        </p:txBody>
      </p:sp>
    </p:spTree>
    <p:extLst>
      <p:ext uri="{BB962C8B-B14F-4D97-AF65-F5344CB8AC3E}">
        <p14:creationId xmlns:p14="http://schemas.microsoft.com/office/powerpoint/2010/main" val="61578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Continue to review Python</a:t>
            </a:r>
          </a:p>
          <a:p>
            <a:r>
              <a:rPr lang="en-US"/>
              <a:t>(read chapter 3 before class)</a:t>
            </a:r>
          </a:p>
        </p:txBody>
      </p:sp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2297</TotalTime>
  <Words>378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Data Analytics in Python Python Quick Review</vt:lpstr>
      <vt:lpstr>Alerts</vt:lpstr>
      <vt:lpstr>Jupyter Demo</vt:lpstr>
      <vt:lpstr>Chapter 2: Python Language Basics</vt:lpstr>
      <vt:lpstr>Python Quick Review</vt:lpstr>
      <vt:lpstr>Python Quick Review</vt:lpstr>
      <vt:lpstr>Python Quick Review</vt:lpstr>
      <vt:lpstr>Python Quick Review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16</cp:revision>
  <dcterms:created xsi:type="dcterms:W3CDTF">2024-01-06T19:25:42Z</dcterms:created>
  <dcterms:modified xsi:type="dcterms:W3CDTF">2024-01-10T17:30:23Z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