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1"/>
  </p:notesMasterIdLst>
  <p:handoutMasterIdLst>
    <p:handoutMasterId r:id="rId12"/>
  </p:handoutMasterIdLst>
  <p:sldIdLst>
    <p:sldId id="496" r:id="rId5"/>
    <p:sldId id="507" r:id="rId6"/>
    <p:sldId id="508" r:id="rId7"/>
    <p:sldId id="509" r:id="rId8"/>
    <p:sldId id="510" r:id="rId9"/>
    <p:sldId id="51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5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696" y="114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1/6/2024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1/6/2024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04288"/>
            <a:ext cx="5181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04288"/>
            <a:ext cx="5181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otterbein.edu/DStucki/COMP2800/" TargetMode="External"/><Relationship Id="rId2" Type="http://schemas.openxmlformats.org/officeDocument/2006/relationships/hyperlink" Target="http://faculty.otterbein.edu/DStucki/COMP2800/comp2800sp2024.pdf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>
                <a:solidFill>
                  <a:schemeClr val="bg1"/>
                </a:solidFill>
              </a:rPr>
              <a:t>Data Analytics</a:t>
            </a:r>
            <a:br>
              <a:rPr lang="en-US" sz="8800">
                <a:solidFill>
                  <a:schemeClr val="bg1"/>
                </a:solidFill>
              </a:rPr>
            </a:br>
            <a:r>
              <a:rPr lang="en-US" sz="8800">
                <a:solidFill>
                  <a:schemeClr val="bg1"/>
                </a:solidFill>
              </a:rPr>
              <a:t>in Python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sz="3200" b="1">
                <a:solidFill>
                  <a:schemeClr val="bg1"/>
                </a:solidFill>
              </a:rPr>
              <a:t>David J Stucki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Syllabus</a:t>
            </a:r>
            <a:endParaRPr lang="en-US"/>
          </a:p>
          <a:p>
            <a:r>
              <a:rPr lang="en-US">
                <a:hlinkClick r:id="rId3"/>
              </a:rPr>
              <a:t>Course Web Site</a:t>
            </a:r>
            <a:endParaRPr lang="en-US"/>
          </a:p>
          <a:p>
            <a:r>
              <a:rPr lang="en-US"/>
              <a:t>Python Environment</a:t>
            </a:r>
          </a:p>
          <a:p>
            <a:pPr lvl="1"/>
            <a:r>
              <a:rPr lang="en-US"/>
              <a:t>Python 3.12.1 is most current stable release. Please make sure you are using at least 3.10.</a:t>
            </a:r>
          </a:p>
          <a:p>
            <a:pPr lvl="1"/>
            <a:r>
              <a:rPr lang="en-US"/>
              <a:t>Jupyter/IPython</a:t>
            </a:r>
          </a:p>
          <a:p>
            <a:pPr lvl="1"/>
            <a:r>
              <a:rPr lang="en-US"/>
              <a:t>VS Code (Visual Studio Code)</a:t>
            </a:r>
          </a:p>
          <a:p>
            <a:pPr lvl="1"/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74AD7-7682-9EE0-2502-329C2FEB4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 We Have In Common?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51436-E766-6672-E97B-C4FEF2B7C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Major/Minor: Business Analytics, Data Science, Computer Science...</a:t>
            </a:r>
          </a:p>
          <a:p>
            <a:r>
              <a:rPr lang="en-US"/>
              <a:t>COMP 1800: when?</a:t>
            </a:r>
          </a:p>
          <a:p>
            <a:pPr lvl="1"/>
            <a:r>
              <a:rPr lang="en-US"/>
              <a:t>Spring '21, Spring '22, Spring '23, Fall '23</a:t>
            </a:r>
          </a:p>
          <a:p>
            <a:r>
              <a:rPr lang="en-US"/>
              <a:t>Other Python experience?</a:t>
            </a:r>
          </a:p>
          <a:p>
            <a:r>
              <a:rPr lang="en-US"/>
              <a:t>Statistics?</a:t>
            </a:r>
          </a:p>
          <a:p>
            <a:r>
              <a:rPr lang="en-US"/>
              <a:t>ASCI 2000 (Data Science in R)?</a:t>
            </a:r>
          </a:p>
          <a:p>
            <a:r>
              <a:rPr lang="en-US"/>
              <a:t>Exposure to large data sets?</a:t>
            </a:r>
          </a:p>
          <a:p>
            <a:r>
              <a:rPr lang="en-US"/>
              <a:t>Databases?</a:t>
            </a:r>
          </a:p>
        </p:txBody>
      </p:sp>
    </p:spTree>
    <p:extLst>
      <p:ext uri="{BB962C8B-B14F-4D97-AF65-F5344CB8AC3E}">
        <p14:creationId xmlns:p14="http://schemas.microsoft.com/office/powerpoint/2010/main" val="20871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4127-9B14-025D-C854-CD40B582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Data Analytics?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DF4F9-EB44-F30D-0767-D897A630C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Ideas?</a:t>
            </a:r>
          </a:p>
          <a:p>
            <a:r>
              <a:rPr lang="en-US"/>
              <a:t> </a:t>
            </a:r>
            <a:r>
              <a:rPr lang="en-US">
                <a:solidFill>
                  <a:schemeClr val="accent4"/>
                </a:solidFill>
              </a:rPr>
              <a:t>"... concerned with the nuts and bolts of manipulating, processing, cleaning, and crunching data."</a:t>
            </a:r>
            <a:r>
              <a:rPr lang="en-US"/>
              <a:t> </a:t>
            </a:r>
            <a:r>
              <a:rPr lang="en-US">
                <a:solidFill>
                  <a:schemeClr val="accent5"/>
                </a:solidFill>
              </a:rPr>
              <a:t>—Wes McKinney</a:t>
            </a:r>
          </a:p>
          <a:p>
            <a:pPr lvl="1"/>
            <a:r>
              <a:rPr lang="en-US"/>
              <a:t>What does that mean?</a:t>
            </a:r>
          </a:p>
          <a:p>
            <a:r>
              <a:rPr lang="en-US"/>
              <a:t>Emphasis in this course is Python and Python libraries and how to use them</a:t>
            </a:r>
          </a:p>
          <a:p>
            <a:pPr lvl="1"/>
            <a:r>
              <a:rPr lang="en-US"/>
              <a:t>We will touch on data science methods, statistics, analytical models, etc., but it is not the purpose of this course for those to be the main topics of study</a:t>
            </a:r>
          </a:p>
          <a:p>
            <a:pPr lvl="1"/>
            <a:r>
              <a:rPr lang="en-US"/>
              <a:t>We will also be using a variety of large data sets from various sources, and learning how to represent, model, and interact with those.</a:t>
            </a:r>
          </a:p>
        </p:txBody>
      </p:sp>
    </p:spTree>
    <p:extLst>
      <p:ext uri="{BB962C8B-B14F-4D97-AF65-F5344CB8AC3E}">
        <p14:creationId xmlns:p14="http://schemas.microsoft.com/office/powerpoint/2010/main" val="282442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51374-927C-BE76-C2FB-48DA24A1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Essential Python Packages for Data Analyics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14EA3-A9D6-417A-AD36-E49E0BAEE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2519363" algn="l"/>
              </a:tabLst>
            </a:pPr>
            <a:r>
              <a:rPr lang="en-US"/>
              <a:t>NumPy:	n-dimensional arrays, fast, numerical computation on arrays, linear algebra</a:t>
            </a:r>
          </a:p>
          <a:p>
            <a:pPr>
              <a:tabLst>
                <a:tab pos="2519363" algn="l"/>
              </a:tabLst>
            </a:pPr>
            <a:r>
              <a:rPr lang="en-US"/>
              <a:t>pandas:	tabular data </a:t>
            </a:r>
            <a:r>
              <a:rPr lang="en-US" sz="2400"/>
              <a:t>(as in spreadsheets/relational databases);</a:t>
            </a:r>
            <a:r>
              <a:rPr lang="en-US"/>
              <a:t> slice, dice, subset, aggregate, etc.</a:t>
            </a:r>
          </a:p>
          <a:p>
            <a:pPr>
              <a:tabLst>
                <a:tab pos="2519363" algn="l"/>
              </a:tabLst>
            </a:pPr>
            <a:r>
              <a:rPr lang="en-US"/>
              <a:t>matplotlib:	plots and data visualizations</a:t>
            </a:r>
          </a:p>
          <a:p>
            <a:pPr>
              <a:tabLst>
                <a:tab pos="2519363" algn="l"/>
              </a:tabLst>
            </a:pPr>
            <a:r>
              <a:rPr lang="en-US"/>
              <a:t>SciPy:	scientific computing tools </a:t>
            </a:r>
            <a:r>
              <a:rPr lang="en-US" sz="2400"/>
              <a:t>(numerical calculus, linear algebra, optimization, probability distributions, etc.)</a:t>
            </a:r>
            <a:endParaRPr lang="en-US"/>
          </a:p>
          <a:p>
            <a:pPr>
              <a:tabLst>
                <a:tab pos="2519363" algn="l"/>
              </a:tabLst>
            </a:pPr>
            <a:r>
              <a:rPr lang="en-US"/>
              <a:t>scikit-learn:	machine-learning toolkit </a:t>
            </a:r>
            <a:r>
              <a:rPr lang="en-US" sz="2400"/>
              <a:t>(classification, regression, clustering, etc.)</a:t>
            </a:r>
            <a:endParaRPr lang="en-US"/>
          </a:p>
          <a:p>
            <a:pPr>
              <a:tabLst>
                <a:tab pos="2519363" algn="l"/>
              </a:tabLst>
            </a:pPr>
            <a:r>
              <a:rPr lang="en-US"/>
              <a:t>statsmodels:	extensive statistical analysis tools</a:t>
            </a:r>
          </a:p>
          <a:p>
            <a:pPr>
              <a:tabLst>
                <a:tab pos="2519363" algn="l"/>
              </a:tabLst>
            </a:pPr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38F8A2-E62C-D7D2-9DE5-4612BE97A9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5343" y="2075687"/>
            <a:ext cx="611769" cy="6117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0B51D07-E292-108E-07C7-EC1492D155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3202" y="2594343"/>
            <a:ext cx="564061" cy="7554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CFDAFAC-A781-0801-9796-A99CE5B130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4086" y="3274026"/>
            <a:ext cx="611769" cy="6117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7774459-E574-7269-A543-91AB7B49F4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0181" y="3860596"/>
            <a:ext cx="611769" cy="61176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10BE0B7-A99F-7340-3AD6-57BEB3141C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04008" y="5188304"/>
            <a:ext cx="470024" cy="4607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E50E972-EC43-BBDA-FE3E-902E8FF7A4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28946" y="4503905"/>
            <a:ext cx="921510" cy="46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82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33242-E17F-8688-CC10-763E4FCAD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F3777-6D93-6DA5-D2C2-CEF31D0F9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Begin a review of Python</a:t>
            </a:r>
          </a:p>
          <a:p>
            <a:r>
              <a:rPr lang="en-US"/>
              <a:t>(read chapter 2 before class)</a:t>
            </a:r>
          </a:p>
        </p:txBody>
      </p:sp>
    </p:spTree>
    <p:extLst>
      <p:ext uri="{BB962C8B-B14F-4D97-AF65-F5344CB8AC3E}">
        <p14:creationId xmlns:p14="http://schemas.microsoft.com/office/powerpoint/2010/main" val="172716961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CFB608F-E2ED-4AA5-B472-3C2C89444F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A8DA88-2D67-4B30-8205-C5207871128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1551</TotalTime>
  <Words>324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The Hand Black</vt:lpstr>
      <vt:lpstr>The Serif Hand Black</vt:lpstr>
      <vt:lpstr>SketchyVTI</vt:lpstr>
      <vt:lpstr>Data Analytics in Python</vt:lpstr>
      <vt:lpstr>Course Info</vt:lpstr>
      <vt:lpstr>What Do We Have In Common?</vt:lpstr>
      <vt:lpstr>What Is Data Analytics?</vt:lpstr>
      <vt:lpstr>Essential Python Packages for Data Analyics</vt:lpstr>
      <vt:lpstr>Next Time...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11</cp:revision>
  <dcterms:created xsi:type="dcterms:W3CDTF">2024-01-06T19:25:42Z</dcterms:created>
  <dcterms:modified xsi:type="dcterms:W3CDTF">2024-01-07T21:22:14Z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