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3" r:id="rId1"/>
  </p:sldMasterIdLst>
  <p:notesMasterIdLst>
    <p:notesMasterId r:id="rId55"/>
  </p:notesMasterIdLst>
  <p:handoutMasterIdLst>
    <p:handoutMasterId r:id="rId56"/>
  </p:handoutMasterIdLst>
  <p:sldIdLst>
    <p:sldId id="448" r:id="rId2"/>
    <p:sldId id="460" r:id="rId3"/>
    <p:sldId id="257" r:id="rId4"/>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7"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7" r:id="rId53"/>
    <p:sldId id="318" r:id="rId54"/>
  </p:sldIdLst>
  <p:sldSz cx="12192000" cy="6858000"/>
  <p:notesSz cx="7315200" cy="9601200"/>
  <p:embeddedFontLst>
    <p:embeddedFont>
      <p:font typeface="Americana BT" panose="02020504070506020904" pitchFamily="18" charset="0"/>
      <p:regular r:id="rId57"/>
      <p:bold r:id="rId58"/>
      <p:italic r:id="rId59"/>
    </p:embeddedFont>
    <p:embeddedFont>
      <p:font typeface="Calibri" panose="020F0502020204030204" pitchFamily="34" charset="0"/>
      <p:regular r:id="rId60"/>
      <p:bold r:id="rId61"/>
      <p:italic r:id="rId62"/>
      <p:boldItalic r:id="rId63"/>
    </p:embeddedFont>
    <p:embeddedFont>
      <p:font typeface="Carmina Lt BT" panose="0207050206030A030404" pitchFamily="18" charset="0"/>
      <p:regular r:id="rId64"/>
    </p:embeddedFont>
    <p:embeddedFont>
      <p:font typeface="Georgia" panose="02040502050405020303" pitchFamily="18" charset="0"/>
      <p:regular r:id="rId65"/>
      <p:bold r:id="rId66"/>
      <p:italic r:id="rId67"/>
      <p:boldItalic r:id="rId68"/>
    </p:embeddedFont>
    <p:embeddedFont>
      <p:font typeface="Helvetica" panose="020B0604020202020204" pitchFamily="34" charset="0"/>
      <p:regular r:id="rId69"/>
      <p:bold r:id="rId70"/>
      <p:italic r:id="rId71"/>
      <p:boldItalic r:id="rId72"/>
    </p:embeddedFont>
    <p:embeddedFont>
      <p:font typeface="Lucida Console" panose="020B0609040504020204" pitchFamily="49" charset="0"/>
      <p:regular r:id="rId73"/>
    </p:embeddedFont>
    <p:embeddedFont>
      <p:font typeface="Lucida Sans Regular" panose="020B0602030504020204" pitchFamily="34" charset="0"/>
      <p:regular r:id="rId74"/>
    </p:embeddedFont>
    <p:embeddedFont>
      <p:font typeface="Verdana" panose="020B0604030504040204" pitchFamily="34" charset="0"/>
      <p:regular r:id="rId75"/>
      <p:bold r:id="rId76"/>
      <p:italic r:id="rId77"/>
      <p:boldItalic r:id="rId78"/>
    </p:embeddedFont>
  </p:embeddedFontLst>
  <p:defaultTex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cki, David" initials="SD" lastIdx="1" clrIdx="0">
    <p:extLst>
      <p:ext uri="{19B8F6BF-5375-455C-9EA6-DF929625EA0E}">
        <p15:presenceInfo xmlns:p15="http://schemas.microsoft.com/office/powerpoint/2012/main" userId="Stucki, Dav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4D67"/>
    <a:srgbClr val="C0C0C0"/>
    <a:srgbClr val="F2F2F2"/>
    <a:srgbClr val="CBCBCB"/>
    <a:srgbClr val="FFFFFF"/>
    <a:srgbClr val="C8655D"/>
    <a:srgbClr val="BF2610"/>
    <a:srgbClr val="6600FF"/>
    <a:srgbClr val="FF9797"/>
    <a:srgbClr val="F2D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94434" autoAdjust="0"/>
  </p:normalViewPr>
  <p:slideViewPr>
    <p:cSldViewPr>
      <p:cViewPr varScale="1">
        <p:scale>
          <a:sx n="105" d="100"/>
          <a:sy n="105" d="100"/>
        </p:scale>
        <p:origin x="462" y="90"/>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5895" cy="7589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5.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3180" tIns="46590" rIns="93180" bIns="46590"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3180" tIns="46590" rIns="93180" bIns="46590"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3180" tIns="46590" rIns="93180" bIns="46590"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3180" tIns="46590" rIns="93180" bIns="46590" numCol="1" anchor="b" anchorCtr="0" compatLnSpc="1">
            <a:prstTxWarp prst="textNoShape">
              <a:avLst/>
            </a:prstTxWarp>
          </a:bodyPr>
          <a:lstStyle>
            <a:lvl1pPr algn="r" defTabSz="931863" eaLnBrk="1" hangingPunct="1">
              <a:defRPr sz="1200">
                <a:latin typeface="Arial" panose="020B0604020202020204" pitchFamily="34" charset="0"/>
              </a:defRPr>
            </a:lvl1pPr>
          </a:lstStyle>
          <a:p>
            <a:pPr>
              <a:defRPr/>
            </a:pPr>
            <a:fld id="{7E8A2B57-62EC-4BAE-9A84-C6712FC37006}" type="slidenum">
              <a:rPr lang="en-US"/>
              <a:pPr>
                <a:defRPr/>
              </a:pPr>
              <a:t>‹#›</a:t>
            </a:fld>
            <a:endParaRPr lang="en-US"/>
          </a:p>
        </p:txBody>
      </p:sp>
    </p:spTree>
    <p:extLst>
      <p:ext uri="{BB962C8B-B14F-4D97-AF65-F5344CB8AC3E}">
        <p14:creationId xmlns:p14="http://schemas.microsoft.com/office/powerpoint/2010/main" val="7622549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D44400E7-0945-463B-854C-2C4C8A80AD69}" type="datetimeFigureOut">
              <a:rPr lang="en-US"/>
              <a:pPr>
                <a:defRPr/>
              </a:pPr>
              <a:t>11/18/2022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C66AB41-2DBD-467C-A47B-3DF4A503E9BF}" type="slidenum">
              <a:rPr lang="en-US"/>
              <a:pPr>
                <a:defRPr/>
              </a:pPr>
              <a:t>‹#›</a:t>
            </a:fld>
            <a:endParaRPr lang="en-US"/>
          </a:p>
        </p:txBody>
      </p:sp>
    </p:spTree>
    <p:extLst>
      <p:ext uri="{BB962C8B-B14F-4D97-AF65-F5344CB8AC3E}">
        <p14:creationId xmlns:p14="http://schemas.microsoft.com/office/powerpoint/2010/main" val="3700989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宋体" panose="02010600030101010101" pitchFamily="2" charset="-122"/>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E62D02B-A39D-4D7F-82FC-832C5CE9C190}" type="slidenum">
              <a:rPr lang="en-US" altLang="en-US" smtClean="0"/>
              <a:pPr/>
              <a:t>1</a:t>
            </a:fld>
            <a:endParaRPr lang="en-US" altLang="en-US"/>
          </a:p>
        </p:txBody>
      </p:sp>
    </p:spTree>
    <p:extLst>
      <p:ext uri="{BB962C8B-B14F-4D97-AF65-F5344CB8AC3E}">
        <p14:creationId xmlns:p14="http://schemas.microsoft.com/office/powerpoint/2010/main" val="282195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a:spLocks noGrp="1" noRot="1" noChangeAspect="1"/>
          </p:cNvSpPr>
          <p:nvPr>
            <p:ph type="sldImg"/>
          </p:nvPr>
        </p:nvSpPr>
        <p:spPr>
          <a:xfrm>
            <a:off x="457200" y="720725"/>
            <a:ext cx="6400800" cy="3600450"/>
          </a:xfrm>
          <a:prstGeom prst="rect">
            <a:avLst/>
          </a:prstGeom>
        </p:spPr>
        <p:txBody>
          <a:bodyPr/>
          <a:lstStyle/>
          <a:p>
            <a:endParaRPr/>
          </a:p>
        </p:txBody>
      </p:sp>
      <p:sp>
        <p:nvSpPr>
          <p:cNvPr id="787" name="Shape 787"/>
          <p:cNvSpPr>
            <a:spLocks noGrp="1"/>
          </p:cNvSpPr>
          <p:nvPr>
            <p:ph type="body" sz="quarter" idx="1"/>
          </p:nvPr>
        </p:nvSpPr>
        <p:spPr>
          <a:prstGeom prst="rect">
            <a:avLst/>
          </a:prstGeom>
        </p:spPr>
        <p:txBody>
          <a:bodyPr/>
          <a:lstStyle/>
          <a:p>
            <a:r>
              <a:t>current plan:  IPV6 place (128 bits) + machine (64 bits)</a:t>
            </a:r>
          </a:p>
          <a:p>
            <a:r>
              <a:t>Can access anything in 64 steps </a:t>
            </a:r>
          </a:p>
          <a:p>
            <a:r>
              <a:t>Wastes 255/256 actual memory (maybe ok for Bill Gates)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Shape 815"/>
          <p:cNvSpPr>
            <a:spLocks noGrp="1" noRot="1" noChangeAspect="1"/>
          </p:cNvSpPr>
          <p:nvPr>
            <p:ph type="sldImg"/>
          </p:nvPr>
        </p:nvSpPr>
        <p:spPr>
          <a:xfrm>
            <a:off x="457200" y="720725"/>
            <a:ext cx="6400800" cy="3600450"/>
          </a:xfrm>
          <a:prstGeom prst="rect">
            <a:avLst/>
          </a:prstGeom>
        </p:spPr>
        <p:txBody>
          <a:bodyPr/>
          <a:lstStyle/>
          <a:p>
            <a:endParaRPr/>
          </a:p>
        </p:txBody>
      </p:sp>
      <p:sp>
        <p:nvSpPr>
          <p:cNvPr id="816" name="Shape 816"/>
          <p:cNvSpPr>
            <a:spLocks noGrp="1"/>
          </p:cNvSpPr>
          <p:nvPr>
            <p:ph type="body" sz="quarter" idx="1"/>
          </p:nvPr>
        </p:nvSpPr>
        <p:spPr>
          <a:prstGeom prst="rect">
            <a:avLst/>
          </a:prstGeom>
        </p:spPr>
        <p:txBody>
          <a:bodyPr/>
          <a:lstStyle/>
          <a:p>
            <a:pPr marL="44260" marR="44260" defTabSz="914400">
              <a:spcBef>
                <a:spcPts val="400"/>
              </a:spcBef>
              <a:buClr>
                <a:srgbClr val="000000"/>
              </a:buClr>
              <a:buFont typeface="Arial"/>
              <a:defRPr>
                <a:uFill>
                  <a:solidFill>
                    <a:srgbClr val="000000"/>
                  </a:solidFill>
                </a:uFill>
                <a:latin typeface="Arial"/>
                <a:ea typeface="Arial"/>
                <a:cs typeface="Arial"/>
                <a:sym typeface="Arial"/>
              </a:defRPr>
            </a:pPr>
            <a:r>
              <a:t>Observation.  Only three null links in leaves!</a:t>
            </a:r>
          </a:p>
          <a:p>
            <a:pPr marL="44260" marR="44260" defTabSz="914400">
              <a:spcBef>
                <a:spcPts val="400"/>
              </a:spcBef>
              <a:buClr>
                <a:srgbClr val="000000"/>
              </a:buClr>
              <a:buFont typeface="Arial"/>
              <a:defRPr>
                <a:uFill>
                  <a:solidFill>
                    <a:srgbClr val="000000"/>
                  </a:solidFill>
                </a:uFill>
                <a:latin typeface="Arial"/>
                <a:ea typeface="Arial"/>
                <a:cs typeface="Arial"/>
                <a:sym typeface="Arial"/>
              </a:defRPr>
            </a:pPr>
            <a:r>
              <a:t>Black links are the same as for R-way trie; nodes connected by red links form mini BSTs (consider mini BST at root with 4 nodes)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Shape 1031"/>
          <p:cNvSpPr>
            <a:spLocks noGrp="1" noRot="1" noChangeAspect="1"/>
          </p:cNvSpPr>
          <p:nvPr>
            <p:ph type="sldImg"/>
          </p:nvPr>
        </p:nvSpPr>
        <p:spPr>
          <a:xfrm>
            <a:off x="457200" y="720725"/>
            <a:ext cx="6400800" cy="3600450"/>
          </a:xfrm>
          <a:prstGeom prst="rect">
            <a:avLst/>
          </a:prstGeom>
        </p:spPr>
        <p:txBody>
          <a:bodyPr/>
          <a:lstStyle/>
          <a:p>
            <a:endParaRPr/>
          </a:p>
        </p:txBody>
      </p:sp>
      <p:sp>
        <p:nvSpPr>
          <p:cNvPr id="1032" name="Shape 1032"/>
          <p:cNvSpPr>
            <a:spLocks noGrp="1"/>
          </p:cNvSpPr>
          <p:nvPr>
            <p:ph type="body" sz="quarter" idx="1"/>
          </p:nvPr>
        </p:nvSpPr>
        <p:spPr>
          <a:prstGeom prst="rect">
            <a:avLst/>
          </a:prstGeom>
        </p:spPr>
        <p:txBody>
          <a:bodyPr/>
          <a:lstStyle>
            <a:lvl1pPr marL="40639" marR="40639" defTabSz="914400">
              <a:spcBef>
                <a:spcPts val="400"/>
              </a:spcBef>
              <a:buClr>
                <a:srgbClr val="000000"/>
              </a:buClr>
              <a:buFont typeface="Arial"/>
              <a:defRPr>
                <a:uFill>
                  <a:solidFill>
                    <a:srgbClr val="000000"/>
                  </a:solidFill>
                </a:uFill>
                <a:latin typeface="Arial"/>
                <a:ea typeface="Arial"/>
                <a:cs typeface="Arial"/>
                <a:sym typeface="Arial"/>
              </a:defRPr>
            </a:lvl1pPr>
          </a:lstStyle>
          <a:p>
            <a:r>
              <a:t>run 52DemoTST.key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 name="Shape 1144"/>
          <p:cNvSpPr>
            <a:spLocks noGrp="1" noRot="1" noChangeAspect="1"/>
          </p:cNvSpPr>
          <p:nvPr>
            <p:ph type="sldImg"/>
          </p:nvPr>
        </p:nvSpPr>
        <p:spPr>
          <a:xfrm>
            <a:off x="457200" y="720725"/>
            <a:ext cx="6400800" cy="3600450"/>
          </a:xfrm>
          <a:prstGeom prst="rect">
            <a:avLst/>
          </a:prstGeom>
        </p:spPr>
        <p:txBody>
          <a:bodyPr/>
          <a:lstStyle/>
          <a:p>
            <a:endParaRPr/>
          </a:p>
        </p:txBody>
      </p:sp>
      <p:sp>
        <p:nvSpPr>
          <p:cNvPr id="1145" name="Shape 1145"/>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Keys not explicitly stored but characters are.</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Can use non-static Node class (with Value instead of Object)  now because no generic array creation.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 name="Shape 1150"/>
          <p:cNvSpPr>
            <a:spLocks noGrp="1" noRot="1" noChangeAspect="1"/>
          </p:cNvSpPr>
          <p:nvPr>
            <p:ph type="sldImg"/>
          </p:nvPr>
        </p:nvSpPr>
        <p:spPr>
          <a:xfrm>
            <a:off x="457200" y="720725"/>
            <a:ext cx="6400800" cy="3600450"/>
          </a:xfrm>
          <a:prstGeom prst="rect">
            <a:avLst/>
          </a:prstGeom>
        </p:spPr>
        <p:txBody>
          <a:bodyPr/>
          <a:lstStyle/>
          <a:p>
            <a:endParaRPr/>
          </a:p>
        </p:txBody>
      </p:sp>
      <p:sp>
        <p:nvSpPr>
          <p:cNvPr id="1151" name="Shape 1151"/>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Recursive code practically writes itself!</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can't handle empty string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 name="Shape 1162"/>
          <p:cNvSpPr>
            <a:spLocks noGrp="1" noRot="1" noChangeAspect="1"/>
          </p:cNvSpPr>
          <p:nvPr>
            <p:ph type="sldImg"/>
          </p:nvPr>
        </p:nvSpPr>
        <p:spPr>
          <a:xfrm>
            <a:off x="457200" y="720725"/>
            <a:ext cx="6400800" cy="3600450"/>
          </a:xfrm>
          <a:prstGeom prst="rect">
            <a:avLst/>
          </a:prstGeom>
        </p:spPr>
        <p:txBody>
          <a:bodyPr/>
          <a:lstStyle/>
          <a:p>
            <a:endParaRPr/>
          </a:p>
        </p:txBody>
      </p:sp>
      <p:sp>
        <p:nvSpPr>
          <p:cNvPr id="1163" name="Shape 1163"/>
          <p:cNvSpPr>
            <a:spLocks noGrp="1"/>
          </p:cNvSpPr>
          <p:nvPr>
            <p:ph type="body" sz="quarter" idx="1"/>
          </p:nvPr>
        </p:nvSpPr>
        <p:spPr>
          <a:prstGeom prst="rect">
            <a:avLst/>
          </a:prstGeom>
        </p:spPr>
        <p:txBody>
          <a:bodyPr/>
          <a:lstStyle>
            <a:lvl1pPr marL="44944" marR="44944" defTabSz="914400">
              <a:spcBef>
                <a:spcPts val="400"/>
              </a:spcBef>
              <a:buClr>
                <a:srgbClr val="000000"/>
              </a:buClr>
              <a:buFont typeface="Arial"/>
              <a:defRPr>
                <a:uFill>
                  <a:solidFill>
                    <a:srgbClr val="000000"/>
                  </a:solidFill>
                </a:uFill>
                <a:latin typeface="Arial"/>
                <a:ea typeface="Arial"/>
                <a:cs typeface="Arial"/>
                <a:sym typeface="Arial"/>
              </a:defRPr>
            </a:lvl1pPr>
          </a:lstStyle>
          <a:p>
            <a:r>
              <a:t>timings were done in 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Shape 1302"/>
          <p:cNvSpPr>
            <a:spLocks noGrp="1" noRot="1" noChangeAspect="1"/>
          </p:cNvSpPr>
          <p:nvPr>
            <p:ph type="sldImg"/>
          </p:nvPr>
        </p:nvSpPr>
        <p:spPr>
          <a:xfrm>
            <a:off x="457200" y="720725"/>
            <a:ext cx="6400800" cy="3600450"/>
          </a:xfrm>
          <a:prstGeom prst="rect">
            <a:avLst/>
          </a:prstGeom>
        </p:spPr>
        <p:txBody>
          <a:bodyPr/>
          <a:lstStyle/>
          <a:p>
            <a:endParaRPr/>
          </a:p>
        </p:txBody>
      </p:sp>
      <p:sp>
        <p:nvSpPr>
          <p:cNvPr id="1303" name="Shape 1303"/>
          <p:cNvSpPr>
            <a:spLocks noGrp="1"/>
          </p:cNvSpPr>
          <p:nvPr>
            <p:ph type="body" sz="quarter" idx="1"/>
          </p:nvPr>
        </p:nvSpPr>
        <p:spPr>
          <a:prstGeom prst="rect">
            <a:avLst/>
          </a:prstGeom>
        </p:spPr>
        <p:txBody>
          <a:bodyPr/>
          <a:lstStyle>
            <a:lvl1pPr marL="40639" marR="40639" defTabSz="914400">
              <a:spcBef>
                <a:spcPts val="400"/>
              </a:spcBef>
              <a:buClr>
                <a:srgbClr val="000000"/>
              </a:buClr>
              <a:buFont typeface="Arial"/>
              <a:defRPr>
                <a:uFill>
                  <a:solidFill>
                    <a:srgbClr val="000000"/>
                  </a:solidFill>
                </a:uFill>
                <a:latin typeface="Arial"/>
                <a:ea typeface="Arial"/>
                <a:cs typeface="Arial"/>
                <a:sym typeface="Arial"/>
              </a:defRPr>
            </a:lvl1pPr>
          </a:lstStyle>
          <a:p>
            <a:r>
              <a:t>add figure to describe how to compute wildcard match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 name="Shape 1319"/>
          <p:cNvSpPr>
            <a:spLocks noGrp="1" noRot="1" noChangeAspect="1"/>
          </p:cNvSpPr>
          <p:nvPr>
            <p:ph type="sldImg"/>
          </p:nvPr>
        </p:nvSpPr>
        <p:spPr>
          <a:xfrm>
            <a:off x="457200" y="720725"/>
            <a:ext cx="6400800" cy="3600450"/>
          </a:xfrm>
          <a:prstGeom prst="rect">
            <a:avLst/>
          </a:prstGeom>
        </p:spPr>
        <p:txBody>
          <a:bodyPr/>
          <a:lstStyle/>
          <a:p>
            <a:endParaRPr/>
          </a:p>
        </p:txBody>
      </p:sp>
      <p:sp>
        <p:nvSpPr>
          <p:cNvPr id="1320" name="Shape 1320"/>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Q.  Why isn't longest prefix match the same as floor or ceiling?</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A. prefix("128.112.100.16") = 128, floor("128.112.100.16") = 128.112.055.15, ceil("128.112.100.16") = 128.112.136 </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"Each packet that arrives at the router will have the IP address in its destination address field compared against each entry in the routing table, and then will be forwarded to the best next hop. The entry in the routing table with the longest match of its leading bits with the destination address will be used. In practical terms, the concept of longest prefix match means that the most specific route to the destination will be chosen."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 name="Shape 1345"/>
          <p:cNvSpPr>
            <a:spLocks noGrp="1" noRot="1" noChangeAspect="1"/>
          </p:cNvSpPr>
          <p:nvPr>
            <p:ph type="sldImg"/>
          </p:nvPr>
        </p:nvSpPr>
        <p:spPr>
          <a:xfrm>
            <a:off x="457200" y="720725"/>
            <a:ext cx="6400800" cy="3600450"/>
          </a:xfrm>
          <a:prstGeom prst="rect">
            <a:avLst/>
          </a:prstGeom>
        </p:spPr>
        <p:txBody>
          <a:bodyPr/>
          <a:lstStyle/>
          <a:p>
            <a:endParaRPr/>
          </a:p>
        </p:txBody>
      </p:sp>
      <p:sp>
        <p:nvSpPr>
          <p:cNvPr id="1346" name="Shape 1346"/>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A. To implement use an 8-way trie, with one branch for each of the digits 2-9.</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When displaying results, if there are multiple matches, might want to list in order of importance (frequency of word as it appears in standard text)</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[wayne s14] probably worth using a example different from "hello" so that there are more than one words that match the T9 input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 name="Shape 1363"/>
          <p:cNvSpPr>
            <a:spLocks noGrp="1" noRot="1" noChangeAspect="1"/>
          </p:cNvSpPr>
          <p:nvPr>
            <p:ph type="sldImg"/>
          </p:nvPr>
        </p:nvSpPr>
        <p:spPr>
          <a:xfrm>
            <a:off x="457200" y="720725"/>
            <a:ext cx="6400800" cy="3600450"/>
          </a:xfrm>
          <a:prstGeom prst="rect">
            <a:avLst/>
          </a:prstGeom>
        </p:spPr>
        <p:txBody>
          <a:bodyPr/>
          <a:lstStyle/>
          <a:p>
            <a:endParaRPr/>
          </a:p>
        </p:txBody>
      </p:sp>
      <p:sp>
        <p:nvSpPr>
          <p:cNvPr id="1364" name="Shape 1364"/>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each node with only 1 child is merged with its child</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patricia tries are very space efficient</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also known as radix tree and crit-bit tree</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sometimes PATRICIA refers only to binary trie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66AB41-2DBD-467C-A47B-3DF4A503E9BF}" type="slidenum">
              <a:rPr lang="en-US" smtClean="0"/>
              <a:pPr>
                <a:defRPr/>
              </a:pPr>
              <a:t>2</a:t>
            </a:fld>
            <a:endParaRPr lang="en-US"/>
          </a:p>
        </p:txBody>
      </p:sp>
    </p:spTree>
    <p:extLst>
      <p:ext uri="{BB962C8B-B14F-4D97-AF65-F5344CB8AC3E}">
        <p14:creationId xmlns:p14="http://schemas.microsoft.com/office/powerpoint/2010/main" val="3165898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Shape 1415"/>
          <p:cNvSpPr>
            <a:spLocks noGrp="1" noRot="1" noChangeAspect="1"/>
          </p:cNvSpPr>
          <p:nvPr>
            <p:ph type="sldImg"/>
          </p:nvPr>
        </p:nvSpPr>
        <p:spPr>
          <a:xfrm>
            <a:off x="457200" y="720725"/>
            <a:ext cx="6400800" cy="3600450"/>
          </a:xfrm>
          <a:prstGeom prst="rect">
            <a:avLst/>
          </a:prstGeom>
        </p:spPr>
        <p:txBody>
          <a:bodyPr/>
          <a:lstStyle/>
          <a:p>
            <a:endParaRPr/>
          </a:p>
        </p:txBody>
      </p:sp>
      <p:sp>
        <p:nvSpPr>
          <p:cNvPr id="1416" name="Shape 1416"/>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Note: suffixes are not in sorted order (mississippi is to the left of ippi)</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Suffix tree also maintains a suffix pointer in each internal node that points to the next smaller (in terms of length) suffix, e.g., issi[ssippi$] points to ssi[ssippi$]</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Uses $ as string termination character.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Shape 1421"/>
          <p:cNvSpPr>
            <a:spLocks noGrp="1" noRot="1" noChangeAspect="1"/>
          </p:cNvSpPr>
          <p:nvPr>
            <p:ph type="sldImg"/>
          </p:nvPr>
        </p:nvSpPr>
        <p:spPr>
          <a:xfrm>
            <a:off x="457200" y="720725"/>
            <a:ext cx="6400800" cy="3600450"/>
          </a:xfrm>
          <a:prstGeom prst="rect">
            <a:avLst/>
          </a:prstGeom>
        </p:spPr>
        <p:txBody>
          <a:bodyPr/>
          <a:lstStyle/>
          <a:p>
            <a:endParaRPr/>
          </a:p>
        </p:txBody>
      </p:sp>
      <p:sp>
        <p:nvSpPr>
          <p:cNvPr id="1422" name="Shape 1422"/>
          <p:cNvSpPr>
            <a:spLocks noGrp="1"/>
          </p:cNvSpPr>
          <p:nvPr>
            <p:ph type="body" sz="quarter" idx="1"/>
          </p:nvPr>
        </p:nvSpPr>
        <p:spPr>
          <a:prstGeom prst="rect">
            <a:avLst/>
          </a:prstGeom>
        </p:spPr>
        <p:txBody>
          <a:bodyPr/>
          <a:lstStyle>
            <a:lvl1pPr marL="40639" marR="40639" defTabSz="914400">
              <a:spcBef>
                <a:spcPts val="400"/>
              </a:spcBef>
              <a:buClr>
                <a:srgbClr val="000000"/>
              </a:buClr>
              <a:buFont typeface="Arial"/>
              <a:defRPr>
                <a:uFill>
                  <a:solidFill>
                    <a:srgbClr val="000000"/>
                  </a:solidFill>
                </a:uFill>
                <a:latin typeface="Arial"/>
                <a:ea typeface="Arial"/>
                <a:cs typeface="Arial"/>
                <a:sym typeface="Arial"/>
              </a:defRPr>
            </a:lvl1pPr>
          </a:lstStyle>
          <a:p>
            <a:r>
              <a:t>[wayne s14] note that performance guarantees make different assumptions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457200" y="720725"/>
            <a:ext cx="6400800" cy="3600450"/>
          </a:xfrm>
          <a:prstGeom prst="rect">
            <a:avLst/>
          </a:prstGeom>
        </p:spPr>
        <p:txBody>
          <a:bodyPr/>
          <a:lstStyle/>
          <a:p>
            <a:endParaRPr/>
          </a:p>
        </p:txBody>
      </p:sp>
      <p:sp>
        <p:nvSpPr>
          <p:cNvPr id="90" name="Shape 90"/>
          <p:cNvSpPr>
            <a:spLocks noGrp="1"/>
          </p:cNvSpPr>
          <p:nvPr>
            <p:ph type="body" sz="quarter" idx="1"/>
          </p:nvPr>
        </p:nvSpPr>
        <p:spPr>
          <a:prstGeom prst="rect">
            <a:avLst/>
          </a:prstGeom>
        </p:spPr>
        <p:txBody>
          <a:bodyPr/>
          <a:lstStyle/>
          <a:p>
            <a:r>
              <a:t>can design algorithms that can compete and even beat these classic algorithms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457200" y="720725"/>
            <a:ext cx="6400800" cy="360045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success story in design of algorithms</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trie = wordplay because data structure is for information retrieval, but we pronounce it "try" to avoid confusion with "tree"</a:t>
            </a:r>
          </a:p>
          <a:p>
            <a:pPr marL="40639" marR="40639" defTabSz="914400">
              <a:spcBef>
                <a:spcPts val="400"/>
              </a:spcBef>
              <a:buClr>
                <a:srgbClr val="000000"/>
              </a:buClr>
              <a:buFont typeface="Arial"/>
              <a:defRPr>
                <a:uFill>
                  <a:solidFill>
                    <a:srgbClr val="000000"/>
                  </a:solidFill>
                </a:uFill>
                <a:latin typeface="Arial"/>
                <a:ea typeface="Arial"/>
                <a:cs typeface="Arial"/>
                <a:sym typeface="Arial"/>
              </a:defRPr>
            </a:pPr>
            <a:r>
              <a:t>As usual, R = alphabet size.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a:spLocks noGrp="1" noRot="1" noChangeAspect="1"/>
          </p:cNvSpPr>
          <p:nvPr>
            <p:ph type="sldImg"/>
          </p:nvPr>
        </p:nvSpPr>
        <p:spPr>
          <a:xfrm>
            <a:off x="457200" y="720725"/>
            <a:ext cx="6400800" cy="3600450"/>
          </a:xfrm>
          <a:prstGeom prst="rect">
            <a:avLst/>
          </a:prstGeom>
        </p:spPr>
        <p:txBody>
          <a:bodyPr/>
          <a:lstStyle/>
          <a:p>
            <a:endParaRPr/>
          </a:p>
        </p:txBody>
      </p:sp>
      <p:sp>
        <p:nvSpPr>
          <p:cNvPr id="523" name="Shape 523"/>
          <p:cNvSpPr>
            <a:spLocks noGrp="1"/>
          </p:cNvSpPr>
          <p:nvPr>
            <p:ph type="body" sz="quarter" idx="1"/>
          </p:nvPr>
        </p:nvSpPr>
        <p:spPr>
          <a:prstGeom prst="rect">
            <a:avLst/>
          </a:prstGeom>
        </p:spPr>
        <p:txBody>
          <a:bodyPr/>
          <a:lstStyle>
            <a:lvl1pPr marL="40639" marR="40639" defTabSz="914400">
              <a:spcBef>
                <a:spcPts val="400"/>
              </a:spcBef>
              <a:buClr>
                <a:srgbClr val="000000"/>
              </a:buClr>
              <a:buFont typeface="Arial"/>
              <a:defRPr>
                <a:uFill>
                  <a:solidFill>
                    <a:srgbClr val="000000"/>
                  </a:solidFill>
                </a:uFill>
                <a:latin typeface="Arial"/>
                <a:ea typeface="Arial"/>
                <a:cs typeface="Arial"/>
                <a:sym typeface="Arial"/>
              </a:defRPr>
            </a:lvl1pPr>
          </a:lstStyle>
          <a:p>
            <a:r>
              <a:t>run 52DemoTrie.key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noRot="1" noChangeAspect="1"/>
          </p:cNvSpPr>
          <p:nvPr>
            <p:ph type="sldImg"/>
          </p:nvPr>
        </p:nvSpPr>
        <p:spPr>
          <a:xfrm>
            <a:off x="457200" y="720725"/>
            <a:ext cx="6400800" cy="3600450"/>
          </a:xfrm>
          <a:prstGeom prst="rect">
            <a:avLst/>
          </a:prstGeom>
        </p:spPr>
        <p:txBody>
          <a:bodyPr/>
          <a:lstStyle/>
          <a:p>
            <a:endParaRPr/>
          </a:p>
        </p:txBody>
      </p:sp>
      <p:sp>
        <p:nvSpPr>
          <p:cNvPr id="584" name="Shape 584"/>
          <p:cNvSpPr>
            <a:spLocks noGrp="1"/>
          </p:cNvSpPr>
          <p:nvPr>
            <p:ph type="body" sz="quarter" idx="1"/>
          </p:nvPr>
        </p:nvSpPr>
        <p:spPr>
          <a:prstGeom prst="rect">
            <a:avLst/>
          </a:prstGeom>
        </p:spPr>
        <p:txBody>
          <a:bodyPr/>
          <a:lstStyle>
            <a:lvl1pPr marL="40639" marR="40639" defTabSz="914400">
              <a:spcBef>
                <a:spcPts val="400"/>
              </a:spcBef>
              <a:buClr>
                <a:srgbClr val="000000"/>
              </a:buClr>
              <a:buFont typeface="Arial"/>
              <a:defRPr>
                <a:uFill>
                  <a:solidFill>
                    <a:srgbClr val="000000"/>
                  </a:solidFill>
                </a:uFill>
                <a:latin typeface="Arial"/>
                <a:ea typeface="Arial"/>
                <a:cs typeface="Arial"/>
                <a:sym typeface="Arial"/>
              </a:defRPr>
            </a:lvl1pPr>
          </a:lstStyle>
          <a:p>
            <a:r>
              <a:t>Node is static because type of value is Object instead of Value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Shape 595"/>
          <p:cNvSpPr>
            <a:spLocks noGrp="1" noRot="1" noChangeAspect="1"/>
          </p:cNvSpPr>
          <p:nvPr>
            <p:ph type="sldImg"/>
          </p:nvPr>
        </p:nvSpPr>
        <p:spPr>
          <a:xfrm>
            <a:off x="457200" y="720725"/>
            <a:ext cx="6400800" cy="3600450"/>
          </a:xfrm>
          <a:prstGeom prst="rect">
            <a:avLst/>
          </a:prstGeom>
        </p:spPr>
        <p:txBody>
          <a:bodyPr/>
          <a:lstStyle/>
          <a:p>
            <a:endParaRPr/>
          </a:p>
        </p:txBody>
      </p:sp>
      <p:sp>
        <p:nvSpPr>
          <p:cNvPr id="596" name="Shape 596"/>
          <p:cNvSpPr>
            <a:spLocks noGrp="1"/>
          </p:cNvSpPr>
          <p:nvPr>
            <p:ph type="body" sz="quarter" idx="1"/>
          </p:nvPr>
        </p:nvSpPr>
        <p:spPr>
          <a:prstGeom prst="rect">
            <a:avLst/>
          </a:prstGeom>
        </p:spPr>
        <p:txBody>
          <a:bodyPr/>
          <a:lstStyle>
            <a:lvl1pPr marL="40639" marR="40639" defTabSz="914400">
              <a:spcBef>
                <a:spcPts val="400"/>
              </a:spcBef>
              <a:buClr>
                <a:srgbClr val="000000"/>
              </a:buClr>
              <a:buFont typeface="Arial"/>
              <a:defRPr>
                <a:uFill>
                  <a:solidFill>
                    <a:srgbClr val="000000"/>
                  </a:solidFill>
                </a:uFill>
                <a:latin typeface="Arial"/>
                <a:ea typeface="Arial"/>
                <a:cs typeface="Arial"/>
                <a:sym typeface="Arial"/>
              </a:defRPr>
            </a:lvl1pPr>
          </a:lstStyle>
          <a:p>
            <a:r>
              <a:t>keys not explicitly stored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a:spLocks noGrp="1" noRot="1" noChangeAspect="1"/>
          </p:cNvSpPr>
          <p:nvPr>
            <p:ph type="sldImg"/>
          </p:nvPr>
        </p:nvSpPr>
        <p:spPr>
          <a:xfrm>
            <a:off x="457200" y="720725"/>
            <a:ext cx="6400800" cy="3600450"/>
          </a:xfrm>
          <a:prstGeom prst="rect">
            <a:avLst/>
          </a:prstGeom>
        </p:spPr>
        <p:txBody>
          <a:bodyPr/>
          <a:lstStyle/>
          <a:p>
            <a:endParaRPr/>
          </a:p>
        </p:txBody>
      </p:sp>
      <p:sp>
        <p:nvSpPr>
          <p:cNvPr id="620" name="Shape 620"/>
          <p:cNvSpPr>
            <a:spLocks noGrp="1"/>
          </p:cNvSpPr>
          <p:nvPr>
            <p:ph type="body" sz="quarter" idx="1"/>
          </p:nvPr>
        </p:nvSpPr>
        <p:spPr>
          <a:prstGeom prst="rect">
            <a:avLst/>
          </a:prstGeom>
        </p:spPr>
        <p:txBody>
          <a:bodyPr/>
          <a:lstStyle/>
          <a:p>
            <a:r>
              <a:t>Examine one character to move down one level in the trie.</a:t>
            </a:r>
          </a:p>
          <a:p>
            <a:r>
              <a:t>Stay tuned for ways to address space waste.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694"/>
          <p:cNvSpPr>
            <a:spLocks noGrp="1" noRot="1" noChangeAspect="1"/>
          </p:cNvSpPr>
          <p:nvPr>
            <p:ph type="sldImg"/>
          </p:nvPr>
        </p:nvSpPr>
        <p:spPr>
          <a:xfrm>
            <a:off x="457200" y="720725"/>
            <a:ext cx="6400800" cy="3600450"/>
          </a:xfrm>
          <a:prstGeom prst="rect">
            <a:avLst/>
          </a:prstGeom>
        </p:spPr>
        <p:txBody>
          <a:bodyPr/>
          <a:lstStyle/>
          <a:p>
            <a:endParaRPr/>
          </a:p>
        </p:txBody>
      </p:sp>
      <p:sp>
        <p:nvSpPr>
          <p:cNvPr id="695" name="Shape 695"/>
          <p:cNvSpPr>
            <a:spLocks noGrp="1"/>
          </p:cNvSpPr>
          <p:nvPr>
            <p:ph type="body" sz="quarter" idx="1"/>
          </p:nvPr>
        </p:nvSpPr>
        <p:spPr>
          <a:prstGeom prst="rect">
            <a:avLst/>
          </a:prstGeom>
        </p:spPr>
        <p:txBody>
          <a:bodyPr/>
          <a:lstStyle>
            <a:lvl1pPr marL="40639" marR="40639" defTabSz="914400">
              <a:spcBef>
                <a:spcPts val="400"/>
              </a:spcBef>
              <a:buClr>
                <a:srgbClr val="000000"/>
              </a:buClr>
              <a:buFont typeface="Arial"/>
              <a:defRPr>
                <a:uFill>
                  <a:solidFill>
                    <a:srgbClr val="000000"/>
                  </a:solidFill>
                </a:uFill>
                <a:latin typeface="Arial"/>
                <a:ea typeface="Arial"/>
                <a:cs typeface="Arial"/>
                <a:sym typeface="Arial"/>
              </a:defRPr>
            </a:lvl1pPr>
          </a:lstStyle>
          <a:p>
            <a:r>
              <a:t>null links suppressed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4" name="Group 12"/>
          <p:cNvGrpSpPr>
            <a:grpSpLocks/>
          </p:cNvGrpSpPr>
          <p:nvPr/>
        </p:nvGrpSpPr>
        <p:grpSpPr bwMode="auto">
          <a:xfrm>
            <a:off x="609600" y="2670176"/>
            <a:ext cx="11582400" cy="227013"/>
            <a:chOff x="288" y="1682"/>
            <a:chExt cx="5472" cy="239"/>
          </a:xfrm>
        </p:grpSpPr>
        <p:sp>
          <p:nvSpPr>
            <p:cNvPr id="5" name="AutoShape 10"/>
            <p:cNvSpPr>
              <a:spLocks noChangeArrowheads="1"/>
            </p:cNvSpPr>
            <p:nvPr userDrawn="1"/>
          </p:nvSpPr>
          <p:spPr bwMode="auto">
            <a:xfrm>
              <a:off x="288" y="1682"/>
              <a:ext cx="5472" cy="150"/>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FF0000"/>
            </a:solidFill>
            <a:ln w="9525">
              <a:solidFill>
                <a:schemeClr val="accent2"/>
              </a:solidFill>
              <a:round/>
              <a:headEnd/>
              <a:tailEnd/>
            </a:ln>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defRPr/>
              </a:pPr>
              <a:endParaRPr lang="en-US" sz="1600">
                <a:latin typeface="Times New Roman" panose="02020603050405020304" pitchFamily="18" charset="0"/>
              </a:endParaRPr>
            </a:p>
          </p:txBody>
        </p:sp>
        <p:sp>
          <p:nvSpPr>
            <p:cNvPr id="6" name="Text Box 11"/>
            <p:cNvSpPr txBox="1">
              <a:spLocks noChangeArrowheads="1"/>
            </p:cNvSpPr>
            <p:nvPr userDrawn="1"/>
          </p:nvSpPr>
          <p:spPr bwMode="auto">
            <a:xfrm>
              <a:off x="3597" y="1682"/>
              <a:ext cx="17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r>
                <a:rPr lang="en-US" sz="600" b="1" dirty="0">
                  <a:latin typeface="Georgia" panose="02040502050405020303" pitchFamily="18" charset="0"/>
                </a:rPr>
                <a:t>Computer Science  </a:t>
              </a:r>
              <a:r>
                <a:rPr lang="en-US" sz="600" dirty="0">
                  <a:solidFill>
                    <a:srgbClr val="FF0000"/>
                  </a:solidFill>
                  <a:latin typeface="Georgia" panose="02040502050405020303" pitchFamily="18" charset="0"/>
                  <a:sym typeface="Wingdings" panose="05000000000000000000" pitchFamily="2" charset="2"/>
                </a:rPr>
                <a:t></a:t>
              </a:r>
              <a:r>
                <a:rPr lang="en-US" sz="600" b="1" dirty="0">
                  <a:latin typeface="Georgia" panose="02040502050405020303" pitchFamily="18" charset="0"/>
                </a:rPr>
                <a:t>  Engineering  </a:t>
              </a:r>
              <a:r>
                <a:rPr lang="en-US" sz="600" dirty="0">
                  <a:solidFill>
                    <a:srgbClr val="FF0000"/>
                  </a:solidFill>
                  <a:latin typeface="Georgia" panose="02040502050405020303" pitchFamily="18" charset="0"/>
                  <a:sym typeface="Wingdings" panose="05000000000000000000" pitchFamily="2" charset="2"/>
                </a:rPr>
                <a:t></a:t>
              </a:r>
              <a:r>
                <a:rPr lang="en-US" sz="600" b="1" dirty="0">
                  <a:latin typeface="Georgia" panose="02040502050405020303" pitchFamily="18" charset="0"/>
                </a:rPr>
                <a:t>  Otterbein University</a:t>
              </a:r>
            </a:p>
          </p:txBody>
        </p:sp>
        <p:sp>
          <p:nvSpPr>
            <p:cNvPr id="7" name="Line 12"/>
            <p:cNvSpPr>
              <a:spLocks noChangeShapeType="1"/>
            </p:cNvSpPr>
            <p:nvPr userDrawn="1"/>
          </p:nvSpPr>
          <p:spPr bwMode="auto">
            <a:xfrm flipV="1">
              <a:off x="288" y="1921"/>
              <a:ext cx="5472" cy="0"/>
            </a:xfrm>
            <a:prstGeom prst="line">
              <a:avLst/>
            </a:prstGeom>
            <a:noFill/>
            <a:ln w="57150">
              <a:solidFill>
                <a:srgbClr val="F2D59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26" name="Rectangle 2"/>
          <p:cNvSpPr>
            <a:spLocks noGrp="1" noChangeArrowheads="1"/>
          </p:cNvSpPr>
          <p:nvPr>
            <p:ph type="ctrTitle"/>
          </p:nvPr>
        </p:nvSpPr>
        <p:spPr>
          <a:xfrm>
            <a:off x="914400" y="990600"/>
            <a:ext cx="10363200" cy="1371600"/>
          </a:xfrm>
          <a:prstGeom prst="rect">
            <a:avLst/>
          </a:prstGeom>
        </p:spPr>
        <p:txBody>
          <a:bodyPr/>
          <a:lstStyle>
            <a:lvl1pPr>
              <a:defRPr sz="4000">
                <a:latin typeface="Americana BT" panose="02020504070506020904" pitchFamily="18" charset="0"/>
              </a:defRPr>
            </a:lvl1pPr>
          </a:lstStyle>
          <a:p>
            <a:r>
              <a:rPr lang="en-US" dirty="0"/>
              <a:t>Click to edit Master title style</a:t>
            </a:r>
          </a:p>
        </p:txBody>
      </p:sp>
      <p:sp>
        <p:nvSpPr>
          <p:cNvPr id="52227" name="Rectangle 3"/>
          <p:cNvSpPr>
            <a:spLocks noGrp="1" noChangeArrowheads="1"/>
          </p:cNvSpPr>
          <p:nvPr>
            <p:ph type="subTitle" idx="1"/>
          </p:nvPr>
        </p:nvSpPr>
        <p:spPr>
          <a:xfrm>
            <a:off x="1930400" y="3429000"/>
            <a:ext cx="9347200" cy="1600200"/>
          </a:xfrm>
          <a:prstGeom prst="rect">
            <a:avLst/>
          </a:prstGeom>
        </p:spPr>
        <p:txBody>
          <a:bodyPr/>
          <a:lstStyle>
            <a:lvl1pPr marL="0" indent="0">
              <a:buFont typeface="Wingdings" pitchFamily="2" charset="2"/>
              <a:buNone/>
              <a:defRPr sz="2800">
                <a:latin typeface="Americana BT" panose="02020504070506020904" pitchFamily="18" charset="0"/>
              </a:defRPr>
            </a:lvl1pPr>
          </a:lstStyle>
          <a:p>
            <a:r>
              <a:rPr lang="en-US" dirty="0"/>
              <a:t>Click to edit Master subtitle style</a:t>
            </a:r>
          </a:p>
        </p:txBody>
      </p:sp>
    </p:spTree>
    <p:extLst>
      <p:ext uri="{BB962C8B-B14F-4D97-AF65-F5344CB8AC3E}">
        <p14:creationId xmlns:p14="http://schemas.microsoft.com/office/powerpoint/2010/main" val="393877527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35025"/>
          </a:xfrm>
          <a:prstGeom prst="rect">
            <a:avLst/>
          </a:prstGeom>
        </p:spPr>
        <p:txBody>
          <a:bodyPr/>
          <a:lstStyle>
            <a:lvl1pPr>
              <a:defRPr>
                <a:latin typeface="Americana BT" panose="02020504070506020904" pitchFamily="18" charset="0"/>
              </a:defRPr>
            </a:lvl1pPr>
          </a:lstStyle>
          <a:p>
            <a:r>
              <a:rPr lang="en-US" dirty="0"/>
              <a:t>Click to edit Master title style</a:t>
            </a:r>
          </a:p>
        </p:txBody>
      </p:sp>
      <p:sp>
        <p:nvSpPr>
          <p:cNvPr id="3" name="Content Placeholder 2"/>
          <p:cNvSpPr>
            <a:spLocks noGrp="1"/>
          </p:cNvSpPr>
          <p:nvPr>
            <p:ph idx="1"/>
          </p:nvPr>
        </p:nvSpPr>
        <p:spPr>
          <a:xfrm>
            <a:off x="609600" y="1371600"/>
            <a:ext cx="10972800" cy="5257800"/>
          </a:xfrm>
          <a:prstGeom prst="rect">
            <a:avLst/>
          </a:prstGeom>
        </p:spPr>
        <p:txBody>
          <a:bodyPr/>
          <a:lstStyle>
            <a:lvl1pPr>
              <a:buClr>
                <a:srgbClr val="FF0000"/>
              </a:buClr>
              <a:defRPr>
                <a:latin typeface="Carmina Lt BT" panose="0207050206030A030404" pitchFamily="18" charset="0"/>
              </a:defRPr>
            </a:lvl1pPr>
            <a:lvl2pPr>
              <a:buClr>
                <a:srgbClr val="FF0000"/>
              </a:buClr>
              <a:defRPr>
                <a:latin typeface="Carmina Lt BT" panose="0207050206030A030404" pitchFamily="18" charset="0"/>
              </a:defRPr>
            </a:lvl2pPr>
            <a:lvl3pPr>
              <a:buClr>
                <a:srgbClr val="FF0000"/>
              </a:buClr>
              <a:defRPr>
                <a:latin typeface="Carmina Lt BT" panose="0207050206030A030404" pitchFamily="18" charset="0"/>
              </a:defRPr>
            </a:lvl3pPr>
            <a:lvl4pPr>
              <a:buClr>
                <a:srgbClr val="FF0000"/>
              </a:buClr>
              <a:defRPr>
                <a:latin typeface="Carmina Lt BT" panose="0207050206030A030404" pitchFamily="18" charset="0"/>
              </a:defRPr>
            </a:lvl4pPr>
            <a:lvl5pPr>
              <a:buClr>
                <a:srgbClr val="FF0000"/>
              </a:buClr>
              <a:defRPr>
                <a:latin typeface="Carmina Lt BT" panose="0207050206030A0304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5760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4"/>
          <p:cNvSpPr>
            <a:spLocks noChangeArrowheads="1"/>
          </p:cNvSpPr>
          <p:nvPr/>
        </p:nvSpPr>
        <p:spPr bwMode="auto">
          <a:xfrm>
            <a:off x="609600" y="1109664"/>
            <a:ext cx="10972800" cy="109537"/>
          </a:xfrm>
          <a:custGeom>
            <a:avLst/>
            <a:gdLst>
              <a:gd name="T0" fmla="*/ 0 w 1000"/>
              <a:gd name="T1" fmla="*/ 0 h 1000"/>
              <a:gd name="T2" fmla="*/ 2147483646 w 1000"/>
              <a:gd name="T3" fmla="*/ 0 h 1000"/>
              <a:gd name="T4" fmla="*/ 2147483646 w 1000"/>
              <a:gd name="T5" fmla="*/ 11998354 h 1000"/>
              <a:gd name="T6" fmla="*/ 0 w 1000"/>
              <a:gd name="T7" fmla="*/ 11998354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FF0000"/>
          </a:solidFill>
          <a:ln w="9525">
            <a:solidFill>
              <a:srgbClr val="FF0000"/>
            </a:solidFill>
            <a:round/>
            <a:headEnd/>
            <a:tailEnd/>
          </a:ln>
        </p:spPr>
        <p:txBody>
          <a:bodyPr/>
          <a:lstStyle/>
          <a:p>
            <a:endParaRPr lang="en-US"/>
          </a:p>
        </p:txBody>
      </p:sp>
      <p:sp>
        <p:nvSpPr>
          <p:cNvPr id="51209" name="Text Box 9"/>
          <p:cNvSpPr txBox="1">
            <a:spLocks noChangeArrowheads="1"/>
          </p:cNvSpPr>
          <p:nvPr/>
        </p:nvSpPr>
        <p:spPr bwMode="auto">
          <a:xfrm>
            <a:off x="7262285" y="1076326"/>
            <a:ext cx="2132315" cy="200055"/>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r>
              <a:rPr lang="en-US" sz="700" b="1" dirty="0">
                <a:latin typeface="Georgia" panose="02040502050405020303" pitchFamily="18" charset="0"/>
              </a:rPr>
              <a:t>Computer Science  </a:t>
            </a:r>
            <a:r>
              <a:rPr lang="en-US" sz="700" dirty="0">
                <a:solidFill>
                  <a:srgbClr val="FF0000"/>
                </a:solidFill>
                <a:sym typeface="Wingdings" panose="05000000000000000000" pitchFamily="2" charset="2"/>
              </a:rPr>
              <a:t></a:t>
            </a:r>
            <a:r>
              <a:rPr lang="en-US" sz="700" b="1" dirty="0">
                <a:latin typeface="Georgia" panose="02040502050405020303" pitchFamily="18" charset="0"/>
              </a:rPr>
              <a:t>  Otterbein University</a:t>
            </a:r>
          </a:p>
        </p:txBody>
      </p:sp>
      <p:sp>
        <p:nvSpPr>
          <p:cNvPr id="1030" name="Line 12"/>
          <p:cNvSpPr>
            <a:spLocks noChangeShapeType="1"/>
          </p:cNvSpPr>
          <p:nvPr/>
        </p:nvSpPr>
        <p:spPr bwMode="auto">
          <a:xfrm flipV="1">
            <a:off x="609600" y="1277938"/>
            <a:ext cx="10972800" cy="0"/>
          </a:xfrm>
          <a:prstGeom prst="line">
            <a:avLst/>
          </a:prstGeom>
          <a:noFill/>
          <a:ln w="57150">
            <a:solidFill>
              <a:srgbClr val="F2D59C"/>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772" r:id="rId1"/>
    <p:sldLayoutId id="2147484578" r:id="rId2"/>
  </p:sldLayoutIdLs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SzPct val="90000"/>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SzPct val="90000"/>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2022_Day37_52DemoTrie.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2022_Day37_52DemoTST.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95340" y="966158"/>
            <a:ext cx="9347200" cy="1396042"/>
          </a:xfrm>
        </p:spPr>
        <p:txBody>
          <a:bodyPr/>
          <a:lstStyle/>
          <a:p>
            <a:pPr eaLnBrk="1" hangingPunct="1"/>
            <a:r>
              <a:rPr lang="en-US" altLang="en-US" dirty="0"/>
              <a:t>If at 1</a:t>
            </a:r>
            <a:r>
              <a:rPr lang="en-US" altLang="en-US" baseline="30000" dirty="0"/>
              <a:t>st</a:t>
            </a:r>
            <a:r>
              <a:rPr lang="en-US" altLang="en-US" dirty="0"/>
              <a:t> you don’t succeed...</a:t>
            </a:r>
          </a:p>
        </p:txBody>
      </p:sp>
      <p:sp>
        <p:nvSpPr>
          <p:cNvPr id="2" name="Subtitle 1"/>
          <p:cNvSpPr>
            <a:spLocks noGrp="1"/>
          </p:cNvSpPr>
          <p:nvPr>
            <p:ph type="subTitle" idx="1"/>
          </p:nvPr>
        </p:nvSpPr>
        <p:spPr>
          <a:xfrm>
            <a:off x="695340" y="3429000"/>
            <a:ext cx="10582260" cy="1600200"/>
          </a:xfrm>
        </p:spPr>
        <p:txBody>
          <a:bodyPr/>
          <a:lstStyle/>
          <a:p>
            <a:r>
              <a:rPr lang="en-US" dirty="0"/>
              <a:t>COMP 2100</a:t>
            </a:r>
          </a:p>
          <a:p>
            <a:r>
              <a:rPr lang="en-US" dirty="0"/>
              <a:t>Otterbein University</a:t>
            </a:r>
          </a:p>
        </p:txBody>
      </p:sp>
      <p:pic>
        <p:nvPicPr>
          <p:cNvPr id="3" name="Picture 2">
            <a:extLst>
              <a:ext uri="{FF2B5EF4-FFF2-40B4-BE49-F238E27FC236}">
                <a16:creationId xmlns:a16="http://schemas.microsoft.com/office/drawing/2014/main" id="{F9F8C44C-9048-4F2C-A6DD-F3F9862BC5C4}"/>
              </a:ext>
            </a:extLst>
          </p:cNvPr>
          <p:cNvPicPr>
            <a:picLocks noChangeAspect="1"/>
          </p:cNvPicPr>
          <p:nvPr/>
        </p:nvPicPr>
        <p:blipFill>
          <a:blip r:embed="rId3"/>
          <a:stretch>
            <a:fillRect/>
          </a:stretch>
        </p:blipFill>
        <p:spPr>
          <a:xfrm>
            <a:off x="7538006" y="2933700"/>
            <a:ext cx="2924175" cy="3924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txBox="1">
            <a:spLocks noGrp="1"/>
          </p:cNvSpPr>
          <p:nvPr>
            <p:ph type="title"/>
          </p:nvPr>
        </p:nvSpPr>
        <p:spPr>
          <a:prstGeom prst="rect">
            <a:avLst/>
          </a:prstGeom>
        </p:spPr>
        <p:txBody>
          <a:bodyPr/>
          <a:lstStyle/>
          <a:p>
            <a:r>
              <a:t>Insertion into a trie</a:t>
            </a:r>
          </a:p>
        </p:txBody>
      </p:sp>
      <p:sp>
        <p:nvSpPr>
          <p:cNvPr id="457" name="Shape 457"/>
          <p:cNvSpPr txBox="1">
            <a:spLocks noGrp="1"/>
          </p:cNvSpPr>
          <p:nvPr>
            <p:ph idx="1"/>
          </p:nvPr>
        </p:nvSpPr>
        <p:spPr>
          <a:prstGeom prst="rect">
            <a:avLst/>
          </a:prstGeom>
        </p:spPr>
        <p:txBody>
          <a:bodyPr/>
          <a:lstStyle/>
          <a:p>
            <a:r>
              <a:rPr sz="2400">
                <a:solidFill>
                  <a:srgbClr val="000000"/>
                </a:solidFill>
                <a:uFill>
                  <a:solidFill>
                    <a:srgbClr val="000000"/>
                  </a:solidFill>
                </a:uFill>
              </a:rPr>
              <a:t>Follow links corresponding to each character in the key.</a:t>
            </a:r>
          </a:p>
          <a:p>
            <a:pPr lvl="1">
              <a:spcBef>
                <a:spcPts val="0"/>
              </a:spcBef>
            </a:pPr>
            <a:r>
              <a:rPr sz="2400"/>
              <a:t>Encounter a null link:  create new node.</a:t>
            </a:r>
          </a:p>
          <a:p>
            <a:pPr lvl="1">
              <a:spcBef>
                <a:spcPts val="0"/>
              </a:spcBef>
            </a:pPr>
            <a:r>
              <a:rPr sz="2400"/>
              <a:t>Encounter the last character of the key:  set value in that node. </a:t>
            </a:r>
          </a:p>
        </p:txBody>
      </p:sp>
      <p:sp>
        <p:nvSpPr>
          <p:cNvPr id="460" name="Shape 460"/>
          <p:cNvSpPr/>
          <p:nvPr/>
        </p:nvSpPr>
        <p:spPr>
          <a:xfrm flipH="1" flipV="1">
            <a:off x="5856939" y="2881132"/>
            <a:ext cx="1" cy="68711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61" name="Shape 461"/>
          <p:cNvSpPr/>
          <p:nvPr/>
        </p:nvSpPr>
        <p:spPr>
          <a:xfrm flipH="1" flipV="1">
            <a:off x="5849457" y="3553090"/>
            <a:ext cx="657075" cy="62604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62" name="Shape 462"/>
          <p:cNvSpPr/>
          <p:nvPr/>
        </p:nvSpPr>
        <p:spPr>
          <a:xfrm flipV="1">
            <a:off x="4041332" y="2862232"/>
            <a:ext cx="1736639" cy="704825"/>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nvGrpSpPr>
          <p:cNvPr id="465" name="Group 465"/>
          <p:cNvGrpSpPr/>
          <p:nvPr/>
        </p:nvGrpSpPr>
        <p:grpSpPr>
          <a:xfrm>
            <a:off x="7199055" y="5236000"/>
            <a:ext cx="252811" cy="773891"/>
            <a:chOff x="98059" y="0"/>
            <a:chExt cx="359552" cy="1100644"/>
          </a:xfrm>
        </p:grpSpPr>
        <p:sp>
          <p:nvSpPr>
            <p:cNvPr id="463" name="Shape 463"/>
            <p:cNvSpPr/>
            <p:nvPr/>
          </p:nvSpPr>
          <p:spPr>
            <a:xfrm flipH="1" flipV="1">
              <a:off x="276379" y="0"/>
              <a:ext cx="1" cy="985788"/>
            </a:xfrm>
            <a:prstGeom prst="line">
              <a:avLst/>
            </a:prstGeom>
            <a:noFill/>
            <a:ln w="63500" cap="flat">
              <a:solidFill>
                <a:srgbClr val="8D3124"/>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64" name="Shape 464"/>
            <p:cNvSpPr/>
            <p:nvPr/>
          </p:nvSpPr>
          <p:spPr>
            <a:xfrm>
              <a:off x="98059" y="740897"/>
              <a:ext cx="359554" cy="359748"/>
            </a:xfrm>
            <a:prstGeom prst="ellipse">
              <a:avLst/>
            </a:prstGeom>
            <a:solidFill>
              <a:srgbClr val="8D3124"/>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solidFill>
                    <a:srgbClr val="FFFFFF"/>
                  </a:solidFill>
                  <a:uFill>
                    <a:solidFill>
                      <a:srgbClr val="FFFFFF"/>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grpSp>
      <p:grpSp>
        <p:nvGrpSpPr>
          <p:cNvPr id="468" name="Group 468"/>
          <p:cNvGrpSpPr/>
          <p:nvPr/>
        </p:nvGrpSpPr>
        <p:grpSpPr>
          <a:xfrm>
            <a:off x="7199055" y="4623125"/>
            <a:ext cx="252811" cy="819856"/>
            <a:chOff x="98059" y="0"/>
            <a:chExt cx="359553" cy="1166017"/>
          </a:xfrm>
        </p:grpSpPr>
        <p:sp>
          <p:nvSpPr>
            <p:cNvPr id="466" name="Shape 466"/>
            <p:cNvSpPr/>
            <p:nvPr/>
          </p:nvSpPr>
          <p:spPr>
            <a:xfrm flipV="1">
              <a:off x="276379" y="0"/>
              <a:ext cx="1" cy="985788"/>
            </a:xfrm>
            <a:prstGeom prst="line">
              <a:avLst/>
            </a:prstGeom>
            <a:noFill/>
            <a:ln w="63500" cap="flat">
              <a:solidFill>
                <a:srgbClr val="8D3124"/>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67" name="Shape 467"/>
            <p:cNvSpPr/>
            <p:nvPr/>
          </p:nvSpPr>
          <p:spPr>
            <a:xfrm>
              <a:off x="98059" y="806269"/>
              <a:ext cx="359554" cy="359749"/>
            </a:xfrm>
            <a:prstGeom prst="ellipse">
              <a:avLst/>
            </a:prstGeom>
            <a:solidFill>
              <a:srgbClr val="8D3124"/>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solidFill>
                    <a:srgbClr val="FFFFFF"/>
                  </a:solidFill>
                  <a:uFill>
                    <a:solidFill>
                      <a:srgbClr val="FFFFFF"/>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r</a:t>
              </a:r>
            </a:p>
          </p:txBody>
        </p:sp>
      </p:grpSp>
      <p:sp>
        <p:nvSpPr>
          <p:cNvPr id="469" name="Shape 469"/>
          <p:cNvSpPr/>
          <p:nvPr/>
        </p:nvSpPr>
        <p:spPr>
          <a:xfrm>
            <a:off x="2649140" y="2439763"/>
            <a:ext cx="2021807" cy="267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put("shore", 7)</a:t>
            </a:r>
          </a:p>
        </p:txBody>
      </p:sp>
      <p:sp>
        <p:nvSpPr>
          <p:cNvPr id="470" name="Shape 470"/>
          <p:cNvSpPr/>
          <p:nvPr/>
        </p:nvSpPr>
        <p:spPr>
          <a:xfrm flipH="1" flipV="1">
            <a:off x="3949640" y="3599577"/>
            <a:ext cx="1" cy="51320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71" name="Shape 471"/>
          <p:cNvSpPr/>
          <p:nvPr/>
        </p:nvSpPr>
        <p:spPr>
          <a:xfrm flipV="1">
            <a:off x="5191409" y="3529544"/>
            <a:ext cx="738204" cy="646148"/>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72" name="Shape 472"/>
          <p:cNvSpPr/>
          <p:nvPr/>
        </p:nvSpPr>
        <p:spPr>
          <a:xfrm flipV="1">
            <a:off x="4810951" y="4097407"/>
            <a:ext cx="445111" cy="624023"/>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73" name="Shape 473"/>
          <p:cNvSpPr/>
          <p:nvPr/>
        </p:nvSpPr>
        <p:spPr>
          <a:xfrm flipH="1" flipV="1">
            <a:off x="5201868" y="4109123"/>
            <a:ext cx="425013" cy="59670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74" name="Shape 474"/>
          <p:cNvSpPr/>
          <p:nvPr/>
        </p:nvSpPr>
        <p:spPr>
          <a:xfrm>
            <a:off x="5092299"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475" name="Shape 475"/>
          <p:cNvSpPr/>
          <p:nvPr/>
        </p:nvSpPr>
        <p:spPr>
          <a:xfrm>
            <a:off x="4670948"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a</a:t>
            </a:r>
          </a:p>
        </p:txBody>
      </p:sp>
      <p:sp>
        <p:nvSpPr>
          <p:cNvPr id="476" name="Shape 476"/>
          <p:cNvSpPr/>
          <p:nvPr/>
        </p:nvSpPr>
        <p:spPr>
          <a:xfrm flipV="1">
            <a:off x="5639030"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77" name="Shape 477"/>
          <p:cNvSpPr/>
          <p:nvPr/>
        </p:nvSpPr>
        <p:spPr>
          <a:xfrm flipV="1">
            <a:off x="5639030"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78" name="Shape 478"/>
          <p:cNvSpPr/>
          <p:nvPr/>
        </p:nvSpPr>
        <p:spPr>
          <a:xfrm flipH="1" flipV="1">
            <a:off x="6484812" y="4079357"/>
            <a:ext cx="1" cy="62784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79" name="Shape 479"/>
          <p:cNvSpPr/>
          <p:nvPr/>
        </p:nvSpPr>
        <p:spPr>
          <a:xfrm flipV="1">
            <a:off x="6481732"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80" name="Shape 480"/>
          <p:cNvSpPr/>
          <p:nvPr/>
        </p:nvSpPr>
        <p:spPr>
          <a:xfrm flipV="1">
            <a:off x="6481732"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81" name="Shape 481"/>
          <p:cNvSpPr/>
          <p:nvPr/>
        </p:nvSpPr>
        <p:spPr>
          <a:xfrm>
            <a:off x="5513650"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482" name="Shape 482"/>
          <p:cNvSpPr/>
          <p:nvPr/>
        </p:nvSpPr>
        <p:spPr>
          <a:xfrm>
            <a:off x="5513650"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483" name="Shape 483"/>
          <p:cNvSpPr/>
          <p:nvPr/>
        </p:nvSpPr>
        <p:spPr>
          <a:xfrm>
            <a:off x="5513650"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484" name="Shape 484"/>
          <p:cNvSpPr/>
          <p:nvPr/>
        </p:nvSpPr>
        <p:spPr>
          <a:xfrm>
            <a:off x="6356351"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485" name="Shape 485"/>
          <p:cNvSpPr/>
          <p:nvPr/>
        </p:nvSpPr>
        <p:spPr>
          <a:xfrm>
            <a:off x="6356351"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486" name="Shape 486"/>
          <p:cNvSpPr/>
          <p:nvPr/>
        </p:nvSpPr>
        <p:spPr>
          <a:xfrm flipV="1">
            <a:off x="6481732" y="59101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87" name="Shape 487"/>
          <p:cNvSpPr/>
          <p:nvPr/>
        </p:nvSpPr>
        <p:spPr>
          <a:xfrm>
            <a:off x="6356351" y="634683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488" name="Shape 488"/>
          <p:cNvSpPr/>
          <p:nvPr/>
        </p:nvSpPr>
        <p:spPr>
          <a:xfrm>
            <a:off x="382824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b</a:t>
            </a:r>
          </a:p>
        </p:txBody>
      </p:sp>
      <p:sp>
        <p:nvSpPr>
          <p:cNvPr id="489" name="Shape 489"/>
          <p:cNvSpPr/>
          <p:nvPr/>
        </p:nvSpPr>
        <p:spPr>
          <a:xfrm>
            <a:off x="3828246"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y</a:t>
            </a:r>
          </a:p>
        </p:txBody>
      </p:sp>
      <p:sp>
        <p:nvSpPr>
          <p:cNvPr id="490" name="Shape 490"/>
          <p:cNvSpPr/>
          <p:nvPr/>
        </p:nvSpPr>
        <p:spPr>
          <a:xfrm>
            <a:off x="6356351"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grpSp>
        <p:nvGrpSpPr>
          <p:cNvPr id="493" name="Group 493"/>
          <p:cNvGrpSpPr/>
          <p:nvPr/>
        </p:nvGrpSpPr>
        <p:grpSpPr>
          <a:xfrm>
            <a:off x="6422649" y="4124278"/>
            <a:ext cx="1029217" cy="736474"/>
            <a:chOff x="0" y="305957"/>
            <a:chExt cx="1463774" cy="1047428"/>
          </a:xfrm>
        </p:grpSpPr>
        <p:sp>
          <p:nvSpPr>
            <p:cNvPr id="491" name="Shape 491"/>
            <p:cNvSpPr/>
            <p:nvPr/>
          </p:nvSpPr>
          <p:spPr>
            <a:xfrm flipH="1" flipV="1">
              <a:off x="-1" y="305957"/>
              <a:ext cx="1352220" cy="850654"/>
            </a:xfrm>
            <a:prstGeom prst="line">
              <a:avLst/>
            </a:prstGeom>
            <a:noFill/>
            <a:ln w="63500" cap="flat">
              <a:solidFill>
                <a:srgbClr val="8D3124"/>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92" name="Shape 492"/>
            <p:cNvSpPr/>
            <p:nvPr/>
          </p:nvSpPr>
          <p:spPr>
            <a:xfrm>
              <a:off x="1104221" y="993638"/>
              <a:ext cx="359554" cy="359748"/>
            </a:xfrm>
            <a:prstGeom prst="ellipse">
              <a:avLst/>
            </a:prstGeom>
            <a:solidFill>
              <a:srgbClr val="8D3124"/>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solidFill>
                    <a:srgbClr val="FFFFFF"/>
                  </a:solidFill>
                  <a:uFill>
                    <a:solidFill>
                      <a:srgbClr val="FFFFFF"/>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o</a:t>
              </a:r>
            </a:p>
          </p:txBody>
        </p:sp>
      </p:grpSp>
      <p:sp>
        <p:nvSpPr>
          <p:cNvPr id="494" name="Shape 494"/>
          <p:cNvSpPr/>
          <p:nvPr/>
        </p:nvSpPr>
        <p:spPr>
          <a:xfrm flipV="1">
            <a:off x="8167135" y="4102184"/>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95" name="Shape 495"/>
          <p:cNvSpPr/>
          <p:nvPr/>
        </p:nvSpPr>
        <p:spPr>
          <a:xfrm flipV="1">
            <a:off x="8167135" y="3489308"/>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96" name="Shape 496"/>
          <p:cNvSpPr/>
          <p:nvPr/>
        </p:nvSpPr>
        <p:spPr>
          <a:xfrm>
            <a:off x="8041754"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sp>
        <p:nvSpPr>
          <p:cNvPr id="497" name="Shape 497"/>
          <p:cNvSpPr/>
          <p:nvPr/>
        </p:nvSpPr>
        <p:spPr>
          <a:xfrm>
            <a:off x="8041754"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498" name="Shape 498"/>
          <p:cNvSpPr/>
          <p:nvPr/>
        </p:nvSpPr>
        <p:spPr>
          <a:xfrm flipH="1" flipV="1">
            <a:off x="5860229" y="2820867"/>
            <a:ext cx="2299591" cy="77105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99" name="Shape 499"/>
          <p:cNvSpPr/>
          <p:nvPr/>
        </p:nvSpPr>
        <p:spPr>
          <a:xfrm>
            <a:off x="8041754"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t</a:t>
            </a:r>
          </a:p>
        </p:txBody>
      </p:sp>
      <p:sp>
        <p:nvSpPr>
          <p:cNvPr id="500" name="Shape 500"/>
          <p:cNvSpPr/>
          <p:nvPr/>
        </p:nvSpPr>
        <p:spPr>
          <a:xfrm>
            <a:off x="6356351"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grpSp>
        <p:nvGrpSpPr>
          <p:cNvPr id="503" name="Group 503"/>
          <p:cNvGrpSpPr/>
          <p:nvPr/>
        </p:nvGrpSpPr>
        <p:grpSpPr>
          <a:xfrm>
            <a:off x="5849456" y="3553091"/>
            <a:ext cx="759706" cy="748414"/>
            <a:chOff x="0" y="185429"/>
            <a:chExt cx="1080470" cy="1064409"/>
          </a:xfrm>
        </p:grpSpPr>
        <p:sp>
          <p:nvSpPr>
            <p:cNvPr id="501" name="Shape 501"/>
            <p:cNvSpPr/>
            <p:nvPr/>
          </p:nvSpPr>
          <p:spPr>
            <a:xfrm flipH="1" flipV="1">
              <a:off x="-1" y="185429"/>
              <a:ext cx="934509" cy="890378"/>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02" name="Shape 502"/>
            <p:cNvSpPr/>
            <p:nvPr/>
          </p:nvSpPr>
          <p:spPr>
            <a:xfrm>
              <a:off x="720917" y="890092"/>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h</a:t>
              </a:r>
            </a:p>
          </p:txBody>
        </p:sp>
      </p:grpSp>
      <p:sp>
        <p:nvSpPr>
          <p:cNvPr id="504" name="Shape 504"/>
          <p:cNvSpPr/>
          <p:nvPr/>
        </p:nvSpPr>
        <p:spPr>
          <a:xfrm>
            <a:off x="573581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grpSp>
        <p:nvGrpSpPr>
          <p:cNvPr id="507" name="Group 507"/>
          <p:cNvGrpSpPr/>
          <p:nvPr/>
        </p:nvGrpSpPr>
        <p:grpSpPr>
          <a:xfrm>
            <a:off x="5735816" y="2881132"/>
            <a:ext cx="252811" cy="845803"/>
            <a:chOff x="41115" y="0"/>
            <a:chExt cx="359553" cy="1202919"/>
          </a:xfrm>
        </p:grpSpPr>
        <p:sp>
          <p:nvSpPr>
            <p:cNvPr id="505" name="Shape 505"/>
            <p:cNvSpPr/>
            <p:nvPr/>
          </p:nvSpPr>
          <p:spPr>
            <a:xfrm flipH="1" flipV="1">
              <a:off x="213380" y="0"/>
              <a:ext cx="1" cy="977229"/>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06" name="Shape 506"/>
            <p:cNvSpPr/>
            <p:nvPr/>
          </p:nvSpPr>
          <p:spPr>
            <a:xfrm>
              <a:off x="41115" y="843171"/>
              <a:ext cx="359555" cy="359749"/>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grpSp>
      <p:sp>
        <p:nvSpPr>
          <p:cNvPr id="508" name="Shape 508"/>
          <p:cNvSpPr/>
          <p:nvPr/>
        </p:nvSpPr>
        <p:spPr>
          <a:xfrm>
            <a:off x="5740896" y="2707897"/>
            <a:ext cx="252811" cy="252948"/>
          </a:xfrm>
          <a:prstGeom prst="ellipse">
            <a:avLst/>
          </a:prstGeom>
          <a:solidFill>
            <a:srgbClr val="FFFFFF"/>
          </a:solidFill>
          <a:ln w="12700">
            <a:solidFill>
              <a:srgbClr val="BABABA"/>
            </a:solidFill>
          </a:ln>
        </p:spPr>
        <p:txBody>
          <a:bodyPr lIns="0" tIns="0" rIns="0" bIns="0" anchor="ctr"/>
          <a:lstStyle/>
          <a:p>
            <a:pPr marL="5079" marR="5079" algn="ctr" defTabSz="910796" eaLnBrk="1" fontAlgn="auto">
              <a:spcBef>
                <a:spcPts val="0"/>
              </a:spcBef>
              <a:spcAft>
                <a:spcPts val="0"/>
              </a:spcAft>
              <a:defRPr sz="2000">
                <a:solidFill>
                  <a:srgbClr val="BABABA"/>
                </a:solidFill>
                <a:uFill>
                  <a:solidFill>
                    <a:srgbClr val="BABABA"/>
                  </a:solidFill>
                </a:uFill>
                <a:latin typeface="Lucida Sans Regular"/>
                <a:ea typeface="Lucida Sans Regular"/>
                <a:cs typeface="Lucida Sans Regular"/>
                <a:sym typeface="Lucida Sans Regular"/>
              </a:defRPr>
            </a:pPr>
            <a:endParaRPr sz="1406" kern="0">
              <a:solidFill>
                <a:srgbClr val="BABABA"/>
              </a:solidFill>
              <a:uFill>
                <a:solidFill>
                  <a:srgbClr val="BABABA"/>
                </a:solidFill>
              </a:uFill>
              <a:latin typeface="Lucida Sans Regular"/>
              <a:sym typeface="Lucida Sans Regular"/>
            </a:endParaRPr>
          </a:p>
        </p:txBody>
      </p:sp>
      <p:sp>
        <p:nvSpPr>
          <p:cNvPr id="509" name="Shape 509"/>
          <p:cNvSpPr/>
          <p:nvPr/>
        </p:nvSpPr>
        <p:spPr>
          <a:xfrm>
            <a:off x="5740896" y="2707897"/>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2000">
                <a:uFill>
                  <a:solidFill>
                    <a:srgbClr val="000000"/>
                  </a:solidFill>
                </a:uFill>
                <a:latin typeface="Lucida Sans Regular"/>
                <a:ea typeface="Lucida Sans Regular"/>
                <a:cs typeface="Lucida Sans Regular"/>
                <a:sym typeface="Lucida Sans Regular"/>
              </a:defRPr>
            </a:pPr>
            <a:endParaRPr sz="1406" kern="0">
              <a:solidFill>
                <a:srgbClr val="000000"/>
              </a:solidFill>
              <a:uFill>
                <a:solidFill>
                  <a:srgbClr val="000000"/>
                </a:solidFill>
              </a:uFill>
              <a:latin typeface="Lucida Sans Regular"/>
              <a:sym typeface="Lucida Sans Regular"/>
            </a:endParaRPr>
          </a:p>
        </p:txBody>
      </p:sp>
      <p:sp>
        <p:nvSpPr>
          <p:cNvPr id="510" name="Shape 510"/>
          <p:cNvSpPr/>
          <p:nvPr/>
        </p:nvSpPr>
        <p:spPr>
          <a:xfrm>
            <a:off x="7510566" y="580290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8D3124"/>
                </a:solidFill>
                <a:uFill>
                  <a:solidFill>
                    <a:srgbClr val="8D3124"/>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7</a:t>
            </a:r>
          </a:p>
        </p:txBody>
      </p:sp>
      <p:sp>
        <p:nvSpPr>
          <p:cNvPr id="511" name="Shape 511"/>
          <p:cNvSpPr/>
          <p:nvPr/>
        </p:nvSpPr>
        <p:spPr>
          <a:xfrm>
            <a:off x="8355212"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5</a:t>
            </a:r>
          </a:p>
        </p:txBody>
      </p:sp>
      <p:sp>
        <p:nvSpPr>
          <p:cNvPr id="512" name="Shape 512"/>
          <p:cNvSpPr/>
          <p:nvPr/>
        </p:nvSpPr>
        <p:spPr>
          <a:xfrm>
            <a:off x="6667501" y="465236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0</a:t>
            </a:r>
          </a:p>
        </p:txBody>
      </p:sp>
      <p:sp>
        <p:nvSpPr>
          <p:cNvPr id="513" name="Shape 513"/>
          <p:cNvSpPr/>
          <p:nvPr/>
        </p:nvSpPr>
        <p:spPr>
          <a:xfrm>
            <a:off x="6676431" y="639365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3</a:t>
            </a:r>
          </a:p>
        </p:txBody>
      </p:sp>
      <p:sp>
        <p:nvSpPr>
          <p:cNvPr id="514" name="Shape 514"/>
          <p:cNvSpPr/>
          <p:nvPr/>
        </p:nvSpPr>
        <p:spPr>
          <a:xfrm>
            <a:off x="5828110" y="5813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1</a:t>
            </a:r>
          </a:p>
        </p:txBody>
      </p:sp>
      <p:sp>
        <p:nvSpPr>
          <p:cNvPr id="515" name="Shape 515"/>
          <p:cNvSpPr/>
          <p:nvPr/>
        </p:nvSpPr>
        <p:spPr>
          <a:xfrm>
            <a:off x="4979790" y="4670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6</a:t>
            </a:r>
          </a:p>
        </p:txBody>
      </p:sp>
      <p:sp>
        <p:nvSpPr>
          <p:cNvPr id="516" name="Shape 516"/>
          <p:cNvSpPr/>
          <p:nvPr/>
        </p:nvSpPr>
        <p:spPr>
          <a:xfrm>
            <a:off x="4158259" y="40987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4</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iterate>
                                    <p:tmAbs val="0"/>
                                  </p:iterate>
                                  <p:childTnLst>
                                    <p:set>
                                      <p:cBhvr>
                                        <p:cTn id="10" fill="hold"/>
                                        <p:tgtEl>
                                          <p:spTgt spid="507"/>
                                        </p:tgtEl>
                                        <p:attrNameLst>
                                          <p:attrName>style.visibility</p:attrName>
                                        </p:attrNameLst>
                                      </p:cBhvr>
                                      <p:to>
                                        <p:strVal val="visible"/>
                                      </p:to>
                                    </p:set>
                                    <p:animEffect transition="in" filter="wipe(up)">
                                      <p:cBhvr>
                                        <p:cTn id="11" dur="500"/>
                                        <p:tgtEl>
                                          <p:spTgt spid="50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iterate>
                                    <p:tmAbs val="0"/>
                                  </p:iterate>
                                  <p:childTnLst>
                                    <p:set>
                                      <p:cBhvr>
                                        <p:cTn id="15" fill="hold"/>
                                        <p:tgtEl>
                                          <p:spTgt spid="503"/>
                                        </p:tgtEl>
                                        <p:attrNameLst>
                                          <p:attrName>style.visibility</p:attrName>
                                        </p:attrNameLst>
                                      </p:cBhvr>
                                      <p:to>
                                        <p:strVal val="visible"/>
                                      </p:to>
                                    </p:set>
                                    <p:animEffect transition="in" filter="strips(downRight)">
                                      <p:cBhvr>
                                        <p:cTn id="16" dur="750"/>
                                        <p:tgtEl>
                                          <p:spTgt spid="50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iterate>
                                    <p:tmAbs val="0"/>
                                  </p:iterate>
                                  <p:childTnLst>
                                    <p:set>
                                      <p:cBhvr>
                                        <p:cTn id="20" fill="hold"/>
                                        <p:tgtEl>
                                          <p:spTgt spid="493"/>
                                        </p:tgtEl>
                                        <p:attrNameLst>
                                          <p:attrName>style.visibility</p:attrName>
                                        </p:attrNameLst>
                                      </p:cBhvr>
                                      <p:to>
                                        <p:strVal val="visible"/>
                                      </p:to>
                                    </p:set>
                                    <p:animEffect transition="in" filter="strips(downRight)">
                                      <p:cBhvr>
                                        <p:cTn id="21" dur="750"/>
                                        <p:tgtEl>
                                          <p:spTgt spid="49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468"/>
                                        </p:tgtEl>
                                        <p:attrNameLst>
                                          <p:attrName>style.visibility</p:attrName>
                                        </p:attrNameLst>
                                      </p:cBhvr>
                                      <p:to>
                                        <p:strVal val="visible"/>
                                      </p:to>
                                    </p:set>
                                    <p:animEffect transition="in" filter="wipe(up)">
                                      <p:cBhvr>
                                        <p:cTn id="26" dur="500"/>
                                        <p:tgtEl>
                                          <p:spTgt spid="4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p:tmAbs val="0"/>
                                  </p:iterate>
                                  <p:childTnLst>
                                    <p:set>
                                      <p:cBhvr>
                                        <p:cTn id="30" fill="hold"/>
                                        <p:tgtEl>
                                          <p:spTgt spid="465"/>
                                        </p:tgtEl>
                                        <p:attrNameLst>
                                          <p:attrName>style.visibility</p:attrName>
                                        </p:attrNameLst>
                                      </p:cBhvr>
                                      <p:to>
                                        <p:strVal val="visible"/>
                                      </p:to>
                                    </p:set>
                                    <p:animEffect transition="in" filter="wipe(up)">
                                      <p:cBhvr>
                                        <p:cTn id="31" dur="500"/>
                                        <p:tgtEl>
                                          <p:spTgt spid="46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advAuto="0"/>
      <p:bldP spid="468" grpId="0" animBg="1" advAuto="0"/>
      <p:bldP spid="493" grpId="0" animBg="1" advAuto="0"/>
      <p:bldP spid="503" grpId="0" animBg="1" advAuto="0"/>
      <p:bldP spid="507" grpId="0" animBg="1" advAuto="0"/>
      <p:bldP spid="509" grpId="0" animBg="1" advAuto="0"/>
      <p:bldP spid="51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txBox="1">
            <a:spLocks noGrp="1"/>
          </p:cNvSpPr>
          <p:nvPr>
            <p:ph type="title"/>
          </p:nvPr>
        </p:nvSpPr>
        <p:spPr>
          <a:prstGeom prst="rect">
            <a:avLst/>
          </a:prstGeom>
        </p:spPr>
        <p:txBody>
          <a:bodyPr/>
          <a:lstStyle/>
          <a:p>
            <a:r>
              <a:t>Trie construction demo</a:t>
            </a:r>
          </a:p>
        </p:txBody>
      </p:sp>
      <p:sp>
        <p:nvSpPr>
          <p:cNvPr id="519" name="Shape 519"/>
          <p:cNvSpPr/>
          <p:nvPr/>
        </p:nvSpPr>
        <p:spPr>
          <a:xfrm>
            <a:off x="2382040" y="1696640"/>
            <a:ext cx="546625" cy="332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trie</a:t>
            </a:r>
          </a:p>
        </p:txBody>
      </p:sp>
      <p:sp>
        <p:nvSpPr>
          <p:cNvPr id="520" name="Shape 520"/>
          <p:cNvSpPr/>
          <p:nvPr/>
        </p:nvSpPr>
        <p:spPr>
          <a:xfrm>
            <a:off x="5985836" y="2009184"/>
            <a:ext cx="294680" cy="294839"/>
          </a:xfrm>
          <a:prstGeom prst="ellipse">
            <a:avLst/>
          </a:prstGeom>
          <a:solidFill>
            <a:srgbClr val="FFFFFF"/>
          </a:solidFill>
          <a:ln w="12700">
            <a:solidFill>
              <a:srgbClr val="BABABA"/>
            </a:solidFill>
          </a:ln>
        </p:spPr>
        <p:txBody>
          <a:bodyPr lIns="0" tIns="0" rIns="0" bIns="0" anchor="ctr"/>
          <a:lstStyle/>
          <a:p>
            <a:pPr marL="5079" marR="5079" algn="ctr" defTabSz="910796" eaLnBrk="1" fontAlgn="auto">
              <a:spcBef>
                <a:spcPts val="0"/>
              </a:spcBef>
              <a:spcAft>
                <a:spcPts val="0"/>
              </a:spcAft>
              <a:defRPr sz="2000">
                <a:solidFill>
                  <a:srgbClr val="BABABA"/>
                </a:solidFill>
                <a:uFill>
                  <a:solidFill>
                    <a:srgbClr val="BABABA"/>
                  </a:solidFill>
                </a:uFill>
                <a:latin typeface="Lucida Sans Regular"/>
                <a:ea typeface="Lucida Sans Regular"/>
                <a:cs typeface="Lucida Sans Regular"/>
                <a:sym typeface="Lucida Sans Regular"/>
              </a:defRPr>
            </a:pPr>
            <a:endParaRPr sz="1406" kern="0">
              <a:solidFill>
                <a:srgbClr val="BABABA"/>
              </a:solidFill>
              <a:uFill>
                <a:solidFill>
                  <a:srgbClr val="BABABA"/>
                </a:solidFill>
              </a:uFill>
              <a:latin typeface="Lucida Sans Regular"/>
              <a:sym typeface="Lucida Sans Regular"/>
            </a:endParaRPr>
          </a:p>
        </p:txBody>
      </p:sp>
      <p:pic>
        <p:nvPicPr>
          <p:cNvPr id="521" name="button.png">
            <a:hlinkClick r:id="rId3" action="ppaction://hlinkpres?slideindex=1&amp;slidetitle="/>
          </p:cNvPr>
          <p:cNvPicPr>
            <a:picLocks noChangeAspect="1"/>
          </p:cNvPicPr>
          <p:nvPr/>
        </p:nvPicPr>
        <p:blipFill>
          <a:blip r:embed="rId4"/>
          <a:stretch>
            <a:fillRect/>
          </a:stretch>
        </p:blipFill>
        <p:spPr>
          <a:xfrm>
            <a:off x="2274094" y="3509367"/>
            <a:ext cx="616148" cy="616148"/>
          </a:xfrm>
          <a:prstGeom prst="rect">
            <a:avLst/>
          </a:prstGeom>
          <a:ln w="12700"/>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p:nvPr/>
        </p:nvSpPr>
        <p:spPr>
          <a:xfrm flipV="1">
            <a:off x="4004799" y="2189077"/>
            <a:ext cx="2024253" cy="821554"/>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26" name="Shape 526"/>
          <p:cNvSpPr txBox="1">
            <a:spLocks noGrp="1"/>
          </p:cNvSpPr>
          <p:nvPr>
            <p:ph type="title"/>
          </p:nvPr>
        </p:nvSpPr>
        <p:spPr>
          <a:prstGeom prst="rect">
            <a:avLst/>
          </a:prstGeom>
        </p:spPr>
        <p:txBody>
          <a:bodyPr/>
          <a:lstStyle/>
          <a:p>
            <a:r>
              <a:t>Trie construction demo</a:t>
            </a:r>
          </a:p>
        </p:txBody>
      </p:sp>
      <p:sp>
        <p:nvSpPr>
          <p:cNvPr id="527" name="Shape 527"/>
          <p:cNvSpPr/>
          <p:nvPr/>
        </p:nvSpPr>
        <p:spPr>
          <a:xfrm flipH="1" flipV="1">
            <a:off x="6121098" y="2211109"/>
            <a:ext cx="1" cy="800911"/>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28" name="Shape 528"/>
          <p:cNvSpPr/>
          <p:nvPr/>
        </p:nvSpPr>
        <p:spPr>
          <a:xfrm>
            <a:off x="2382040" y="1696640"/>
            <a:ext cx="546625" cy="332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trie</a:t>
            </a:r>
          </a:p>
        </p:txBody>
      </p:sp>
      <p:sp>
        <p:nvSpPr>
          <p:cNvPr id="529" name="Shape 529"/>
          <p:cNvSpPr/>
          <p:nvPr/>
        </p:nvSpPr>
        <p:spPr>
          <a:xfrm flipH="1" flipV="1">
            <a:off x="3897922" y="3048540"/>
            <a:ext cx="1" cy="598193"/>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30" name="Shape 530"/>
          <p:cNvSpPr/>
          <p:nvPr/>
        </p:nvSpPr>
        <p:spPr>
          <a:xfrm flipV="1">
            <a:off x="5345347" y="2966907"/>
            <a:ext cx="860463" cy="753160"/>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31" name="Shape 531"/>
          <p:cNvSpPr/>
          <p:nvPr/>
        </p:nvSpPr>
        <p:spPr>
          <a:xfrm flipV="1">
            <a:off x="4901876" y="3628816"/>
            <a:ext cx="518828" cy="727370"/>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32" name="Shape 532"/>
          <p:cNvSpPr/>
          <p:nvPr/>
        </p:nvSpPr>
        <p:spPr>
          <a:xfrm flipH="1" flipV="1">
            <a:off x="5357538" y="3642473"/>
            <a:ext cx="495401" cy="695531"/>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33" name="Shape 533"/>
          <p:cNvSpPr/>
          <p:nvPr/>
        </p:nvSpPr>
        <p:spPr>
          <a:xfrm>
            <a:off x="5229820" y="3571877"/>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e</a:t>
            </a:r>
          </a:p>
        </p:txBody>
      </p:sp>
      <p:sp>
        <p:nvSpPr>
          <p:cNvPr id="534" name="Shape 534"/>
          <p:cNvSpPr/>
          <p:nvPr/>
        </p:nvSpPr>
        <p:spPr>
          <a:xfrm>
            <a:off x="4738687" y="4241603"/>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a</a:t>
            </a:r>
          </a:p>
        </p:txBody>
      </p:sp>
      <p:sp>
        <p:nvSpPr>
          <p:cNvPr id="535" name="Shape 535"/>
          <p:cNvSpPr/>
          <p:nvPr/>
        </p:nvSpPr>
        <p:spPr>
          <a:xfrm flipV="1">
            <a:off x="5867100" y="4964905"/>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36" name="Shape 536"/>
          <p:cNvSpPr/>
          <p:nvPr/>
        </p:nvSpPr>
        <p:spPr>
          <a:xfrm flipV="1">
            <a:off x="5867100" y="4250530"/>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37" name="Shape 537"/>
          <p:cNvSpPr/>
          <p:nvPr/>
        </p:nvSpPr>
        <p:spPr>
          <a:xfrm flipH="1" flipV="1">
            <a:off x="6112375" y="2994354"/>
            <a:ext cx="765897" cy="729729"/>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38" name="Shape 538"/>
          <p:cNvSpPr/>
          <p:nvPr/>
        </p:nvSpPr>
        <p:spPr>
          <a:xfrm flipH="1" flipV="1">
            <a:off x="6852955" y="3607777"/>
            <a:ext cx="1" cy="731824"/>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39" name="Shape 539"/>
          <p:cNvSpPr/>
          <p:nvPr/>
        </p:nvSpPr>
        <p:spPr>
          <a:xfrm flipV="1">
            <a:off x="6849365" y="4964905"/>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40" name="Shape 540"/>
          <p:cNvSpPr/>
          <p:nvPr/>
        </p:nvSpPr>
        <p:spPr>
          <a:xfrm flipV="1">
            <a:off x="6849365" y="4250530"/>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41" name="Shape 541"/>
          <p:cNvSpPr/>
          <p:nvPr/>
        </p:nvSpPr>
        <p:spPr>
          <a:xfrm>
            <a:off x="5720953" y="4241603"/>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l</a:t>
            </a:r>
          </a:p>
        </p:txBody>
      </p:sp>
      <p:sp>
        <p:nvSpPr>
          <p:cNvPr id="542" name="Shape 542"/>
          <p:cNvSpPr/>
          <p:nvPr/>
        </p:nvSpPr>
        <p:spPr>
          <a:xfrm>
            <a:off x="5720953" y="4911330"/>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l</a:t>
            </a:r>
          </a:p>
        </p:txBody>
      </p:sp>
      <p:sp>
        <p:nvSpPr>
          <p:cNvPr id="543" name="Shape 543"/>
          <p:cNvSpPr/>
          <p:nvPr/>
        </p:nvSpPr>
        <p:spPr>
          <a:xfrm>
            <a:off x="5720953" y="5581056"/>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s</a:t>
            </a:r>
          </a:p>
        </p:txBody>
      </p:sp>
      <p:sp>
        <p:nvSpPr>
          <p:cNvPr id="544" name="Shape 544"/>
          <p:cNvSpPr/>
          <p:nvPr/>
        </p:nvSpPr>
        <p:spPr>
          <a:xfrm>
            <a:off x="6703219" y="4241603"/>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e</a:t>
            </a:r>
          </a:p>
        </p:txBody>
      </p:sp>
      <p:sp>
        <p:nvSpPr>
          <p:cNvPr id="545" name="Shape 545"/>
          <p:cNvSpPr/>
          <p:nvPr/>
        </p:nvSpPr>
        <p:spPr>
          <a:xfrm>
            <a:off x="6703219" y="4911330"/>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l</a:t>
            </a:r>
          </a:p>
        </p:txBody>
      </p:sp>
      <p:sp>
        <p:nvSpPr>
          <p:cNvPr id="546" name="Shape 546"/>
          <p:cNvSpPr/>
          <p:nvPr/>
        </p:nvSpPr>
        <p:spPr>
          <a:xfrm flipV="1">
            <a:off x="6849365" y="5741788"/>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47" name="Shape 547"/>
          <p:cNvSpPr/>
          <p:nvPr/>
        </p:nvSpPr>
        <p:spPr>
          <a:xfrm>
            <a:off x="6703219" y="6250783"/>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s</a:t>
            </a:r>
          </a:p>
        </p:txBody>
      </p:sp>
      <p:sp>
        <p:nvSpPr>
          <p:cNvPr id="548" name="Shape 548"/>
          <p:cNvSpPr/>
          <p:nvPr/>
        </p:nvSpPr>
        <p:spPr>
          <a:xfrm>
            <a:off x="3756422" y="2902150"/>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b</a:t>
            </a:r>
          </a:p>
        </p:txBody>
      </p:sp>
      <p:sp>
        <p:nvSpPr>
          <p:cNvPr id="549" name="Shape 549"/>
          <p:cNvSpPr/>
          <p:nvPr/>
        </p:nvSpPr>
        <p:spPr>
          <a:xfrm>
            <a:off x="3756422" y="3571877"/>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y</a:t>
            </a:r>
          </a:p>
        </p:txBody>
      </p:sp>
      <p:sp>
        <p:nvSpPr>
          <p:cNvPr id="550" name="Shape 550"/>
          <p:cNvSpPr/>
          <p:nvPr/>
        </p:nvSpPr>
        <p:spPr>
          <a:xfrm>
            <a:off x="5979914" y="2902150"/>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s</a:t>
            </a:r>
          </a:p>
        </p:txBody>
      </p:sp>
      <p:sp>
        <p:nvSpPr>
          <p:cNvPr id="551" name="Shape 551"/>
          <p:cNvSpPr/>
          <p:nvPr/>
        </p:nvSpPr>
        <p:spPr>
          <a:xfrm>
            <a:off x="6703219" y="5581056"/>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l</a:t>
            </a:r>
          </a:p>
        </p:txBody>
      </p:sp>
      <p:sp>
        <p:nvSpPr>
          <p:cNvPr id="552" name="Shape 552"/>
          <p:cNvSpPr/>
          <p:nvPr/>
        </p:nvSpPr>
        <p:spPr>
          <a:xfrm flipH="1" flipV="1">
            <a:off x="6780495" y="3660139"/>
            <a:ext cx="1108243" cy="697173"/>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53" name="Shape 553"/>
          <p:cNvSpPr/>
          <p:nvPr/>
        </p:nvSpPr>
        <p:spPr>
          <a:xfrm flipV="1">
            <a:off x="7831631" y="4955976"/>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54" name="Shape 554"/>
          <p:cNvSpPr/>
          <p:nvPr/>
        </p:nvSpPr>
        <p:spPr>
          <a:xfrm flipV="1">
            <a:off x="7831631" y="4241601"/>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55" name="Shape 555"/>
          <p:cNvSpPr/>
          <p:nvPr/>
        </p:nvSpPr>
        <p:spPr>
          <a:xfrm>
            <a:off x="7685484" y="4223744"/>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o</a:t>
            </a:r>
          </a:p>
        </p:txBody>
      </p:sp>
      <p:sp>
        <p:nvSpPr>
          <p:cNvPr id="556" name="Shape 556"/>
          <p:cNvSpPr/>
          <p:nvPr/>
        </p:nvSpPr>
        <p:spPr>
          <a:xfrm>
            <a:off x="7685484" y="4902400"/>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r</a:t>
            </a:r>
          </a:p>
        </p:txBody>
      </p:sp>
      <p:sp>
        <p:nvSpPr>
          <p:cNvPr id="557" name="Shape 557"/>
          <p:cNvSpPr/>
          <p:nvPr/>
        </p:nvSpPr>
        <p:spPr>
          <a:xfrm>
            <a:off x="7685484" y="5563197"/>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e</a:t>
            </a:r>
          </a:p>
        </p:txBody>
      </p:sp>
      <p:sp>
        <p:nvSpPr>
          <p:cNvPr id="558" name="Shape 558"/>
          <p:cNvSpPr/>
          <p:nvPr/>
        </p:nvSpPr>
        <p:spPr>
          <a:xfrm>
            <a:off x="6703219" y="3571877"/>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h</a:t>
            </a:r>
          </a:p>
        </p:txBody>
      </p:sp>
      <p:sp>
        <p:nvSpPr>
          <p:cNvPr id="559" name="Shape 559"/>
          <p:cNvSpPr/>
          <p:nvPr/>
        </p:nvSpPr>
        <p:spPr>
          <a:xfrm flipH="1" flipV="1">
            <a:off x="6124931" y="2140862"/>
            <a:ext cx="2680439" cy="898748"/>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60" name="Shape 560"/>
          <p:cNvSpPr/>
          <p:nvPr/>
        </p:nvSpPr>
        <p:spPr>
          <a:xfrm flipV="1">
            <a:off x="8813896" y="3634382"/>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61" name="Shape 561"/>
          <p:cNvSpPr/>
          <p:nvPr/>
        </p:nvSpPr>
        <p:spPr>
          <a:xfrm flipV="1">
            <a:off x="8813896" y="2920007"/>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62" name="Shape 562"/>
          <p:cNvSpPr/>
          <p:nvPr/>
        </p:nvSpPr>
        <p:spPr>
          <a:xfrm>
            <a:off x="8667750" y="2902150"/>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t</a:t>
            </a:r>
          </a:p>
        </p:txBody>
      </p:sp>
      <p:sp>
        <p:nvSpPr>
          <p:cNvPr id="563" name="Shape 563"/>
          <p:cNvSpPr/>
          <p:nvPr/>
        </p:nvSpPr>
        <p:spPr>
          <a:xfrm>
            <a:off x="8667750" y="3571877"/>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h</a:t>
            </a:r>
          </a:p>
        </p:txBody>
      </p:sp>
      <p:sp>
        <p:nvSpPr>
          <p:cNvPr id="564" name="Shape 564"/>
          <p:cNvSpPr/>
          <p:nvPr/>
        </p:nvSpPr>
        <p:spPr>
          <a:xfrm>
            <a:off x="8667750" y="4241603"/>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e</a:t>
            </a:r>
          </a:p>
        </p:txBody>
      </p:sp>
      <p:sp>
        <p:nvSpPr>
          <p:cNvPr id="565" name="Shape 565"/>
          <p:cNvSpPr/>
          <p:nvPr/>
        </p:nvSpPr>
        <p:spPr>
          <a:xfrm>
            <a:off x="5985836" y="2009184"/>
            <a:ext cx="294680" cy="294839"/>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2000">
                <a:uFill>
                  <a:solidFill>
                    <a:srgbClr val="000000"/>
                  </a:solidFill>
                </a:uFill>
                <a:latin typeface="Lucida Sans Regular"/>
                <a:ea typeface="Lucida Sans Regular"/>
                <a:cs typeface="Lucida Sans Regular"/>
                <a:sym typeface="Lucida Sans Regular"/>
              </a:defRPr>
            </a:pPr>
            <a:endParaRPr sz="1406" kern="0">
              <a:solidFill>
                <a:srgbClr val="000000"/>
              </a:solidFill>
              <a:uFill>
                <a:solidFill>
                  <a:srgbClr val="000000"/>
                </a:solidFill>
              </a:uFill>
              <a:latin typeface="Lucida Sans Regular"/>
              <a:sym typeface="Lucida Sans Regular"/>
            </a:endParaRPr>
          </a:p>
        </p:txBody>
      </p:sp>
      <p:sp>
        <p:nvSpPr>
          <p:cNvPr id="566" name="Shape 566"/>
          <p:cNvSpPr/>
          <p:nvPr/>
        </p:nvSpPr>
        <p:spPr>
          <a:xfrm>
            <a:off x="8993362" y="4295180"/>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5</a:t>
            </a:r>
          </a:p>
        </p:txBody>
      </p:sp>
      <p:sp>
        <p:nvSpPr>
          <p:cNvPr id="567" name="Shape 567"/>
          <p:cNvSpPr/>
          <p:nvPr/>
        </p:nvSpPr>
        <p:spPr>
          <a:xfrm>
            <a:off x="8006954" y="5616774"/>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7</a:t>
            </a:r>
          </a:p>
        </p:txBody>
      </p:sp>
      <p:sp>
        <p:nvSpPr>
          <p:cNvPr id="568" name="Shape 568"/>
          <p:cNvSpPr/>
          <p:nvPr/>
        </p:nvSpPr>
        <p:spPr>
          <a:xfrm>
            <a:off x="7024688" y="6295430"/>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3</a:t>
            </a:r>
          </a:p>
        </p:txBody>
      </p:sp>
      <p:sp>
        <p:nvSpPr>
          <p:cNvPr id="569" name="Shape 569"/>
          <p:cNvSpPr/>
          <p:nvPr/>
        </p:nvSpPr>
        <p:spPr>
          <a:xfrm>
            <a:off x="6042423" y="5625704"/>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1</a:t>
            </a:r>
          </a:p>
        </p:txBody>
      </p:sp>
      <p:sp>
        <p:nvSpPr>
          <p:cNvPr id="570" name="Shape 570"/>
          <p:cNvSpPr/>
          <p:nvPr/>
        </p:nvSpPr>
        <p:spPr>
          <a:xfrm>
            <a:off x="5060157" y="4304110"/>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6</a:t>
            </a:r>
          </a:p>
        </p:txBody>
      </p:sp>
      <p:sp>
        <p:nvSpPr>
          <p:cNvPr id="571" name="Shape 571"/>
          <p:cNvSpPr/>
          <p:nvPr/>
        </p:nvSpPr>
        <p:spPr>
          <a:xfrm>
            <a:off x="4077891" y="3625454"/>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4</a:t>
            </a:r>
          </a:p>
        </p:txBody>
      </p:sp>
      <p:sp>
        <p:nvSpPr>
          <p:cNvPr id="572" name="Shape 572"/>
          <p:cNvSpPr/>
          <p:nvPr/>
        </p:nvSpPr>
        <p:spPr>
          <a:xfrm>
            <a:off x="7024688" y="4295180"/>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0</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txBox="1">
            <a:spLocks noGrp="1"/>
          </p:cNvSpPr>
          <p:nvPr>
            <p:ph type="title"/>
          </p:nvPr>
        </p:nvSpPr>
        <p:spPr>
          <a:prstGeom prst="rect">
            <a:avLst/>
          </a:prstGeom>
        </p:spPr>
        <p:txBody>
          <a:bodyPr/>
          <a:lstStyle/>
          <a:p>
            <a:r>
              <a:t>Trie representation:  Java implementation</a:t>
            </a:r>
          </a:p>
        </p:txBody>
      </p:sp>
      <p:sp>
        <p:nvSpPr>
          <p:cNvPr id="576" name="Shape 576"/>
          <p:cNvSpPr txBox="1">
            <a:spLocks noGrp="1"/>
          </p:cNvSpPr>
          <p:nvPr>
            <p:ph idx="1"/>
          </p:nvPr>
        </p:nvSpPr>
        <p:spPr>
          <a:prstGeom prst="rect">
            <a:avLst/>
          </a:prstGeom>
        </p:spPr>
        <p:txBody>
          <a:bodyPr/>
          <a:lstStyle/>
          <a:p>
            <a:r>
              <a:t>Node.  </a:t>
            </a:r>
            <a:r>
              <a:rPr>
                <a:solidFill>
                  <a:srgbClr val="000000"/>
                </a:solidFill>
                <a:uFill>
                  <a:solidFill>
                    <a:srgbClr val="000000"/>
                  </a:solidFill>
                </a:uFill>
              </a:rPr>
              <a:t>A value, plus references to </a:t>
            </a:r>
            <a:r>
              <a:rPr i="1">
                <a:solidFill>
                  <a:srgbClr val="000000"/>
                </a:solidFill>
                <a:uFill>
                  <a:solidFill>
                    <a:srgbClr val="000000"/>
                  </a:solidFill>
                </a:uFill>
                <a:latin typeface="Times New Roman"/>
                <a:ea typeface="Times New Roman"/>
                <a:cs typeface="Times New Roman"/>
                <a:sym typeface="Times New Roman"/>
              </a:rPr>
              <a:t>R</a:t>
            </a:r>
            <a:r>
              <a:rPr>
                <a:solidFill>
                  <a:srgbClr val="000000"/>
                </a:solidFill>
                <a:uFill>
                  <a:solidFill>
                    <a:srgbClr val="000000"/>
                  </a:solidFill>
                </a:uFill>
              </a:rPr>
              <a:t> nodes.</a:t>
            </a:r>
          </a:p>
        </p:txBody>
      </p:sp>
      <p:pic>
        <p:nvPicPr>
          <p:cNvPr id="579" name="TrieRep.png"/>
          <p:cNvPicPr>
            <a:picLocks noChangeAspect="1"/>
          </p:cNvPicPr>
          <p:nvPr/>
        </p:nvPicPr>
        <p:blipFill>
          <a:blip r:embed="rId3"/>
          <a:srcRect b="6597"/>
          <a:stretch>
            <a:fillRect/>
          </a:stretch>
        </p:blipFill>
        <p:spPr>
          <a:xfrm>
            <a:off x="2953425" y="3783375"/>
            <a:ext cx="4526885" cy="2654499"/>
          </a:xfrm>
          <a:prstGeom prst="rect">
            <a:avLst/>
          </a:prstGeom>
          <a:ln w="12700"/>
        </p:spPr>
      </p:pic>
      <p:sp>
        <p:nvSpPr>
          <p:cNvPr id="580" name="Shape 580"/>
          <p:cNvSpPr/>
          <p:nvPr/>
        </p:nvSpPr>
        <p:spPr>
          <a:xfrm>
            <a:off x="7996550" y="4000501"/>
            <a:ext cx="1292021" cy="7232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neither keys nor</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characters are</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explicitly stored</a:t>
            </a:r>
          </a:p>
        </p:txBody>
      </p:sp>
      <p:sp>
        <p:nvSpPr>
          <p:cNvPr id="581" name="Shape 581"/>
          <p:cNvSpPr/>
          <p:nvPr/>
        </p:nvSpPr>
        <p:spPr>
          <a:xfrm>
            <a:off x="7194352" y="4286251"/>
            <a:ext cx="846828" cy="1"/>
          </a:xfrm>
          <a:prstGeom prst="line">
            <a:avLst/>
          </a:prstGeom>
          <a:ln w="25400">
            <a:solidFill>
              <a:srgbClr val="8D3124"/>
            </a:solidFill>
            <a:headEnd type="triangle"/>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582" name="Shape 582"/>
          <p:cNvSpPr/>
          <p:nvPr/>
        </p:nvSpPr>
        <p:spPr>
          <a:xfrm>
            <a:off x="7348896" y="2538786"/>
            <a:ext cx="2420535" cy="558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p>
            <a:pPr marL="41273" marR="41273" algn="ctr" defTabSz="910796" eaLnBrk="1" fontAlgn="auto">
              <a:lnSpc>
                <a:spcPct val="15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use </a:t>
            </a:r>
            <a:r>
              <a:rPr sz="1125" kern="0">
                <a:solidFill>
                  <a:srgbClr val="8D3124"/>
                </a:solidFill>
                <a:uFill>
                  <a:solidFill>
                    <a:srgbClr val="8D3124"/>
                  </a:solidFill>
                </a:uFill>
                <a:latin typeface="Helvetica"/>
                <a:ea typeface="+mj-ea"/>
                <a:cs typeface="Helvetica"/>
                <a:sym typeface="Helvetica"/>
              </a:rPr>
              <a:t>Object</a:t>
            </a:r>
            <a:r>
              <a:rPr sz="1125" kern="0">
                <a:solidFill>
                  <a:srgbClr val="8D3124"/>
                </a:solidFill>
                <a:uFill>
                  <a:solidFill>
                    <a:srgbClr val="8D3124"/>
                  </a:solidFill>
                </a:uFill>
                <a:latin typeface="Lucida Sans Regular"/>
                <a:sym typeface="Lucida Sans Regular"/>
              </a:rPr>
              <a:t> instead of </a:t>
            </a:r>
            <a:r>
              <a:rPr sz="1125" kern="0">
                <a:solidFill>
                  <a:srgbClr val="8D3124"/>
                </a:solidFill>
                <a:uFill>
                  <a:solidFill>
                    <a:srgbClr val="8D3124"/>
                  </a:solidFill>
                </a:uFill>
                <a:latin typeface="Helvetica"/>
                <a:ea typeface="+mj-ea"/>
                <a:cs typeface="Helvetica"/>
                <a:sym typeface="Helvetica"/>
              </a:rPr>
              <a:t>Value</a:t>
            </a:r>
            <a:r>
              <a:rPr sz="1125" kern="0">
                <a:solidFill>
                  <a:srgbClr val="8D3124"/>
                </a:solidFill>
                <a:uFill>
                  <a:solidFill>
                    <a:srgbClr val="8D3124"/>
                  </a:solidFill>
                </a:uFill>
                <a:latin typeface="Lucida Sans Regular"/>
                <a:sym typeface="Lucida Sans Regular"/>
              </a:rPr>
              <a:t> since</a:t>
            </a:r>
            <a:br>
              <a:rPr sz="1125" kern="0">
                <a:solidFill>
                  <a:srgbClr val="8D3124"/>
                </a:solidFill>
                <a:uFill>
                  <a:solidFill>
                    <a:srgbClr val="8D3124"/>
                  </a:solidFill>
                </a:uFill>
                <a:latin typeface="Lucida Sans Regular"/>
                <a:sym typeface="Lucida Sans Regular"/>
              </a:rPr>
            </a:br>
            <a:r>
              <a:rPr sz="1125" kern="0">
                <a:solidFill>
                  <a:srgbClr val="8D3124"/>
                </a:solidFill>
                <a:uFill>
                  <a:solidFill>
                    <a:srgbClr val="8D3124"/>
                  </a:solidFill>
                </a:uFill>
                <a:latin typeface="Lucida Sans Regular"/>
                <a:sym typeface="Lucida Sans Regular"/>
              </a:rPr>
              <a:t>no generic array creation in Java</a:t>
            </a:r>
          </a:p>
        </p:txBody>
      </p:sp>
      <p:pic>
        <p:nvPicPr>
          <p:cNvPr id="2" name="Picture 1">
            <a:extLst>
              <a:ext uri="{FF2B5EF4-FFF2-40B4-BE49-F238E27FC236}">
                <a16:creationId xmlns:a16="http://schemas.microsoft.com/office/drawing/2014/main" id="{0FC47ECE-DEED-4450-B132-4F498CE1B0FB}"/>
              </a:ext>
            </a:extLst>
          </p:cNvPr>
          <p:cNvPicPr>
            <a:picLocks noChangeAspect="1"/>
          </p:cNvPicPr>
          <p:nvPr/>
        </p:nvPicPr>
        <p:blipFill>
          <a:blip r:embed="rId4"/>
          <a:stretch>
            <a:fillRect/>
          </a:stretch>
        </p:blipFill>
        <p:spPr>
          <a:xfrm>
            <a:off x="2477754" y="2037022"/>
            <a:ext cx="4328618" cy="1467873"/>
          </a:xfrm>
          <a:prstGeom prst="rect">
            <a:avLst/>
          </a:prstGeom>
        </p:spPr>
      </p:pic>
      <p:sp>
        <p:nvSpPr>
          <p:cNvPr id="578" name="Shape 578"/>
          <p:cNvSpPr/>
          <p:nvPr/>
        </p:nvSpPr>
        <p:spPr>
          <a:xfrm>
            <a:off x="6435328" y="2770959"/>
            <a:ext cx="846828" cy="1"/>
          </a:xfrm>
          <a:prstGeom prst="line">
            <a:avLst/>
          </a:prstGeom>
          <a:ln w="25400">
            <a:solidFill>
              <a:srgbClr val="8D3124"/>
            </a:solidFill>
            <a:headEnd type="triangle"/>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7" name="Shape 587"/>
          <p:cNvSpPr txBox="1">
            <a:spLocks noGrp="1"/>
          </p:cNvSpPr>
          <p:nvPr>
            <p:ph type="title"/>
          </p:nvPr>
        </p:nvSpPr>
        <p:spPr>
          <a:prstGeom prst="rect">
            <a:avLst/>
          </a:prstGeom>
        </p:spPr>
        <p:txBody>
          <a:bodyPr/>
          <a:lstStyle/>
          <a:p>
            <a:r>
              <a:t>Trie representation:  Java implementation</a:t>
            </a:r>
          </a:p>
        </p:txBody>
      </p:sp>
      <p:sp>
        <p:nvSpPr>
          <p:cNvPr id="588" name="Shape 588"/>
          <p:cNvSpPr txBox="1">
            <a:spLocks noGrp="1"/>
          </p:cNvSpPr>
          <p:nvPr>
            <p:ph idx="1"/>
          </p:nvPr>
        </p:nvSpPr>
        <p:spPr>
          <a:prstGeom prst="rect">
            <a:avLst/>
          </a:prstGeom>
        </p:spPr>
        <p:txBody>
          <a:bodyPr/>
          <a:lstStyle/>
          <a:p>
            <a:r>
              <a:t>Node. </a:t>
            </a:r>
            <a:r>
              <a:rPr>
                <a:solidFill>
                  <a:srgbClr val="000000"/>
                </a:solidFill>
              </a:rPr>
              <a:t> A value, plus references to </a:t>
            </a:r>
            <a:r>
              <a:rPr i="1">
                <a:solidFill>
                  <a:srgbClr val="000000"/>
                </a:solidFill>
                <a:latin typeface="Times New Roman"/>
                <a:ea typeface="Times New Roman"/>
                <a:cs typeface="Times New Roman"/>
                <a:sym typeface="Times New Roman"/>
              </a:rPr>
              <a:t>R</a:t>
            </a:r>
            <a:r>
              <a:rPr>
                <a:solidFill>
                  <a:srgbClr val="000000"/>
                </a:solidFill>
              </a:rPr>
              <a:t> nodes.</a:t>
            </a:r>
          </a:p>
        </p:txBody>
      </p:sp>
      <p:grpSp>
        <p:nvGrpSpPr>
          <p:cNvPr id="592" name="Group 592"/>
          <p:cNvGrpSpPr/>
          <p:nvPr/>
        </p:nvGrpSpPr>
        <p:grpSpPr>
          <a:xfrm>
            <a:off x="2584889" y="3638531"/>
            <a:ext cx="7305861" cy="3053954"/>
            <a:chOff x="0" y="0"/>
            <a:chExt cx="10390557" cy="4343400"/>
          </a:xfrm>
        </p:grpSpPr>
        <p:sp>
          <p:nvSpPr>
            <p:cNvPr id="590" name="Shape 590"/>
            <p:cNvSpPr/>
            <p:nvPr/>
          </p:nvSpPr>
          <p:spPr>
            <a:xfrm>
              <a:off x="0" y="0"/>
              <a:ext cx="10390558" cy="4343401"/>
            </a:xfrm>
            <a:prstGeom prst="rect">
              <a:avLst/>
            </a:prstGeom>
            <a:solidFill>
              <a:srgbClr val="FFFFFF"/>
            </a:solidFill>
            <a:ln w="12700" cap="flat">
              <a:noFill/>
              <a:round/>
            </a:ln>
            <a:effectLst/>
          </p:spPr>
          <p:txBody>
            <a:bodyPr wrap="square" lIns="142875" tIns="142875" rIns="142875" bIns="142875" numCol="1" anchor="t">
              <a:noAutofit/>
            </a:bodyPr>
            <a:lstStyle/>
            <a:p>
              <a:pPr marL="5079" marR="5079" defTabSz="910796" eaLnBrk="1" fontAlgn="auto">
                <a:lnSpc>
                  <a:spcPct val="120000"/>
                </a:lnSpc>
                <a:spcBef>
                  <a:spcPts val="0"/>
                </a:spcBef>
                <a:spcAft>
                  <a:spcPts val="0"/>
                </a:spcAft>
                <a:defRPr sz="2200">
                  <a:solidFill>
                    <a:srgbClr val="005493"/>
                  </a:solidFill>
                  <a:uFill>
                    <a:solidFill>
                      <a:srgbClr val="0048AA"/>
                    </a:solidFill>
                  </a:uFill>
                  <a:latin typeface="Lucida Sans Regular"/>
                  <a:ea typeface="Lucida Sans Regular"/>
                  <a:cs typeface="Lucida Sans Regular"/>
                  <a:sym typeface="Lucida Sans Regular"/>
                </a:defRPr>
              </a:pPr>
              <a:endParaRPr sz="1547" kern="0">
                <a:solidFill>
                  <a:srgbClr val="005493"/>
                </a:solidFill>
                <a:uFill>
                  <a:solidFill>
                    <a:srgbClr val="0048AA"/>
                  </a:solidFill>
                </a:uFill>
                <a:latin typeface="Lucida Sans Regular"/>
                <a:sym typeface="Lucida Sans Regular"/>
              </a:endParaRPr>
            </a:p>
          </p:txBody>
        </p:sp>
        <p:pic>
          <p:nvPicPr>
            <p:cNvPr id="591" name="TrieRepNew.png"/>
            <p:cNvPicPr>
              <a:picLocks noChangeAspect="1"/>
            </p:cNvPicPr>
            <p:nvPr/>
          </p:nvPicPr>
          <p:blipFill>
            <a:blip r:embed="rId3"/>
            <a:srcRect/>
            <a:stretch>
              <a:fillRect/>
            </a:stretch>
          </p:blipFill>
          <p:spPr>
            <a:xfrm>
              <a:off x="599917" y="383947"/>
              <a:ext cx="9070786" cy="3599519"/>
            </a:xfrm>
            <a:prstGeom prst="rect">
              <a:avLst/>
            </a:prstGeom>
            <a:ln w="12700" cap="flat">
              <a:noFill/>
              <a:round/>
            </a:ln>
            <a:effectLst/>
          </p:spPr>
        </p:pic>
      </p:grpSp>
      <p:sp>
        <p:nvSpPr>
          <p:cNvPr id="594" name="Shape 594"/>
          <p:cNvSpPr/>
          <p:nvPr/>
        </p:nvSpPr>
        <p:spPr>
          <a:xfrm>
            <a:off x="7348896" y="2538786"/>
            <a:ext cx="2420535" cy="558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p>
            <a:pPr marL="41273" marR="41273" algn="ctr" defTabSz="910796" eaLnBrk="1" fontAlgn="auto">
              <a:lnSpc>
                <a:spcPct val="15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use </a:t>
            </a:r>
            <a:r>
              <a:rPr sz="1125" kern="0">
                <a:solidFill>
                  <a:srgbClr val="8D3124"/>
                </a:solidFill>
                <a:uFill>
                  <a:solidFill>
                    <a:srgbClr val="8D3124"/>
                  </a:solidFill>
                </a:uFill>
                <a:latin typeface="Helvetica"/>
                <a:ea typeface="+mj-ea"/>
                <a:cs typeface="Helvetica"/>
                <a:sym typeface="Helvetica"/>
              </a:rPr>
              <a:t>Object</a:t>
            </a:r>
            <a:r>
              <a:rPr sz="1125" kern="0">
                <a:solidFill>
                  <a:srgbClr val="8D3124"/>
                </a:solidFill>
                <a:uFill>
                  <a:solidFill>
                    <a:srgbClr val="8D3124"/>
                  </a:solidFill>
                </a:uFill>
                <a:latin typeface="Lucida Sans Regular"/>
                <a:sym typeface="Lucida Sans Regular"/>
              </a:rPr>
              <a:t> instead of </a:t>
            </a:r>
            <a:r>
              <a:rPr sz="1125" kern="0">
                <a:solidFill>
                  <a:srgbClr val="8D3124"/>
                </a:solidFill>
                <a:uFill>
                  <a:solidFill>
                    <a:srgbClr val="8D3124"/>
                  </a:solidFill>
                </a:uFill>
                <a:latin typeface="Helvetica"/>
                <a:ea typeface="+mj-ea"/>
                <a:cs typeface="Helvetica"/>
                <a:sym typeface="Helvetica"/>
              </a:rPr>
              <a:t>Value</a:t>
            </a:r>
            <a:r>
              <a:rPr sz="1125" kern="0">
                <a:solidFill>
                  <a:srgbClr val="8D3124"/>
                </a:solidFill>
                <a:uFill>
                  <a:solidFill>
                    <a:srgbClr val="8D3124"/>
                  </a:solidFill>
                </a:uFill>
                <a:latin typeface="Lucida Sans Regular"/>
                <a:sym typeface="Lucida Sans Regular"/>
              </a:rPr>
              <a:t> since</a:t>
            </a:r>
            <a:br>
              <a:rPr sz="1125" kern="0">
                <a:solidFill>
                  <a:srgbClr val="8D3124"/>
                </a:solidFill>
                <a:uFill>
                  <a:solidFill>
                    <a:srgbClr val="8D3124"/>
                  </a:solidFill>
                </a:uFill>
                <a:latin typeface="Lucida Sans Regular"/>
                <a:sym typeface="Lucida Sans Regular"/>
              </a:rPr>
            </a:br>
            <a:r>
              <a:rPr sz="1125" kern="0">
                <a:solidFill>
                  <a:srgbClr val="8D3124"/>
                </a:solidFill>
                <a:uFill>
                  <a:solidFill>
                    <a:srgbClr val="8D3124"/>
                  </a:solidFill>
                </a:uFill>
                <a:latin typeface="Lucida Sans Regular"/>
                <a:sym typeface="Lucida Sans Regular"/>
              </a:rPr>
              <a:t>no generic array creation in Java</a:t>
            </a:r>
          </a:p>
        </p:txBody>
      </p:sp>
      <p:pic>
        <p:nvPicPr>
          <p:cNvPr id="2" name="Picture 1">
            <a:extLst>
              <a:ext uri="{FF2B5EF4-FFF2-40B4-BE49-F238E27FC236}">
                <a16:creationId xmlns:a16="http://schemas.microsoft.com/office/drawing/2014/main" id="{C2103B4E-3C2C-4BF2-8394-7F22D655FFB2}"/>
              </a:ext>
            </a:extLst>
          </p:cNvPr>
          <p:cNvPicPr>
            <a:picLocks noChangeAspect="1"/>
          </p:cNvPicPr>
          <p:nvPr/>
        </p:nvPicPr>
        <p:blipFill>
          <a:blip r:embed="rId4"/>
          <a:stretch>
            <a:fillRect/>
          </a:stretch>
        </p:blipFill>
        <p:spPr>
          <a:xfrm>
            <a:off x="2477754" y="2037022"/>
            <a:ext cx="4328618" cy="1467873"/>
          </a:xfrm>
          <a:prstGeom prst="rect">
            <a:avLst/>
          </a:prstGeom>
        </p:spPr>
      </p:pic>
      <p:sp>
        <p:nvSpPr>
          <p:cNvPr id="593" name="Shape 593"/>
          <p:cNvSpPr/>
          <p:nvPr/>
        </p:nvSpPr>
        <p:spPr>
          <a:xfrm>
            <a:off x="6435328" y="2770959"/>
            <a:ext cx="846828" cy="1"/>
          </a:xfrm>
          <a:prstGeom prst="line">
            <a:avLst/>
          </a:prstGeom>
          <a:ln w="25400">
            <a:solidFill>
              <a:srgbClr val="8D3124"/>
            </a:solidFill>
            <a:headEnd type="triangle"/>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Shape 600"/>
          <p:cNvSpPr txBox="1">
            <a:spLocks noGrp="1"/>
          </p:cNvSpPr>
          <p:nvPr>
            <p:ph type="title"/>
          </p:nvPr>
        </p:nvSpPr>
        <p:spPr>
          <a:prstGeom prst="rect">
            <a:avLst/>
          </a:prstGeom>
        </p:spPr>
        <p:txBody>
          <a:bodyPr/>
          <a:lstStyle/>
          <a:p>
            <a:r>
              <a:t>R-way trie:  Java implementation</a:t>
            </a:r>
          </a:p>
        </p:txBody>
      </p:sp>
      <p:pic>
        <p:nvPicPr>
          <p:cNvPr id="2" name="Picture 1">
            <a:extLst>
              <a:ext uri="{FF2B5EF4-FFF2-40B4-BE49-F238E27FC236}">
                <a16:creationId xmlns:a16="http://schemas.microsoft.com/office/drawing/2014/main" id="{48440F48-D707-4D25-965D-30A2084B7A7E}"/>
              </a:ext>
            </a:extLst>
          </p:cNvPr>
          <p:cNvPicPr>
            <a:picLocks noChangeAspect="1"/>
          </p:cNvPicPr>
          <p:nvPr/>
        </p:nvPicPr>
        <p:blipFill>
          <a:blip r:embed="rId2"/>
          <a:stretch>
            <a:fillRect/>
          </a:stretch>
        </p:blipFill>
        <p:spPr>
          <a:xfrm>
            <a:off x="2429298" y="920952"/>
            <a:ext cx="6930187" cy="58906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txBox="1">
            <a:spLocks noGrp="1"/>
          </p:cNvSpPr>
          <p:nvPr>
            <p:ph type="title"/>
          </p:nvPr>
        </p:nvSpPr>
        <p:spPr>
          <a:prstGeom prst="rect">
            <a:avLst/>
          </a:prstGeom>
        </p:spPr>
        <p:txBody>
          <a:bodyPr/>
          <a:lstStyle/>
          <a:p>
            <a:r>
              <a:t>R-way trie:  Java implementation (continued)</a:t>
            </a:r>
          </a:p>
        </p:txBody>
      </p:sp>
      <p:pic>
        <p:nvPicPr>
          <p:cNvPr id="2" name="Picture 1">
            <a:extLst>
              <a:ext uri="{FF2B5EF4-FFF2-40B4-BE49-F238E27FC236}">
                <a16:creationId xmlns:a16="http://schemas.microsoft.com/office/drawing/2014/main" id="{4D42F9BC-DC38-4DAC-BD13-C4B7D6B45826}"/>
              </a:ext>
            </a:extLst>
          </p:cNvPr>
          <p:cNvPicPr>
            <a:picLocks noChangeAspect="1"/>
          </p:cNvPicPr>
          <p:nvPr/>
        </p:nvPicPr>
        <p:blipFill>
          <a:blip r:embed="rId2"/>
          <a:stretch>
            <a:fillRect/>
          </a:stretch>
        </p:blipFill>
        <p:spPr>
          <a:xfrm>
            <a:off x="2406235" y="909637"/>
            <a:ext cx="6953250" cy="59326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Shape 610"/>
          <p:cNvSpPr txBox="1">
            <a:spLocks noGrp="1"/>
          </p:cNvSpPr>
          <p:nvPr>
            <p:ph type="title"/>
          </p:nvPr>
        </p:nvSpPr>
        <p:spPr>
          <a:prstGeom prst="rect">
            <a:avLst/>
          </a:prstGeom>
        </p:spPr>
        <p:txBody>
          <a:bodyPr/>
          <a:lstStyle/>
          <a:p>
            <a:r>
              <a:t>Trie performance</a:t>
            </a:r>
          </a:p>
        </p:txBody>
      </p:sp>
      <p:sp>
        <p:nvSpPr>
          <p:cNvPr id="611" name="Shape 611"/>
          <p:cNvSpPr txBox="1">
            <a:spLocks noGrp="1"/>
          </p:cNvSpPr>
          <p:nvPr>
            <p:ph idx="1"/>
          </p:nvPr>
        </p:nvSpPr>
        <p:spPr>
          <a:prstGeom prst="rect">
            <a:avLst/>
          </a:prstGeom>
        </p:spPr>
        <p:txBody>
          <a:bodyPr/>
          <a:lstStyle/>
          <a:p>
            <a:r>
              <a:rPr sz="2400"/>
              <a:t>Search hit.  </a:t>
            </a:r>
            <a:r>
              <a:rPr sz="2400">
                <a:solidFill>
                  <a:srgbClr val="000000"/>
                </a:solidFill>
              </a:rPr>
              <a:t>Need to examine all </a:t>
            </a:r>
            <a:r>
              <a:rPr sz="2400" i="1">
                <a:solidFill>
                  <a:srgbClr val="000000"/>
                </a:solidFill>
                <a:latin typeface="Times New Roman"/>
                <a:ea typeface="Times New Roman"/>
                <a:cs typeface="Times New Roman"/>
                <a:sym typeface="Times New Roman"/>
              </a:rPr>
              <a:t>L</a:t>
            </a:r>
            <a:r>
              <a:rPr sz="2400">
                <a:solidFill>
                  <a:srgbClr val="000000"/>
                </a:solidFill>
              </a:rPr>
              <a:t> characters for equality.</a:t>
            </a:r>
          </a:p>
          <a:p>
            <a:r>
              <a:rPr sz="2400"/>
              <a:t>Search miss.</a:t>
            </a:r>
            <a:endParaRPr sz="2400">
              <a:solidFill>
                <a:srgbClr val="000000"/>
              </a:solidFill>
            </a:endParaRPr>
          </a:p>
          <a:p>
            <a:pPr lvl="1"/>
            <a:r>
              <a:rPr sz="2400"/>
              <a:t>Could have mismatch on first character.</a:t>
            </a:r>
          </a:p>
          <a:p>
            <a:pPr lvl="1"/>
            <a:r>
              <a:rPr sz="2400"/>
              <a:t>Typical case:  examine only a few characters (sublinear).</a:t>
            </a:r>
          </a:p>
          <a:p>
            <a:endParaRPr lang="en-US" sz="2400"/>
          </a:p>
          <a:p>
            <a:endParaRPr lang="en-US" sz="2400"/>
          </a:p>
          <a:p>
            <a:endParaRPr lang="en-US" sz="2400"/>
          </a:p>
          <a:p>
            <a:endParaRPr lang="en-US" sz="2400"/>
          </a:p>
          <a:p>
            <a:endParaRPr lang="en-US" sz="2400"/>
          </a:p>
          <a:p>
            <a:endParaRPr lang="en-US" sz="2400"/>
          </a:p>
          <a:p>
            <a:r>
              <a:rPr sz="2400"/>
              <a:t>Space.  </a:t>
            </a:r>
            <a:r>
              <a:rPr sz="2400" i="1">
                <a:solidFill>
                  <a:srgbClr val="000000"/>
                </a:solidFill>
                <a:latin typeface="Times New Roman"/>
                <a:ea typeface="Times New Roman"/>
                <a:cs typeface="Times New Roman"/>
                <a:sym typeface="Times New Roman"/>
              </a:rPr>
              <a:t>R</a:t>
            </a:r>
            <a:r>
              <a:rPr sz="2400">
                <a:solidFill>
                  <a:srgbClr val="000000"/>
                </a:solidFill>
              </a:rPr>
              <a:t> null links at each leaf.</a:t>
            </a:r>
            <a:br>
              <a:rPr sz="2400">
                <a:solidFill>
                  <a:srgbClr val="000000"/>
                </a:solidFill>
              </a:rPr>
            </a:br>
            <a:r>
              <a:rPr sz="2400">
                <a:solidFill>
                  <a:srgbClr val="000000"/>
                </a:solidFill>
              </a:rPr>
              <a:t>(but sublinear space possible if many short strings share common prefixes)</a:t>
            </a:r>
          </a:p>
          <a:p>
            <a:pPr marL="0" indent="0">
              <a:buNone/>
            </a:pPr>
            <a:br/>
            <a:br/>
            <a:br/>
            <a:br/>
            <a:br/>
            <a:br/>
            <a:br/>
            <a:r>
              <a:t>Bottom line</a:t>
            </a:r>
            <a:r>
              <a:rPr>
                <a:solidFill>
                  <a:srgbClr val="000000"/>
                </a:solidFill>
              </a:rPr>
              <a:t>.  Fast search hit and even faster search miss, but wastes space.</a:t>
            </a:r>
          </a:p>
        </p:txBody>
      </p:sp>
      <p:grpSp>
        <p:nvGrpSpPr>
          <p:cNvPr id="618" name="Group 618"/>
          <p:cNvGrpSpPr/>
          <p:nvPr/>
        </p:nvGrpSpPr>
        <p:grpSpPr>
          <a:xfrm>
            <a:off x="5551289" y="3353105"/>
            <a:ext cx="2618356" cy="2174847"/>
            <a:chOff x="0" y="107288"/>
            <a:chExt cx="3723884" cy="3093115"/>
          </a:xfrm>
        </p:grpSpPr>
        <p:pic>
          <p:nvPicPr>
            <p:cNvPr id="613" name="TrieRep.pdf"/>
            <p:cNvPicPr>
              <a:picLocks noChangeAspect="1"/>
            </p:cNvPicPr>
            <p:nvPr/>
          </p:nvPicPr>
          <p:blipFill>
            <a:blip r:embed="rId3"/>
            <a:srcRect l="33273" r="4562" b="11230"/>
            <a:stretch>
              <a:fillRect/>
            </a:stretch>
          </p:blipFill>
          <p:spPr>
            <a:xfrm>
              <a:off x="3819" y="107287"/>
              <a:ext cx="3450250" cy="3093117"/>
            </a:xfrm>
            <a:prstGeom prst="rect">
              <a:avLst/>
            </a:prstGeom>
            <a:ln w="12700" cap="flat">
              <a:noFill/>
              <a:round/>
            </a:ln>
            <a:effectLst/>
          </p:spPr>
        </p:pic>
        <p:sp>
          <p:nvSpPr>
            <p:cNvPr id="614" name="Shape 614"/>
            <p:cNvSpPr/>
            <p:nvPr/>
          </p:nvSpPr>
          <p:spPr>
            <a:xfrm>
              <a:off x="2224812" y="2129041"/>
              <a:ext cx="1499073" cy="761435"/>
            </a:xfrm>
            <a:prstGeom prst="rect">
              <a:avLst/>
            </a:prstGeom>
            <a:solidFill>
              <a:srgbClr val="F2F2F2"/>
            </a:solidFill>
            <a:ln w="12700" cap="flat">
              <a:noFill/>
              <a:round/>
            </a:ln>
            <a:effectLst/>
          </p:spPr>
          <p:txBody>
            <a:bodyPr wrap="square" lIns="142875" tIns="142875" rIns="142875" bIns="142875" numCol="1" anchor="t">
              <a:noAutofit/>
            </a:bodyPr>
            <a:lstStyle/>
            <a:p>
              <a:pPr marL="5079" marR="5079" defTabSz="910796" eaLnBrk="1" fontAlgn="auto">
                <a:lnSpc>
                  <a:spcPct val="120000"/>
                </a:lnSpc>
                <a:spcBef>
                  <a:spcPts val="0"/>
                </a:spcBef>
                <a:spcAft>
                  <a:spcPts val="0"/>
                </a:spcAft>
                <a:defRPr sz="2200">
                  <a:solidFill>
                    <a:srgbClr val="005493"/>
                  </a:solidFill>
                  <a:uFill>
                    <a:solidFill>
                      <a:srgbClr val="0048AA"/>
                    </a:solidFill>
                  </a:uFill>
                  <a:latin typeface="Lucida Sans Regular"/>
                  <a:ea typeface="Lucida Sans Regular"/>
                  <a:cs typeface="Lucida Sans Regular"/>
                  <a:sym typeface="Lucida Sans Regular"/>
                </a:defRPr>
              </a:pPr>
              <a:endParaRPr sz="1547" kern="0">
                <a:solidFill>
                  <a:srgbClr val="005493"/>
                </a:solidFill>
                <a:uFill>
                  <a:solidFill>
                    <a:srgbClr val="0048AA"/>
                  </a:solidFill>
                </a:uFill>
                <a:latin typeface="Lucida Sans Regular"/>
                <a:sym typeface="Lucida Sans Regular"/>
              </a:endParaRPr>
            </a:p>
          </p:txBody>
        </p:sp>
        <p:sp>
          <p:nvSpPr>
            <p:cNvPr id="615" name="Shape 615"/>
            <p:cNvSpPr/>
            <p:nvPr/>
          </p:nvSpPr>
          <p:spPr>
            <a:xfrm>
              <a:off x="0" y="296842"/>
              <a:ext cx="1725122" cy="785229"/>
            </a:xfrm>
            <a:prstGeom prst="rect">
              <a:avLst/>
            </a:prstGeom>
            <a:solidFill>
              <a:srgbClr val="F2F2F2"/>
            </a:solidFill>
            <a:ln w="12700" cap="flat">
              <a:noFill/>
              <a:round/>
            </a:ln>
            <a:effectLst/>
          </p:spPr>
          <p:txBody>
            <a:bodyPr wrap="square" lIns="142875" tIns="142875" rIns="142875" bIns="142875" numCol="1" anchor="t">
              <a:noAutofit/>
            </a:bodyPr>
            <a:lstStyle/>
            <a:p>
              <a:pPr marL="5079" marR="5079" defTabSz="910796" eaLnBrk="1" fontAlgn="auto">
                <a:lnSpc>
                  <a:spcPct val="120000"/>
                </a:lnSpc>
                <a:spcBef>
                  <a:spcPts val="0"/>
                </a:spcBef>
                <a:spcAft>
                  <a:spcPts val="0"/>
                </a:spcAft>
                <a:defRPr sz="2200">
                  <a:solidFill>
                    <a:srgbClr val="005493"/>
                  </a:solidFill>
                  <a:uFill>
                    <a:solidFill>
                      <a:srgbClr val="0048AA"/>
                    </a:solidFill>
                  </a:uFill>
                  <a:latin typeface="Lucida Sans Regular"/>
                  <a:ea typeface="Lucida Sans Regular"/>
                  <a:cs typeface="Lucida Sans Regular"/>
                  <a:sym typeface="Lucida Sans Regular"/>
                </a:defRPr>
              </a:pPr>
              <a:endParaRPr sz="1547" kern="0">
                <a:solidFill>
                  <a:srgbClr val="005493"/>
                </a:solidFill>
                <a:uFill>
                  <a:solidFill>
                    <a:srgbClr val="0048AA"/>
                  </a:solidFill>
                </a:uFill>
                <a:latin typeface="Lucida Sans Regular"/>
                <a:sym typeface="Lucida Sans Regular"/>
              </a:endParaRPr>
            </a:p>
          </p:txBody>
        </p:sp>
        <p:sp>
          <p:nvSpPr>
            <p:cNvPr id="616" name="Shape 616"/>
            <p:cNvSpPr/>
            <p:nvPr/>
          </p:nvSpPr>
          <p:spPr>
            <a:xfrm>
              <a:off x="416408" y="998789"/>
              <a:ext cx="475897" cy="559179"/>
            </a:xfrm>
            <a:prstGeom prst="rect">
              <a:avLst/>
            </a:prstGeom>
            <a:solidFill>
              <a:srgbClr val="F2F2F2"/>
            </a:solidFill>
            <a:ln w="12700" cap="flat">
              <a:noFill/>
              <a:round/>
            </a:ln>
            <a:effectLst/>
          </p:spPr>
          <p:txBody>
            <a:bodyPr wrap="square" lIns="142875" tIns="142875" rIns="142875" bIns="142875" numCol="1" anchor="t">
              <a:noAutofit/>
            </a:bodyPr>
            <a:lstStyle/>
            <a:p>
              <a:pPr marL="5079" marR="5079" defTabSz="910796" eaLnBrk="1" fontAlgn="auto">
                <a:lnSpc>
                  <a:spcPct val="120000"/>
                </a:lnSpc>
                <a:spcBef>
                  <a:spcPts val="0"/>
                </a:spcBef>
                <a:spcAft>
                  <a:spcPts val="0"/>
                </a:spcAft>
                <a:defRPr sz="2200">
                  <a:solidFill>
                    <a:srgbClr val="005493"/>
                  </a:solidFill>
                  <a:uFill>
                    <a:solidFill>
                      <a:srgbClr val="0048AA"/>
                    </a:solidFill>
                  </a:uFill>
                  <a:latin typeface="Lucida Sans Regular"/>
                  <a:ea typeface="Lucida Sans Regular"/>
                  <a:cs typeface="Lucida Sans Regular"/>
                  <a:sym typeface="Lucida Sans Regular"/>
                </a:defRPr>
              </a:pPr>
              <a:endParaRPr sz="1547" kern="0">
                <a:solidFill>
                  <a:srgbClr val="005493"/>
                </a:solidFill>
                <a:uFill>
                  <a:solidFill>
                    <a:srgbClr val="0048AA"/>
                  </a:solidFill>
                </a:uFill>
                <a:latin typeface="Lucida Sans Regular"/>
                <a:sym typeface="Lucida Sans Regular"/>
              </a:endParaRPr>
            </a:p>
          </p:txBody>
        </p:sp>
        <p:sp>
          <p:nvSpPr>
            <p:cNvPr id="617" name="Shape 617"/>
            <p:cNvSpPr/>
            <p:nvPr/>
          </p:nvSpPr>
          <p:spPr>
            <a:xfrm>
              <a:off x="1463379" y="558585"/>
              <a:ext cx="1082663" cy="226051"/>
            </a:xfrm>
            <a:prstGeom prst="rect">
              <a:avLst/>
            </a:prstGeom>
            <a:solidFill>
              <a:srgbClr val="F2F2F2"/>
            </a:solidFill>
            <a:ln w="12700" cap="flat">
              <a:noFill/>
              <a:round/>
            </a:ln>
            <a:effectLst/>
          </p:spPr>
          <p:txBody>
            <a:bodyPr wrap="square" lIns="142875" tIns="142875" rIns="142875" bIns="142875" numCol="1" anchor="t">
              <a:noAutofit/>
            </a:bodyPr>
            <a:lstStyle/>
            <a:p>
              <a:pPr marL="5079" marR="5079" defTabSz="910796" eaLnBrk="1" fontAlgn="auto">
                <a:lnSpc>
                  <a:spcPct val="120000"/>
                </a:lnSpc>
                <a:spcBef>
                  <a:spcPts val="0"/>
                </a:spcBef>
                <a:spcAft>
                  <a:spcPts val="0"/>
                </a:spcAft>
                <a:defRPr sz="2200">
                  <a:solidFill>
                    <a:srgbClr val="005493"/>
                  </a:solidFill>
                  <a:uFill>
                    <a:solidFill>
                      <a:srgbClr val="0048AA"/>
                    </a:solidFill>
                  </a:uFill>
                  <a:latin typeface="Lucida Sans Regular"/>
                  <a:ea typeface="Lucida Sans Regular"/>
                  <a:cs typeface="Lucida Sans Regular"/>
                  <a:sym typeface="Lucida Sans Regular"/>
                </a:defRPr>
              </a:pPr>
              <a:endParaRPr sz="1547" kern="0">
                <a:solidFill>
                  <a:srgbClr val="005493"/>
                </a:solidFill>
                <a:uFill>
                  <a:solidFill>
                    <a:srgbClr val="0048AA"/>
                  </a:solidFill>
                </a:uFill>
                <a:latin typeface="Lucida Sans Regular"/>
                <a:sym typeface="Lucida Sans Regular"/>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6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6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611">
                                            <p:txEl>
                                              <p:pRg st="10" end="1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6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6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0" build="p" animBg="1" advAuto="0"/>
      <p:bldP spid="618"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Shape 630"/>
          <p:cNvSpPr txBox="1">
            <a:spLocks noGrp="1"/>
          </p:cNvSpPr>
          <p:nvPr>
            <p:ph type="title"/>
          </p:nvPr>
        </p:nvSpPr>
        <p:spPr>
          <a:prstGeom prst="rect">
            <a:avLst/>
          </a:prstGeom>
        </p:spPr>
        <p:txBody>
          <a:bodyPr/>
          <a:lstStyle/>
          <a:p>
            <a:r>
              <a:t>Deletion in an R-way trie</a:t>
            </a:r>
          </a:p>
        </p:txBody>
      </p:sp>
      <p:sp>
        <p:nvSpPr>
          <p:cNvPr id="622" name="Shape 622"/>
          <p:cNvSpPr txBox="1">
            <a:spLocks noGrp="1"/>
          </p:cNvSpPr>
          <p:nvPr>
            <p:ph idx="1"/>
          </p:nvPr>
        </p:nvSpPr>
        <p:spPr>
          <a:prstGeom prst="rect">
            <a:avLst/>
          </a:prstGeom>
        </p:spPr>
        <p:txBody>
          <a:bodyPr/>
          <a:lstStyle/>
          <a:p>
            <a:r>
              <a:rPr sz="2400">
                <a:solidFill>
                  <a:srgbClr val="000000"/>
                </a:solidFill>
                <a:uFill>
                  <a:solidFill>
                    <a:srgbClr val="000000"/>
                  </a:solidFill>
                </a:uFill>
              </a:rPr>
              <a:t>To delete a key-value pair:</a:t>
            </a:r>
          </a:p>
          <a:p>
            <a:pPr lvl="1">
              <a:spcBef>
                <a:spcPts val="0"/>
              </a:spcBef>
            </a:pPr>
            <a:r>
              <a:rPr sz="2400"/>
              <a:t>Find the node corresponding to key and set value to null.</a:t>
            </a:r>
          </a:p>
          <a:p>
            <a:pPr lvl="1">
              <a:spcBef>
                <a:spcPts val="0"/>
              </a:spcBef>
              <a:defRPr>
                <a:solidFill>
                  <a:srgbClr val="BABABA"/>
                </a:solidFill>
                <a:uFill>
                  <a:solidFill>
                    <a:srgbClr val="BABABA"/>
                  </a:solidFill>
                </a:uFill>
              </a:defRPr>
            </a:pPr>
            <a:r>
              <a:rPr sz="2400"/>
              <a:t>If node has null value and all null links, remove that node (and recur).</a:t>
            </a:r>
          </a:p>
        </p:txBody>
      </p:sp>
      <p:sp>
        <p:nvSpPr>
          <p:cNvPr id="623" name="Shape 623"/>
          <p:cNvSpPr/>
          <p:nvPr/>
        </p:nvSpPr>
        <p:spPr>
          <a:xfrm flipV="1">
            <a:off x="6481732" y="59101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24" name="Shape 624"/>
          <p:cNvSpPr/>
          <p:nvPr/>
        </p:nvSpPr>
        <p:spPr>
          <a:xfrm>
            <a:off x="6676431" y="639365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3</a:t>
            </a:r>
          </a:p>
        </p:txBody>
      </p:sp>
      <p:sp>
        <p:nvSpPr>
          <p:cNvPr id="625" name="Shape 625"/>
          <p:cNvSpPr/>
          <p:nvPr/>
        </p:nvSpPr>
        <p:spPr>
          <a:xfrm>
            <a:off x="6356351" y="634683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grpSp>
        <p:nvGrpSpPr>
          <p:cNvPr id="628" name="Group 628"/>
          <p:cNvGrpSpPr/>
          <p:nvPr/>
        </p:nvGrpSpPr>
        <p:grpSpPr>
          <a:xfrm>
            <a:off x="6354962" y="5911455"/>
            <a:ext cx="252811" cy="693131"/>
            <a:chOff x="101600" y="0"/>
            <a:chExt cx="359552" cy="985786"/>
          </a:xfrm>
        </p:grpSpPr>
        <p:sp>
          <p:nvSpPr>
            <p:cNvPr id="626" name="Shape 626"/>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27" name="Shape 627"/>
            <p:cNvSpPr/>
            <p:nvPr/>
          </p:nvSpPr>
          <p:spPr>
            <a:xfrm>
              <a:off x="101600" y="622300"/>
              <a:ext cx="359553" cy="359747"/>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grpSp>
      <p:sp>
        <p:nvSpPr>
          <p:cNvPr id="631" name="Shape 631"/>
          <p:cNvSpPr/>
          <p:nvPr/>
        </p:nvSpPr>
        <p:spPr>
          <a:xfrm flipH="1" flipV="1">
            <a:off x="5856939" y="2881132"/>
            <a:ext cx="1" cy="68711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32" name="Shape 632"/>
          <p:cNvSpPr/>
          <p:nvPr/>
        </p:nvSpPr>
        <p:spPr>
          <a:xfrm flipH="1" flipV="1">
            <a:off x="5849457" y="3553090"/>
            <a:ext cx="657075" cy="62604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33" name="Shape 633"/>
          <p:cNvSpPr/>
          <p:nvPr/>
        </p:nvSpPr>
        <p:spPr>
          <a:xfrm flipV="1">
            <a:off x="4041332" y="2862232"/>
            <a:ext cx="1736639" cy="704825"/>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34" name="Shape 634"/>
          <p:cNvSpPr/>
          <p:nvPr/>
        </p:nvSpPr>
        <p:spPr>
          <a:xfrm flipH="1" flipV="1">
            <a:off x="7324435" y="5235999"/>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35" name="Shape 635"/>
          <p:cNvSpPr/>
          <p:nvPr/>
        </p:nvSpPr>
        <p:spPr>
          <a:xfrm>
            <a:off x="7199055" y="575694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636" name="Shape 636"/>
          <p:cNvSpPr/>
          <p:nvPr/>
        </p:nvSpPr>
        <p:spPr>
          <a:xfrm flipV="1">
            <a:off x="7324435" y="4623125"/>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37" name="Shape 637"/>
          <p:cNvSpPr/>
          <p:nvPr/>
        </p:nvSpPr>
        <p:spPr>
          <a:xfrm>
            <a:off x="7199055" y="5190034"/>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r</a:t>
            </a:r>
          </a:p>
        </p:txBody>
      </p:sp>
      <p:sp>
        <p:nvSpPr>
          <p:cNvPr id="638" name="Shape 638"/>
          <p:cNvSpPr/>
          <p:nvPr/>
        </p:nvSpPr>
        <p:spPr>
          <a:xfrm flipH="1" flipV="1">
            <a:off x="3949640" y="3599577"/>
            <a:ext cx="1" cy="51320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39" name="Shape 639"/>
          <p:cNvSpPr/>
          <p:nvPr/>
        </p:nvSpPr>
        <p:spPr>
          <a:xfrm flipV="1">
            <a:off x="5191409" y="3529544"/>
            <a:ext cx="738204" cy="646148"/>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40" name="Shape 640"/>
          <p:cNvSpPr/>
          <p:nvPr/>
        </p:nvSpPr>
        <p:spPr>
          <a:xfrm flipV="1">
            <a:off x="4810951" y="4097407"/>
            <a:ext cx="445111" cy="624023"/>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41" name="Shape 641"/>
          <p:cNvSpPr/>
          <p:nvPr/>
        </p:nvSpPr>
        <p:spPr>
          <a:xfrm flipH="1" flipV="1">
            <a:off x="5201868" y="4109123"/>
            <a:ext cx="425013" cy="59670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42" name="Shape 642"/>
          <p:cNvSpPr/>
          <p:nvPr/>
        </p:nvSpPr>
        <p:spPr>
          <a:xfrm>
            <a:off x="5092299"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643" name="Shape 643"/>
          <p:cNvSpPr/>
          <p:nvPr/>
        </p:nvSpPr>
        <p:spPr>
          <a:xfrm>
            <a:off x="4670948"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a</a:t>
            </a:r>
          </a:p>
        </p:txBody>
      </p:sp>
      <p:sp>
        <p:nvSpPr>
          <p:cNvPr id="644" name="Shape 644"/>
          <p:cNvSpPr/>
          <p:nvPr/>
        </p:nvSpPr>
        <p:spPr>
          <a:xfrm flipV="1">
            <a:off x="5639030"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45" name="Shape 645"/>
          <p:cNvSpPr/>
          <p:nvPr/>
        </p:nvSpPr>
        <p:spPr>
          <a:xfrm flipV="1">
            <a:off x="5639030"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46" name="Shape 646"/>
          <p:cNvSpPr/>
          <p:nvPr/>
        </p:nvSpPr>
        <p:spPr>
          <a:xfrm flipH="1" flipV="1">
            <a:off x="6484812" y="4079357"/>
            <a:ext cx="1" cy="62784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47" name="Shape 647"/>
          <p:cNvSpPr/>
          <p:nvPr/>
        </p:nvSpPr>
        <p:spPr>
          <a:xfrm flipV="1">
            <a:off x="6481732"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48" name="Shape 648"/>
          <p:cNvSpPr/>
          <p:nvPr/>
        </p:nvSpPr>
        <p:spPr>
          <a:xfrm flipV="1">
            <a:off x="6481732"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49" name="Shape 649"/>
          <p:cNvSpPr/>
          <p:nvPr/>
        </p:nvSpPr>
        <p:spPr>
          <a:xfrm>
            <a:off x="5513650"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650" name="Shape 650"/>
          <p:cNvSpPr/>
          <p:nvPr/>
        </p:nvSpPr>
        <p:spPr>
          <a:xfrm>
            <a:off x="5513650"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651" name="Shape 651"/>
          <p:cNvSpPr/>
          <p:nvPr/>
        </p:nvSpPr>
        <p:spPr>
          <a:xfrm>
            <a:off x="5513650"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652" name="Shape 652"/>
          <p:cNvSpPr/>
          <p:nvPr/>
        </p:nvSpPr>
        <p:spPr>
          <a:xfrm>
            <a:off x="382824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b</a:t>
            </a:r>
          </a:p>
        </p:txBody>
      </p:sp>
      <p:sp>
        <p:nvSpPr>
          <p:cNvPr id="653" name="Shape 653"/>
          <p:cNvSpPr/>
          <p:nvPr/>
        </p:nvSpPr>
        <p:spPr>
          <a:xfrm>
            <a:off x="3828246"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y</a:t>
            </a:r>
          </a:p>
        </p:txBody>
      </p:sp>
      <p:sp>
        <p:nvSpPr>
          <p:cNvPr id="654" name="Shape 654"/>
          <p:cNvSpPr/>
          <p:nvPr/>
        </p:nvSpPr>
        <p:spPr>
          <a:xfrm flipH="1" flipV="1">
            <a:off x="6422647" y="4124278"/>
            <a:ext cx="950780" cy="59811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55" name="Shape 655"/>
          <p:cNvSpPr/>
          <p:nvPr/>
        </p:nvSpPr>
        <p:spPr>
          <a:xfrm>
            <a:off x="7199054" y="460780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o</a:t>
            </a:r>
          </a:p>
        </p:txBody>
      </p:sp>
      <p:sp>
        <p:nvSpPr>
          <p:cNvPr id="656" name="Shape 656"/>
          <p:cNvSpPr/>
          <p:nvPr/>
        </p:nvSpPr>
        <p:spPr>
          <a:xfrm flipV="1">
            <a:off x="8167135" y="4102184"/>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57" name="Shape 657"/>
          <p:cNvSpPr/>
          <p:nvPr/>
        </p:nvSpPr>
        <p:spPr>
          <a:xfrm flipV="1">
            <a:off x="8167135" y="3489308"/>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58" name="Shape 658"/>
          <p:cNvSpPr/>
          <p:nvPr/>
        </p:nvSpPr>
        <p:spPr>
          <a:xfrm>
            <a:off x="8041754"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sp>
        <p:nvSpPr>
          <p:cNvPr id="659" name="Shape 659"/>
          <p:cNvSpPr/>
          <p:nvPr/>
        </p:nvSpPr>
        <p:spPr>
          <a:xfrm>
            <a:off x="8041754"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660" name="Shape 660"/>
          <p:cNvSpPr/>
          <p:nvPr/>
        </p:nvSpPr>
        <p:spPr>
          <a:xfrm flipH="1" flipV="1">
            <a:off x="5860229" y="2820867"/>
            <a:ext cx="2299591" cy="77105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61" name="Shape 661"/>
          <p:cNvSpPr/>
          <p:nvPr/>
        </p:nvSpPr>
        <p:spPr>
          <a:xfrm>
            <a:off x="8041754"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t</a:t>
            </a:r>
          </a:p>
        </p:txBody>
      </p:sp>
      <p:sp>
        <p:nvSpPr>
          <p:cNvPr id="662" name="Shape 662"/>
          <p:cNvSpPr/>
          <p:nvPr/>
        </p:nvSpPr>
        <p:spPr>
          <a:xfrm>
            <a:off x="7510566" y="580290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7</a:t>
            </a:r>
          </a:p>
        </p:txBody>
      </p:sp>
      <p:sp>
        <p:nvSpPr>
          <p:cNvPr id="663" name="Shape 663"/>
          <p:cNvSpPr/>
          <p:nvPr/>
        </p:nvSpPr>
        <p:spPr>
          <a:xfrm>
            <a:off x="8355212"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5</a:t>
            </a:r>
          </a:p>
        </p:txBody>
      </p:sp>
      <p:sp>
        <p:nvSpPr>
          <p:cNvPr id="664" name="Shape 664"/>
          <p:cNvSpPr/>
          <p:nvPr/>
        </p:nvSpPr>
        <p:spPr>
          <a:xfrm>
            <a:off x="6667501"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0</a:t>
            </a:r>
          </a:p>
        </p:txBody>
      </p:sp>
      <p:sp>
        <p:nvSpPr>
          <p:cNvPr id="665" name="Shape 665"/>
          <p:cNvSpPr/>
          <p:nvPr/>
        </p:nvSpPr>
        <p:spPr>
          <a:xfrm>
            <a:off x="5828110" y="5813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1</a:t>
            </a:r>
          </a:p>
        </p:txBody>
      </p:sp>
      <p:sp>
        <p:nvSpPr>
          <p:cNvPr id="666" name="Shape 666"/>
          <p:cNvSpPr/>
          <p:nvPr/>
        </p:nvSpPr>
        <p:spPr>
          <a:xfrm>
            <a:off x="4979790" y="4670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6</a:t>
            </a:r>
          </a:p>
        </p:txBody>
      </p:sp>
      <p:sp>
        <p:nvSpPr>
          <p:cNvPr id="667" name="Shape 667"/>
          <p:cNvSpPr/>
          <p:nvPr/>
        </p:nvSpPr>
        <p:spPr>
          <a:xfrm>
            <a:off x="4158259" y="40987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4</a:t>
            </a:r>
          </a:p>
        </p:txBody>
      </p:sp>
      <p:sp>
        <p:nvSpPr>
          <p:cNvPr id="668" name="Shape 668"/>
          <p:cNvSpPr/>
          <p:nvPr/>
        </p:nvSpPr>
        <p:spPr>
          <a:xfrm>
            <a:off x="6356351"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grpSp>
        <p:nvGrpSpPr>
          <p:cNvPr id="671" name="Group 671"/>
          <p:cNvGrpSpPr/>
          <p:nvPr/>
        </p:nvGrpSpPr>
        <p:grpSpPr>
          <a:xfrm>
            <a:off x="6356351" y="5252589"/>
            <a:ext cx="252811" cy="781552"/>
            <a:chOff x="98059" y="0"/>
            <a:chExt cx="359552" cy="1111539"/>
          </a:xfrm>
        </p:grpSpPr>
        <p:sp>
          <p:nvSpPr>
            <p:cNvPr id="669" name="Shape 669"/>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70" name="Shape 670"/>
            <p:cNvSpPr/>
            <p:nvPr/>
          </p:nvSpPr>
          <p:spPr>
            <a:xfrm>
              <a:off x="98059" y="751792"/>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grpSp>
      <p:sp>
        <p:nvSpPr>
          <p:cNvPr id="672" name="Shape 672"/>
          <p:cNvSpPr/>
          <p:nvPr/>
        </p:nvSpPr>
        <p:spPr>
          <a:xfrm>
            <a:off x="6356351"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grpSp>
        <p:nvGrpSpPr>
          <p:cNvPr id="675" name="Group 675"/>
          <p:cNvGrpSpPr/>
          <p:nvPr/>
        </p:nvGrpSpPr>
        <p:grpSpPr>
          <a:xfrm>
            <a:off x="6356351" y="4630787"/>
            <a:ext cx="252811" cy="819855"/>
            <a:chOff x="98059" y="0"/>
            <a:chExt cx="359552" cy="1166015"/>
          </a:xfrm>
        </p:grpSpPr>
        <p:sp>
          <p:nvSpPr>
            <p:cNvPr id="673" name="Shape 673"/>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74" name="Shape 674"/>
            <p:cNvSpPr/>
            <p:nvPr/>
          </p:nvSpPr>
          <p:spPr>
            <a:xfrm>
              <a:off x="98059" y="806268"/>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grpSp>
      <p:sp>
        <p:nvSpPr>
          <p:cNvPr id="676" name="Shape 676"/>
          <p:cNvSpPr/>
          <p:nvPr/>
        </p:nvSpPr>
        <p:spPr>
          <a:xfrm>
            <a:off x="6356351"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grpSp>
        <p:nvGrpSpPr>
          <p:cNvPr id="679" name="Group 679"/>
          <p:cNvGrpSpPr/>
          <p:nvPr/>
        </p:nvGrpSpPr>
        <p:grpSpPr>
          <a:xfrm>
            <a:off x="6356351" y="4079357"/>
            <a:ext cx="252811" cy="796716"/>
            <a:chOff x="67645" y="0"/>
            <a:chExt cx="359552" cy="1133106"/>
          </a:xfrm>
        </p:grpSpPr>
        <p:sp>
          <p:nvSpPr>
            <p:cNvPr id="677" name="Shape 677"/>
            <p:cNvSpPr/>
            <p:nvPr/>
          </p:nvSpPr>
          <p:spPr>
            <a:xfrm flipH="1" flipV="1">
              <a:off x="250345" y="0"/>
              <a:ext cx="1" cy="892932"/>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78" name="Shape 678"/>
            <p:cNvSpPr/>
            <p:nvPr/>
          </p:nvSpPr>
          <p:spPr>
            <a:xfrm>
              <a:off x="67645" y="773359"/>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e</a:t>
              </a:r>
            </a:p>
          </p:txBody>
        </p:sp>
      </p:grpSp>
      <p:sp>
        <p:nvSpPr>
          <p:cNvPr id="680" name="Shape 680"/>
          <p:cNvSpPr/>
          <p:nvPr/>
        </p:nvSpPr>
        <p:spPr>
          <a:xfrm>
            <a:off x="6356351"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grpSp>
        <p:nvGrpSpPr>
          <p:cNvPr id="683" name="Group 683"/>
          <p:cNvGrpSpPr/>
          <p:nvPr/>
        </p:nvGrpSpPr>
        <p:grpSpPr>
          <a:xfrm>
            <a:off x="5849456" y="3553091"/>
            <a:ext cx="759706" cy="748414"/>
            <a:chOff x="0" y="185429"/>
            <a:chExt cx="1080470" cy="1064409"/>
          </a:xfrm>
        </p:grpSpPr>
        <p:sp>
          <p:nvSpPr>
            <p:cNvPr id="681" name="Shape 681"/>
            <p:cNvSpPr/>
            <p:nvPr/>
          </p:nvSpPr>
          <p:spPr>
            <a:xfrm flipH="1" flipV="1">
              <a:off x="-1" y="185429"/>
              <a:ext cx="934509" cy="890378"/>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82" name="Shape 682"/>
            <p:cNvSpPr/>
            <p:nvPr/>
          </p:nvSpPr>
          <p:spPr>
            <a:xfrm>
              <a:off x="720917" y="890092"/>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h</a:t>
              </a:r>
            </a:p>
          </p:txBody>
        </p:sp>
      </p:grpSp>
      <p:sp>
        <p:nvSpPr>
          <p:cNvPr id="684" name="Shape 684"/>
          <p:cNvSpPr/>
          <p:nvPr/>
        </p:nvSpPr>
        <p:spPr>
          <a:xfrm>
            <a:off x="573581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grpSp>
        <p:nvGrpSpPr>
          <p:cNvPr id="687" name="Group 687"/>
          <p:cNvGrpSpPr/>
          <p:nvPr/>
        </p:nvGrpSpPr>
        <p:grpSpPr>
          <a:xfrm>
            <a:off x="5735816" y="2881132"/>
            <a:ext cx="252811" cy="845803"/>
            <a:chOff x="41115" y="0"/>
            <a:chExt cx="359553" cy="1202919"/>
          </a:xfrm>
        </p:grpSpPr>
        <p:sp>
          <p:nvSpPr>
            <p:cNvPr id="685" name="Shape 685"/>
            <p:cNvSpPr/>
            <p:nvPr/>
          </p:nvSpPr>
          <p:spPr>
            <a:xfrm flipH="1" flipV="1">
              <a:off x="213380" y="0"/>
              <a:ext cx="1" cy="977229"/>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686" name="Shape 686"/>
            <p:cNvSpPr/>
            <p:nvPr/>
          </p:nvSpPr>
          <p:spPr>
            <a:xfrm>
              <a:off x="41115" y="843171"/>
              <a:ext cx="359555" cy="359749"/>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grpSp>
      <p:sp>
        <p:nvSpPr>
          <p:cNvPr id="688" name="Shape 688"/>
          <p:cNvSpPr/>
          <p:nvPr/>
        </p:nvSpPr>
        <p:spPr>
          <a:xfrm>
            <a:off x="5740896" y="2707897"/>
            <a:ext cx="252811" cy="252948"/>
          </a:xfrm>
          <a:prstGeom prst="ellipse">
            <a:avLst/>
          </a:prstGeom>
          <a:solidFill>
            <a:srgbClr val="FFFFFF"/>
          </a:solidFill>
          <a:ln w="12700">
            <a:solidFill>
              <a:srgbClr val="BABABA"/>
            </a:solidFill>
          </a:ln>
        </p:spPr>
        <p:txBody>
          <a:bodyPr lIns="0" tIns="0" rIns="0" bIns="0" anchor="ctr"/>
          <a:lstStyle/>
          <a:p>
            <a:pPr marL="5079" marR="5079" algn="ctr" defTabSz="910796" eaLnBrk="1" fontAlgn="auto">
              <a:spcBef>
                <a:spcPts val="0"/>
              </a:spcBef>
              <a:spcAft>
                <a:spcPts val="0"/>
              </a:spcAft>
              <a:defRPr sz="2000">
                <a:solidFill>
                  <a:srgbClr val="BABABA"/>
                </a:solidFill>
                <a:uFill>
                  <a:solidFill>
                    <a:srgbClr val="BABABA"/>
                  </a:solidFill>
                </a:uFill>
                <a:latin typeface="Lucida Sans Regular"/>
                <a:ea typeface="Lucida Sans Regular"/>
                <a:cs typeface="Lucida Sans Regular"/>
                <a:sym typeface="Lucida Sans Regular"/>
              </a:defRPr>
            </a:pPr>
            <a:endParaRPr sz="1406" kern="0">
              <a:solidFill>
                <a:srgbClr val="BABABA"/>
              </a:solidFill>
              <a:uFill>
                <a:solidFill>
                  <a:srgbClr val="BABABA"/>
                </a:solidFill>
              </a:uFill>
              <a:latin typeface="Lucida Sans Regular"/>
              <a:sym typeface="Lucida Sans Regular"/>
            </a:endParaRPr>
          </a:p>
        </p:txBody>
      </p:sp>
      <p:sp>
        <p:nvSpPr>
          <p:cNvPr id="689" name="Shape 689"/>
          <p:cNvSpPr/>
          <p:nvPr/>
        </p:nvSpPr>
        <p:spPr>
          <a:xfrm>
            <a:off x="5740896" y="2707897"/>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2000">
                <a:uFill>
                  <a:solidFill>
                    <a:srgbClr val="000000"/>
                  </a:solidFill>
                </a:uFill>
                <a:latin typeface="Lucida Sans Regular"/>
                <a:ea typeface="Lucida Sans Regular"/>
                <a:cs typeface="Lucida Sans Regular"/>
                <a:sym typeface="Lucida Sans Regular"/>
              </a:defRPr>
            </a:pPr>
            <a:endParaRPr sz="1406" kern="0">
              <a:solidFill>
                <a:srgbClr val="000000"/>
              </a:solidFill>
              <a:uFill>
                <a:solidFill>
                  <a:srgbClr val="000000"/>
                </a:solidFill>
              </a:uFill>
              <a:latin typeface="Lucida Sans Regular"/>
              <a:sym typeface="Lucida Sans Regular"/>
            </a:endParaRPr>
          </a:p>
        </p:txBody>
      </p:sp>
      <p:sp>
        <p:nvSpPr>
          <p:cNvPr id="690" name="Shape 690"/>
          <p:cNvSpPr/>
          <p:nvPr/>
        </p:nvSpPr>
        <p:spPr>
          <a:xfrm>
            <a:off x="2649141" y="2439763"/>
            <a:ext cx="1853064" cy="267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delete("shells")</a:t>
            </a:r>
          </a:p>
        </p:txBody>
      </p:sp>
      <p:grpSp>
        <p:nvGrpSpPr>
          <p:cNvPr id="693" name="Group 693"/>
          <p:cNvGrpSpPr/>
          <p:nvPr/>
        </p:nvGrpSpPr>
        <p:grpSpPr>
          <a:xfrm>
            <a:off x="6908601" y="6375798"/>
            <a:ext cx="1976060" cy="892969"/>
            <a:chOff x="0" y="0"/>
            <a:chExt cx="2810395" cy="1270000"/>
          </a:xfrm>
        </p:grpSpPr>
        <p:sp>
          <p:nvSpPr>
            <p:cNvPr id="691" name="Shape 691"/>
            <p:cNvSpPr/>
            <p:nvPr/>
          </p:nvSpPr>
          <p:spPr>
            <a:xfrm>
              <a:off x="1540395"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lvl1pPr marL="58702" marR="58702" algn="ctr" defTabSz="1295400">
                <a:lnSpc>
                  <a:spcPct val="150000"/>
                </a:lnSpc>
                <a:defRPr sz="1600">
                  <a:solidFill>
                    <a:srgbClr val="8D3124"/>
                  </a:solidFill>
                  <a:uFill>
                    <a:solidFill>
                      <a:srgbClr val="8D3124"/>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set value to null</a:t>
              </a:r>
            </a:p>
          </p:txBody>
        </p:sp>
        <p:sp>
          <p:nvSpPr>
            <p:cNvPr id="692" name="Shape 692"/>
            <p:cNvSpPr/>
            <p:nvPr/>
          </p:nvSpPr>
          <p:spPr>
            <a:xfrm>
              <a:off x="0" y="165100"/>
              <a:ext cx="585282" cy="0"/>
            </a:xfrm>
            <a:prstGeom prst="line">
              <a:avLst/>
            </a:prstGeom>
            <a:noFill/>
            <a:ln w="25400" cap="flat">
              <a:solidFill>
                <a:srgbClr val="8D3124"/>
              </a:solidFill>
              <a:prstDash val="solid"/>
              <a:round/>
              <a:headEnd type="triangle" w="med" len="me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iterate>
                                    <p:tmAbs val="0"/>
                                  </p:iterate>
                                  <p:childTnLst>
                                    <p:set>
                                      <p:cBhvr>
                                        <p:cTn id="10" fill="hold"/>
                                        <p:tgtEl>
                                          <p:spTgt spid="687"/>
                                        </p:tgtEl>
                                        <p:attrNameLst>
                                          <p:attrName>style.visibility</p:attrName>
                                        </p:attrNameLst>
                                      </p:cBhvr>
                                      <p:to>
                                        <p:strVal val="visible"/>
                                      </p:to>
                                    </p:set>
                                    <p:animEffect transition="in" filter="wipe(up)">
                                      <p:cBhvr>
                                        <p:cTn id="11" dur="500"/>
                                        <p:tgtEl>
                                          <p:spTgt spid="68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iterate>
                                    <p:tmAbs val="0"/>
                                  </p:iterate>
                                  <p:childTnLst>
                                    <p:set>
                                      <p:cBhvr>
                                        <p:cTn id="15" fill="hold"/>
                                        <p:tgtEl>
                                          <p:spTgt spid="683"/>
                                        </p:tgtEl>
                                        <p:attrNameLst>
                                          <p:attrName>style.visibility</p:attrName>
                                        </p:attrNameLst>
                                      </p:cBhvr>
                                      <p:to>
                                        <p:strVal val="visible"/>
                                      </p:to>
                                    </p:set>
                                    <p:animEffect transition="in" filter="strips(downRight)">
                                      <p:cBhvr>
                                        <p:cTn id="16" dur="750"/>
                                        <p:tgtEl>
                                          <p:spTgt spid="68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p:tmAbs val="0"/>
                                  </p:iterate>
                                  <p:childTnLst>
                                    <p:set>
                                      <p:cBhvr>
                                        <p:cTn id="20" fill="hold"/>
                                        <p:tgtEl>
                                          <p:spTgt spid="679"/>
                                        </p:tgtEl>
                                        <p:attrNameLst>
                                          <p:attrName>style.visibility</p:attrName>
                                        </p:attrNameLst>
                                      </p:cBhvr>
                                      <p:to>
                                        <p:strVal val="visible"/>
                                      </p:to>
                                    </p:set>
                                    <p:animEffect transition="in" filter="wipe(up)">
                                      <p:cBhvr>
                                        <p:cTn id="21" dur="500"/>
                                        <p:tgtEl>
                                          <p:spTgt spid="67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675"/>
                                        </p:tgtEl>
                                        <p:attrNameLst>
                                          <p:attrName>style.visibility</p:attrName>
                                        </p:attrNameLst>
                                      </p:cBhvr>
                                      <p:to>
                                        <p:strVal val="visible"/>
                                      </p:to>
                                    </p:set>
                                    <p:animEffect transition="in" filter="wipe(up)">
                                      <p:cBhvr>
                                        <p:cTn id="26" dur="500"/>
                                        <p:tgtEl>
                                          <p:spTgt spid="67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p:tmAbs val="0"/>
                                  </p:iterate>
                                  <p:childTnLst>
                                    <p:set>
                                      <p:cBhvr>
                                        <p:cTn id="30" fill="hold"/>
                                        <p:tgtEl>
                                          <p:spTgt spid="671"/>
                                        </p:tgtEl>
                                        <p:attrNameLst>
                                          <p:attrName>style.visibility</p:attrName>
                                        </p:attrNameLst>
                                      </p:cBhvr>
                                      <p:to>
                                        <p:strVal val="visible"/>
                                      </p:to>
                                    </p:set>
                                    <p:animEffect transition="in" filter="wipe(up)">
                                      <p:cBhvr>
                                        <p:cTn id="31" dur="500"/>
                                        <p:tgtEl>
                                          <p:spTgt spid="67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p:tmAbs val="0"/>
                                  </p:iterate>
                                  <p:childTnLst>
                                    <p:set>
                                      <p:cBhvr>
                                        <p:cTn id="35" fill="hold"/>
                                        <p:tgtEl>
                                          <p:spTgt spid="628"/>
                                        </p:tgtEl>
                                        <p:attrNameLst>
                                          <p:attrName>style.visibility</p:attrName>
                                        </p:attrNameLst>
                                      </p:cBhvr>
                                      <p:to>
                                        <p:strVal val="visible"/>
                                      </p:to>
                                    </p:set>
                                    <p:animEffect transition="in" filter="wipe(up)">
                                      <p:cBhvr>
                                        <p:cTn id="36" dur="500"/>
                                        <p:tgtEl>
                                          <p:spTgt spid="62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0" animBg="1" advAuto="0"/>
      <p:bldP spid="671" grpId="0" animBg="1" advAuto="0"/>
      <p:bldP spid="675" grpId="0" animBg="1" advAuto="0"/>
      <p:bldP spid="679" grpId="0" animBg="1" advAuto="0"/>
      <p:bldP spid="683" grpId="0" animBg="1" advAuto="0"/>
      <p:bldP spid="687" grpId="0" animBg="1" advAuto="0"/>
      <p:bldP spid="689" grpId="0" animBg="1" advAuto="0"/>
      <p:bldP spid="693"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txBox="1">
            <a:spLocks noGrp="1"/>
          </p:cNvSpPr>
          <p:nvPr>
            <p:ph type="title"/>
          </p:nvPr>
        </p:nvSpPr>
        <p:spPr>
          <a:prstGeom prst="rect">
            <a:avLst/>
          </a:prstGeom>
        </p:spPr>
        <p:txBody>
          <a:bodyPr/>
          <a:lstStyle/>
          <a:p>
            <a:r>
              <a:t>Deletion in an R-way trie</a:t>
            </a:r>
          </a:p>
        </p:txBody>
      </p:sp>
      <p:sp>
        <p:nvSpPr>
          <p:cNvPr id="697" name="Shape 697"/>
          <p:cNvSpPr txBox="1">
            <a:spLocks noGrp="1"/>
          </p:cNvSpPr>
          <p:nvPr>
            <p:ph idx="1"/>
          </p:nvPr>
        </p:nvSpPr>
        <p:spPr>
          <a:prstGeom prst="rect">
            <a:avLst/>
          </a:prstGeom>
        </p:spPr>
        <p:txBody>
          <a:bodyPr/>
          <a:lstStyle/>
          <a:p>
            <a:r>
              <a:rPr sz="2400">
                <a:solidFill>
                  <a:srgbClr val="000000"/>
                </a:solidFill>
                <a:uFill>
                  <a:solidFill>
                    <a:srgbClr val="000000"/>
                  </a:solidFill>
                </a:uFill>
              </a:rPr>
              <a:t>To delete a key-value pair:</a:t>
            </a:r>
          </a:p>
          <a:p>
            <a:pPr lvl="1">
              <a:spcBef>
                <a:spcPts val="0"/>
              </a:spcBef>
              <a:defRPr>
                <a:solidFill>
                  <a:srgbClr val="BABABA"/>
                </a:solidFill>
                <a:uFill>
                  <a:solidFill>
                    <a:srgbClr val="BABABA"/>
                  </a:solidFill>
                </a:uFill>
              </a:defRPr>
            </a:pPr>
            <a:r>
              <a:rPr sz="2400"/>
              <a:t>Find the node corresponding to key and set value to null.</a:t>
            </a:r>
          </a:p>
          <a:p>
            <a:pPr lvl="1">
              <a:spcBef>
                <a:spcPts val="0"/>
              </a:spcBef>
            </a:pPr>
            <a:r>
              <a:rPr sz="2400"/>
              <a:t>If node has null value and all null links, remove that node (and recur).</a:t>
            </a:r>
          </a:p>
          <a:p>
            <a:endParaRPr/>
          </a:p>
        </p:txBody>
      </p:sp>
      <p:sp>
        <p:nvSpPr>
          <p:cNvPr id="700" name="Shape 700"/>
          <p:cNvSpPr/>
          <p:nvPr/>
        </p:nvSpPr>
        <p:spPr>
          <a:xfrm flipH="1" flipV="1">
            <a:off x="5856939" y="2881132"/>
            <a:ext cx="1" cy="68711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01" name="Shape 701"/>
          <p:cNvSpPr/>
          <p:nvPr/>
        </p:nvSpPr>
        <p:spPr>
          <a:xfrm flipV="1">
            <a:off x="4041332" y="2862232"/>
            <a:ext cx="1736639" cy="704825"/>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02" name="Shape 702"/>
          <p:cNvSpPr/>
          <p:nvPr/>
        </p:nvSpPr>
        <p:spPr>
          <a:xfrm flipH="1" flipV="1">
            <a:off x="7324435" y="5235999"/>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03" name="Shape 703"/>
          <p:cNvSpPr/>
          <p:nvPr/>
        </p:nvSpPr>
        <p:spPr>
          <a:xfrm>
            <a:off x="7199055" y="575694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704" name="Shape 704"/>
          <p:cNvSpPr/>
          <p:nvPr/>
        </p:nvSpPr>
        <p:spPr>
          <a:xfrm flipV="1">
            <a:off x="7324435" y="4623125"/>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05" name="Shape 705"/>
          <p:cNvSpPr/>
          <p:nvPr/>
        </p:nvSpPr>
        <p:spPr>
          <a:xfrm>
            <a:off x="7199055" y="5190034"/>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r</a:t>
            </a:r>
          </a:p>
        </p:txBody>
      </p:sp>
      <p:sp>
        <p:nvSpPr>
          <p:cNvPr id="706" name="Shape 706"/>
          <p:cNvSpPr/>
          <p:nvPr/>
        </p:nvSpPr>
        <p:spPr>
          <a:xfrm>
            <a:off x="2649140" y="2439763"/>
            <a:ext cx="1777169" cy="267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delete("shells")</a:t>
            </a:r>
          </a:p>
        </p:txBody>
      </p:sp>
      <p:sp>
        <p:nvSpPr>
          <p:cNvPr id="707" name="Shape 707"/>
          <p:cNvSpPr/>
          <p:nvPr/>
        </p:nvSpPr>
        <p:spPr>
          <a:xfrm flipH="1" flipV="1">
            <a:off x="3949640" y="3599577"/>
            <a:ext cx="1" cy="51320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08" name="Shape 708"/>
          <p:cNvSpPr/>
          <p:nvPr/>
        </p:nvSpPr>
        <p:spPr>
          <a:xfrm flipV="1">
            <a:off x="5191409" y="3529544"/>
            <a:ext cx="738204" cy="646148"/>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09" name="Shape 709"/>
          <p:cNvSpPr/>
          <p:nvPr/>
        </p:nvSpPr>
        <p:spPr>
          <a:xfrm flipV="1">
            <a:off x="4810951" y="4097407"/>
            <a:ext cx="445111" cy="624023"/>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10" name="Shape 710"/>
          <p:cNvSpPr/>
          <p:nvPr/>
        </p:nvSpPr>
        <p:spPr>
          <a:xfrm flipH="1" flipV="1">
            <a:off x="5201868" y="4109123"/>
            <a:ext cx="425013" cy="59670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11" name="Shape 711"/>
          <p:cNvSpPr/>
          <p:nvPr/>
        </p:nvSpPr>
        <p:spPr>
          <a:xfrm>
            <a:off x="5092299"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712" name="Shape 712"/>
          <p:cNvSpPr/>
          <p:nvPr/>
        </p:nvSpPr>
        <p:spPr>
          <a:xfrm>
            <a:off x="4670948"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a</a:t>
            </a:r>
          </a:p>
        </p:txBody>
      </p:sp>
      <p:sp>
        <p:nvSpPr>
          <p:cNvPr id="713" name="Shape 713"/>
          <p:cNvSpPr/>
          <p:nvPr/>
        </p:nvSpPr>
        <p:spPr>
          <a:xfrm flipV="1">
            <a:off x="5639030"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14" name="Shape 714"/>
          <p:cNvSpPr/>
          <p:nvPr/>
        </p:nvSpPr>
        <p:spPr>
          <a:xfrm flipV="1">
            <a:off x="5639030"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15" name="Shape 715"/>
          <p:cNvSpPr/>
          <p:nvPr/>
        </p:nvSpPr>
        <p:spPr>
          <a:xfrm>
            <a:off x="5513650"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716" name="Shape 716"/>
          <p:cNvSpPr/>
          <p:nvPr/>
        </p:nvSpPr>
        <p:spPr>
          <a:xfrm>
            <a:off x="5513650"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717" name="Shape 717"/>
          <p:cNvSpPr/>
          <p:nvPr/>
        </p:nvSpPr>
        <p:spPr>
          <a:xfrm>
            <a:off x="5513650"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718" name="Shape 718"/>
          <p:cNvSpPr/>
          <p:nvPr/>
        </p:nvSpPr>
        <p:spPr>
          <a:xfrm>
            <a:off x="382824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b</a:t>
            </a:r>
          </a:p>
        </p:txBody>
      </p:sp>
      <p:sp>
        <p:nvSpPr>
          <p:cNvPr id="719" name="Shape 719"/>
          <p:cNvSpPr/>
          <p:nvPr/>
        </p:nvSpPr>
        <p:spPr>
          <a:xfrm>
            <a:off x="3828246"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y</a:t>
            </a:r>
          </a:p>
        </p:txBody>
      </p:sp>
      <p:sp>
        <p:nvSpPr>
          <p:cNvPr id="720" name="Shape 720"/>
          <p:cNvSpPr/>
          <p:nvPr/>
        </p:nvSpPr>
        <p:spPr>
          <a:xfrm flipH="1" flipV="1">
            <a:off x="6422647" y="4124278"/>
            <a:ext cx="950780" cy="59811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21" name="Shape 721"/>
          <p:cNvSpPr/>
          <p:nvPr/>
        </p:nvSpPr>
        <p:spPr>
          <a:xfrm>
            <a:off x="7199054" y="460780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o</a:t>
            </a:r>
          </a:p>
        </p:txBody>
      </p:sp>
      <p:sp>
        <p:nvSpPr>
          <p:cNvPr id="722" name="Shape 722"/>
          <p:cNvSpPr/>
          <p:nvPr/>
        </p:nvSpPr>
        <p:spPr>
          <a:xfrm flipV="1">
            <a:off x="8167135" y="4102184"/>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23" name="Shape 723"/>
          <p:cNvSpPr/>
          <p:nvPr/>
        </p:nvSpPr>
        <p:spPr>
          <a:xfrm flipV="1">
            <a:off x="8167135" y="3489308"/>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24" name="Shape 724"/>
          <p:cNvSpPr/>
          <p:nvPr/>
        </p:nvSpPr>
        <p:spPr>
          <a:xfrm>
            <a:off x="8041754"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sp>
        <p:nvSpPr>
          <p:cNvPr id="725" name="Shape 725"/>
          <p:cNvSpPr/>
          <p:nvPr/>
        </p:nvSpPr>
        <p:spPr>
          <a:xfrm>
            <a:off x="8041754"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726" name="Shape 726"/>
          <p:cNvSpPr/>
          <p:nvPr/>
        </p:nvSpPr>
        <p:spPr>
          <a:xfrm flipH="1" flipV="1">
            <a:off x="5860229" y="2820867"/>
            <a:ext cx="2299591" cy="77105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27" name="Shape 727"/>
          <p:cNvSpPr/>
          <p:nvPr/>
        </p:nvSpPr>
        <p:spPr>
          <a:xfrm>
            <a:off x="8041754"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t</a:t>
            </a:r>
          </a:p>
        </p:txBody>
      </p:sp>
      <p:sp>
        <p:nvSpPr>
          <p:cNvPr id="728" name="Shape 728"/>
          <p:cNvSpPr/>
          <p:nvPr/>
        </p:nvSpPr>
        <p:spPr>
          <a:xfrm>
            <a:off x="7510566" y="580290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7</a:t>
            </a:r>
          </a:p>
        </p:txBody>
      </p:sp>
      <p:sp>
        <p:nvSpPr>
          <p:cNvPr id="729" name="Shape 729"/>
          <p:cNvSpPr/>
          <p:nvPr/>
        </p:nvSpPr>
        <p:spPr>
          <a:xfrm>
            <a:off x="8355212"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5</a:t>
            </a:r>
          </a:p>
        </p:txBody>
      </p:sp>
      <p:sp>
        <p:nvSpPr>
          <p:cNvPr id="730" name="Shape 730"/>
          <p:cNvSpPr/>
          <p:nvPr/>
        </p:nvSpPr>
        <p:spPr>
          <a:xfrm>
            <a:off x="6667501"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0</a:t>
            </a:r>
          </a:p>
        </p:txBody>
      </p:sp>
      <p:sp>
        <p:nvSpPr>
          <p:cNvPr id="731" name="Shape 731"/>
          <p:cNvSpPr/>
          <p:nvPr/>
        </p:nvSpPr>
        <p:spPr>
          <a:xfrm>
            <a:off x="5828110" y="5813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1</a:t>
            </a:r>
          </a:p>
        </p:txBody>
      </p:sp>
      <p:sp>
        <p:nvSpPr>
          <p:cNvPr id="732" name="Shape 732"/>
          <p:cNvSpPr/>
          <p:nvPr/>
        </p:nvSpPr>
        <p:spPr>
          <a:xfrm>
            <a:off x="4979790" y="4670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6</a:t>
            </a:r>
          </a:p>
        </p:txBody>
      </p:sp>
      <p:sp>
        <p:nvSpPr>
          <p:cNvPr id="733" name="Shape 733"/>
          <p:cNvSpPr/>
          <p:nvPr/>
        </p:nvSpPr>
        <p:spPr>
          <a:xfrm>
            <a:off x="4158259" y="40987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4</a:t>
            </a:r>
          </a:p>
        </p:txBody>
      </p:sp>
      <p:sp>
        <p:nvSpPr>
          <p:cNvPr id="734" name="Shape 734"/>
          <p:cNvSpPr/>
          <p:nvPr/>
        </p:nvSpPr>
        <p:spPr>
          <a:xfrm>
            <a:off x="573581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735" name="Shape 735"/>
          <p:cNvSpPr/>
          <p:nvPr/>
        </p:nvSpPr>
        <p:spPr>
          <a:xfrm>
            <a:off x="5740896" y="2707897"/>
            <a:ext cx="252811" cy="252948"/>
          </a:xfrm>
          <a:prstGeom prst="ellipse">
            <a:avLst/>
          </a:prstGeom>
          <a:solidFill>
            <a:srgbClr val="FFFFFF"/>
          </a:solidFill>
          <a:ln w="12700">
            <a:solidFill>
              <a:srgbClr val="BABABA"/>
            </a:solidFill>
          </a:ln>
        </p:spPr>
        <p:txBody>
          <a:bodyPr lIns="0" tIns="0" rIns="0" bIns="0" anchor="ctr"/>
          <a:lstStyle/>
          <a:p>
            <a:pPr marL="5079" marR="5079" algn="ctr" defTabSz="910796" eaLnBrk="1" fontAlgn="auto">
              <a:spcBef>
                <a:spcPts val="0"/>
              </a:spcBef>
              <a:spcAft>
                <a:spcPts val="0"/>
              </a:spcAft>
              <a:defRPr sz="2000">
                <a:solidFill>
                  <a:srgbClr val="BABABA"/>
                </a:solidFill>
                <a:uFill>
                  <a:solidFill>
                    <a:srgbClr val="BABABA"/>
                  </a:solidFill>
                </a:uFill>
                <a:latin typeface="Lucida Sans Regular"/>
                <a:ea typeface="Lucida Sans Regular"/>
                <a:cs typeface="Lucida Sans Regular"/>
                <a:sym typeface="Lucida Sans Regular"/>
              </a:defRPr>
            </a:pPr>
            <a:endParaRPr sz="1406" kern="0">
              <a:solidFill>
                <a:srgbClr val="BABABA"/>
              </a:solidFill>
              <a:uFill>
                <a:solidFill>
                  <a:srgbClr val="BABABA"/>
                </a:solidFill>
              </a:uFill>
              <a:latin typeface="Lucida Sans Regular"/>
              <a:sym typeface="Lucida Sans Regular"/>
            </a:endParaRPr>
          </a:p>
        </p:txBody>
      </p:sp>
      <p:grpSp>
        <p:nvGrpSpPr>
          <p:cNvPr id="738" name="Group 738"/>
          <p:cNvGrpSpPr/>
          <p:nvPr/>
        </p:nvGrpSpPr>
        <p:grpSpPr>
          <a:xfrm>
            <a:off x="6356351" y="5910160"/>
            <a:ext cx="252811" cy="693132"/>
            <a:chOff x="98059" y="0"/>
            <a:chExt cx="359552" cy="985786"/>
          </a:xfrm>
        </p:grpSpPr>
        <p:sp>
          <p:nvSpPr>
            <p:cNvPr id="736" name="Shape 736"/>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37" name="Shape 737"/>
            <p:cNvSpPr/>
            <p:nvPr/>
          </p:nvSpPr>
          <p:spPr>
            <a:xfrm>
              <a:off x="98059" y="621045"/>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grpSp>
      <p:grpSp>
        <p:nvGrpSpPr>
          <p:cNvPr id="741" name="Group 741"/>
          <p:cNvGrpSpPr/>
          <p:nvPr/>
        </p:nvGrpSpPr>
        <p:grpSpPr>
          <a:xfrm>
            <a:off x="6356351" y="5243661"/>
            <a:ext cx="252811" cy="790481"/>
            <a:chOff x="98059" y="0"/>
            <a:chExt cx="359552" cy="1124239"/>
          </a:xfrm>
        </p:grpSpPr>
        <p:sp>
          <p:nvSpPr>
            <p:cNvPr id="739" name="Shape 739"/>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40" name="Shape 740"/>
            <p:cNvSpPr/>
            <p:nvPr/>
          </p:nvSpPr>
          <p:spPr>
            <a:xfrm>
              <a:off x="98059" y="764492"/>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grpSp>
      <p:grpSp>
        <p:nvGrpSpPr>
          <p:cNvPr id="744" name="Group 744"/>
          <p:cNvGrpSpPr/>
          <p:nvPr/>
        </p:nvGrpSpPr>
        <p:grpSpPr>
          <a:xfrm>
            <a:off x="6356351" y="4666505"/>
            <a:ext cx="252811" cy="784136"/>
            <a:chOff x="98059" y="0"/>
            <a:chExt cx="359552" cy="1115215"/>
          </a:xfrm>
        </p:grpSpPr>
        <p:sp>
          <p:nvSpPr>
            <p:cNvPr id="742" name="Shape 742"/>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43" name="Shape 743"/>
            <p:cNvSpPr/>
            <p:nvPr/>
          </p:nvSpPr>
          <p:spPr>
            <a:xfrm>
              <a:off x="98059" y="755468"/>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grpSp>
      <p:grpSp>
        <p:nvGrpSpPr>
          <p:cNvPr id="747" name="Group 747"/>
          <p:cNvGrpSpPr/>
          <p:nvPr/>
        </p:nvGrpSpPr>
        <p:grpSpPr>
          <a:xfrm>
            <a:off x="6356351" y="4079357"/>
            <a:ext cx="252811" cy="796716"/>
            <a:chOff x="67645" y="0"/>
            <a:chExt cx="359552" cy="1133106"/>
          </a:xfrm>
        </p:grpSpPr>
        <p:sp>
          <p:nvSpPr>
            <p:cNvPr id="745" name="Shape 745"/>
            <p:cNvSpPr/>
            <p:nvPr/>
          </p:nvSpPr>
          <p:spPr>
            <a:xfrm flipH="1" flipV="1">
              <a:off x="250345" y="0"/>
              <a:ext cx="1" cy="892932"/>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46" name="Shape 746"/>
            <p:cNvSpPr/>
            <p:nvPr/>
          </p:nvSpPr>
          <p:spPr>
            <a:xfrm>
              <a:off x="67645" y="773359"/>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e</a:t>
              </a:r>
            </a:p>
          </p:txBody>
        </p:sp>
      </p:grpSp>
      <p:grpSp>
        <p:nvGrpSpPr>
          <p:cNvPr id="750" name="Group 750"/>
          <p:cNvGrpSpPr/>
          <p:nvPr/>
        </p:nvGrpSpPr>
        <p:grpSpPr>
          <a:xfrm>
            <a:off x="5849456" y="3553091"/>
            <a:ext cx="759706" cy="748414"/>
            <a:chOff x="0" y="185429"/>
            <a:chExt cx="1080470" cy="1064409"/>
          </a:xfrm>
        </p:grpSpPr>
        <p:sp>
          <p:nvSpPr>
            <p:cNvPr id="748" name="Shape 748"/>
            <p:cNvSpPr/>
            <p:nvPr/>
          </p:nvSpPr>
          <p:spPr>
            <a:xfrm flipH="1" flipV="1">
              <a:off x="-1" y="185429"/>
              <a:ext cx="934509" cy="890378"/>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49" name="Shape 749"/>
            <p:cNvSpPr/>
            <p:nvPr/>
          </p:nvSpPr>
          <p:spPr>
            <a:xfrm>
              <a:off x="720917" y="890092"/>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h</a:t>
              </a:r>
            </a:p>
          </p:txBody>
        </p:sp>
      </p:grpSp>
      <p:grpSp>
        <p:nvGrpSpPr>
          <p:cNvPr id="753" name="Group 753"/>
          <p:cNvGrpSpPr/>
          <p:nvPr/>
        </p:nvGrpSpPr>
        <p:grpSpPr>
          <a:xfrm>
            <a:off x="5735816" y="2890062"/>
            <a:ext cx="252811" cy="836873"/>
            <a:chOff x="41116" y="0"/>
            <a:chExt cx="359553" cy="1190219"/>
          </a:xfrm>
        </p:grpSpPr>
        <p:sp>
          <p:nvSpPr>
            <p:cNvPr id="751" name="Shape 751"/>
            <p:cNvSpPr/>
            <p:nvPr/>
          </p:nvSpPr>
          <p:spPr>
            <a:xfrm flipH="1" flipV="1">
              <a:off x="213380" y="0"/>
              <a:ext cx="1" cy="977229"/>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52" name="Shape 752"/>
            <p:cNvSpPr/>
            <p:nvPr/>
          </p:nvSpPr>
          <p:spPr>
            <a:xfrm>
              <a:off x="41116" y="830471"/>
              <a:ext cx="359554" cy="359749"/>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grpSp>
      <p:sp>
        <p:nvSpPr>
          <p:cNvPr id="754" name="Shape 754"/>
          <p:cNvSpPr/>
          <p:nvPr/>
        </p:nvSpPr>
        <p:spPr>
          <a:xfrm>
            <a:off x="5740896" y="2707897"/>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2000">
                <a:uFill>
                  <a:solidFill>
                    <a:srgbClr val="000000"/>
                  </a:solidFill>
                </a:uFill>
                <a:latin typeface="Lucida Sans Regular"/>
                <a:ea typeface="Lucida Sans Regular"/>
                <a:cs typeface="Lucida Sans Regular"/>
                <a:sym typeface="Lucida Sans Regular"/>
              </a:defRPr>
            </a:pPr>
            <a:endParaRPr sz="1406" kern="0">
              <a:solidFill>
                <a:srgbClr val="000000"/>
              </a:solidFill>
              <a:uFill>
                <a:solidFill>
                  <a:srgbClr val="000000"/>
                </a:solidFill>
              </a:uFill>
              <a:latin typeface="Lucida Sans Regular"/>
              <a:sym typeface="Lucida Sans Regular"/>
            </a:endParaRPr>
          </a:p>
        </p:txBody>
      </p:sp>
      <p:sp>
        <p:nvSpPr>
          <p:cNvPr id="755" name="Shape 755"/>
          <p:cNvSpPr/>
          <p:nvPr/>
        </p:nvSpPr>
        <p:spPr>
          <a:xfrm>
            <a:off x="4091825" y="6313289"/>
            <a:ext cx="1513236" cy="558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p>
            <a:pPr marL="41273" marR="41273" algn="ctr" defTabSz="910796" eaLnBrk="1" fontAlgn="auto">
              <a:lnSpc>
                <a:spcPct val="15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null value and links</a:t>
            </a:r>
          </a:p>
          <a:p>
            <a:pPr marL="41273" marR="41273" algn="ctr" defTabSz="910796" eaLnBrk="1" fontAlgn="auto">
              <a:lnSpc>
                <a:spcPct val="15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(delete node)</a:t>
            </a:r>
          </a:p>
        </p:txBody>
      </p:sp>
      <p:sp>
        <p:nvSpPr>
          <p:cNvPr id="756" name="Shape 756"/>
          <p:cNvSpPr/>
          <p:nvPr/>
        </p:nvSpPr>
        <p:spPr>
          <a:xfrm flipH="1" flipV="1">
            <a:off x="5649517" y="6465096"/>
            <a:ext cx="660797" cy="8928"/>
          </a:xfrm>
          <a:prstGeom prst="line">
            <a:avLst/>
          </a:prstGeom>
          <a:ln w="25400">
            <a:solidFill>
              <a:srgbClr val="8D3124"/>
            </a:solidFill>
            <a:headEnd type="triangle"/>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57" name="Shape 757"/>
          <p:cNvSpPr/>
          <p:nvPr/>
        </p:nvSpPr>
        <p:spPr>
          <a:xfrm flipH="1">
            <a:off x="5649515" y="5982891"/>
            <a:ext cx="660798" cy="500063"/>
          </a:xfrm>
          <a:prstGeom prst="line">
            <a:avLst/>
          </a:prstGeom>
          <a:ln w="25400">
            <a:solidFill>
              <a:srgbClr val="8D3124"/>
            </a:solidFill>
            <a:headEnd type="triangle"/>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758" name="Shape 758"/>
          <p:cNvSpPr/>
          <p:nvPr/>
        </p:nvSpPr>
        <p:spPr>
          <a:xfrm flipH="1">
            <a:off x="5649517" y="5456040"/>
            <a:ext cx="660797" cy="1026915"/>
          </a:xfrm>
          <a:prstGeom prst="line">
            <a:avLst/>
          </a:prstGeom>
          <a:ln w="25400">
            <a:solidFill>
              <a:srgbClr val="8D3124"/>
            </a:solidFill>
            <a:headEnd type="triangle"/>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7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fill="hold" grpId="0" nodeType="clickEffect">
                                  <p:stCondLst>
                                    <p:cond delay="0"/>
                                  </p:stCondLst>
                                  <p:iterate>
                                    <p:tmAbs val="0"/>
                                  </p:iterate>
                                  <p:childTnLst>
                                    <p:animEffect transition="out" filter="fade">
                                      <p:cBhvr>
                                        <p:cTn id="10" dur="1000" fill="hold"/>
                                        <p:tgtEl>
                                          <p:spTgt spid="738"/>
                                        </p:tgtEl>
                                      </p:cBhvr>
                                    </p:animEffect>
                                    <p:set>
                                      <p:cBhvr>
                                        <p:cTn id="11" fill="hold">
                                          <p:stCondLst>
                                            <p:cond delay="999"/>
                                          </p:stCondLst>
                                        </p:cTn>
                                        <p:tgtEl>
                                          <p:spTgt spid="73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1" nodeType="afterEffect">
                                  <p:stCondLst>
                                    <p:cond delay="0"/>
                                  </p:stCondLst>
                                  <p:iterate>
                                    <p:tmAbs val="0"/>
                                  </p:iterate>
                                  <p:childTnLst>
                                    <p:set>
                                      <p:cBhvr>
                                        <p:cTn id="14" fill="hold">
                                          <p:stCondLst>
                                            <p:cond delay="0"/>
                                          </p:stCondLst>
                                        </p:cTn>
                                        <p:tgtEl>
                                          <p:spTgt spid="756"/>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grpId="0" nodeType="afterEffect">
                                  <p:stCondLst>
                                    <p:cond delay="0"/>
                                  </p:stCondLst>
                                  <p:iterate>
                                    <p:tmAbs val="0"/>
                                  </p:iterate>
                                  <p:childTnLst>
                                    <p:set>
                                      <p:cBhvr>
                                        <p:cTn id="17" fill="hold"/>
                                        <p:tgtEl>
                                          <p:spTgt spid="75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fill="hold" grpId="0" nodeType="clickEffect">
                                  <p:stCondLst>
                                    <p:cond delay="0"/>
                                  </p:stCondLst>
                                  <p:iterate>
                                    <p:tmAbs val="0"/>
                                  </p:iterate>
                                  <p:childTnLst>
                                    <p:animEffect transition="out" filter="fade">
                                      <p:cBhvr>
                                        <p:cTn id="21" dur="1000" fill="hold"/>
                                        <p:tgtEl>
                                          <p:spTgt spid="741"/>
                                        </p:tgtEl>
                                      </p:cBhvr>
                                    </p:animEffect>
                                    <p:set>
                                      <p:cBhvr>
                                        <p:cTn id="22" fill="hold">
                                          <p:stCondLst>
                                            <p:cond delay="999"/>
                                          </p:stCondLst>
                                        </p:cTn>
                                        <p:tgtEl>
                                          <p:spTgt spid="741"/>
                                        </p:tgtEl>
                                        <p:attrNameLst>
                                          <p:attrName>style.visibility</p:attrName>
                                        </p:attrNameLst>
                                      </p:cBhvr>
                                      <p:to>
                                        <p:strVal val="hidden"/>
                                      </p:to>
                                    </p:set>
                                  </p:childTnLst>
                                </p:cTn>
                              </p:par>
                            </p:childTnLst>
                          </p:cTn>
                        </p:par>
                        <p:par>
                          <p:cTn id="23" fill="hold">
                            <p:stCondLst>
                              <p:cond delay="1000"/>
                            </p:stCondLst>
                            <p:childTnLst>
                              <p:par>
                                <p:cTn id="24" presetID="1" presetClass="entr" presetSubtype="0" fill="hold" grpId="0" nodeType="afterEffect">
                                  <p:stCondLst>
                                    <p:cond delay="0"/>
                                  </p:stCondLst>
                                  <p:iterate>
                                    <p:tmAbs val="0"/>
                                  </p:iterate>
                                  <p:childTnLst>
                                    <p:set>
                                      <p:cBhvr>
                                        <p:cTn id="25" fill="hold"/>
                                        <p:tgtEl>
                                          <p:spTgt spid="758"/>
                                        </p:tgtEl>
                                        <p:attrNameLst>
                                          <p:attrName>style.visibility</p:attrName>
                                        </p:attrNameLst>
                                      </p:cBhvr>
                                      <p:to>
                                        <p:strVal val="visible"/>
                                      </p:to>
                                    </p:set>
                                  </p:childTnLst>
                                </p:cTn>
                              </p:par>
                            </p:childTnLst>
                          </p:cTn>
                        </p:par>
                        <p:par>
                          <p:cTn id="26" fill="hold">
                            <p:stCondLst>
                              <p:cond delay="1000"/>
                            </p:stCondLst>
                            <p:childTnLst>
                              <p:par>
                                <p:cTn id="27" presetID="1" presetClass="exit" presetSubtype="0" fill="hold" grpId="1" nodeType="afterEffect">
                                  <p:stCondLst>
                                    <p:cond delay="0"/>
                                  </p:stCondLst>
                                  <p:iterate>
                                    <p:tmAbs val="0"/>
                                  </p:iterate>
                                  <p:childTnLst>
                                    <p:set>
                                      <p:cBhvr>
                                        <p:cTn id="28" fill="hold">
                                          <p:stCondLst>
                                            <p:cond delay="0"/>
                                          </p:stCondLst>
                                        </p:cTn>
                                        <p:tgtEl>
                                          <p:spTgt spid="75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fill="hold" grpId="0" nodeType="clickEffect">
                                  <p:stCondLst>
                                    <p:cond delay="0"/>
                                  </p:stCondLst>
                                  <p:iterate>
                                    <p:tmAbs val="0"/>
                                  </p:iterate>
                                  <p:childTnLst>
                                    <p:animEffect transition="out" filter="fade">
                                      <p:cBhvr>
                                        <p:cTn id="32" dur="1000" fill="hold"/>
                                        <p:tgtEl>
                                          <p:spTgt spid="744"/>
                                        </p:tgtEl>
                                      </p:cBhvr>
                                    </p:animEffect>
                                    <p:set>
                                      <p:cBhvr>
                                        <p:cTn id="33" fill="hold">
                                          <p:stCondLst>
                                            <p:cond delay="999"/>
                                          </p:stCondLst>
                                        </p:cTn>
                                        <p:tgtEl>
                                          <p:spTgt spid="744"/>
                                        </p:tgtEl>
                                        <p:attrNameLst>
                                          <p:attrName>style.visibility</p:attrName>
                                        </p:attrNameLst>
                                      </p:cBhvr>
                                      <p:to>
                                        <p:strVal val="hidden"/>
                                      </p:to>
                                    </p:set>
                                  </p:childTnLst>
                                </p:cTn>
                              </p:par>
                            </p:childTnLst>
                          </p:cTn>
                        </p:par>
                        <p:par>
                          <p:cTn id="34" fill="hold">
                            <p:stCondLst>
                              <p:cond delay="1000"/>
                            </p:stCondLst>
                            <p:childTnLst>
                              <p:par>
                                <p:cTn id="35" presetID="1" presetClass="exit" presetSubtype="0" fill="hold" grpId="1" nodeType="afterEffect">
                                  <p:stCondLst>
                                    <p:cond delay="0"/>
                                  </p:stCondLst>
                                  <p:iterate>
                                    <p:tmAbs val="0"/>
                                  </p:iterate>
                                  <p:childTnLst>
                                    <p:set>
                                      <p:cBhvr>
                                        <p:cTn id="36" fill="hold">
                                          <p:stCondLst>
                                            <p:cond delay="0"/>
                                          </p:stCondLst>
                                        </p:cTn>
                                        <p:tgtEl>
                                          <p:spTgt spid="758"/>
                                        </p:tgtEl>
                                        <p:attrNameLst>
                                          <p:attrName>style.visibility</p:attrName>
                                        </p:attrNameLst>
                                      </p:cBhvr>
                                      <p:to>
                                        <p:strVal val="hidden"/>
                                      </p:to>
                                    </p:set>
                                  </p:childTnLst>
                                </p:cTn>
                              </p:par>
                            </p:childTnLst>
                          </p:cTn>
                        </p:par>
                        <p:par>
                          <p:cTn id="37" fill="hold">
                            <p:stCondLst>
                              <p:cond delay="1000"/>
                            </p:stCondLst>
                            <p:childTnLst>
                              <p:par>
                                <p:cTn id="38" presetID="1" presetClass="exit" presetSubtype="0" fill="hold" grpId="0" nodeType="afterEffect">
                                  <p:stCondLst>
                                    <p:cond delay="0"/>
                                  </p:stCondLst>
                                  <p:iterate>
                                    <p:tmAbs val="0"/>
                                  </p:iterate>
                                  <p:childTnLst>
                                    <p:set>
                                      <p:cBhvr>
                                        <p:cTn id="39" fill="hold">
                                          <p:stCondLst>
                                            <p:cond delay="0"/>
                                          </p:stCondLst>
                                        </p:cTn>
                                        <p:tgtEl>
                                          <p:spTgt spid="7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 grpId="0" animBg="1" advAuto="0"/>
      <p:bldP spid="741" grpId="0" animBg="1" advAuto="0"/>
      <p:bldP spid="744" grpId="0" animBg="1" advAuto="0"/>
      <p:bldP spid="755" grpId="0" animBg="1" advAuto="0"/>
      <p:bldP spid="756" grpId="0" animBg="1" advAuto="0"/>
      <p:bldP spid="756" grpId="1" animBg="1" advAuto="0"/>
      <p:bldP spid="757" grpId="0" animBg="1" advAuto="0"/>
      <p:bldP spid="757" grpId="1" animBg="1" advAuto="0"/>
      <p:bldP spid="758" grpId="0" animBg="1" advAuto="0"/>
      <p:bldP spid="758"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45BD-8A0D-43E1-A073-911426F996AB}"/>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A72ADBD8-3837-4AB7-9A22-E9BBAF923C4B}"/>
              </a:ext>
            </a:extLst>
          </p:cNvPr>
          <p:cNvSpPr>
            <a:spLocks noGrp="1"/>
          </p:cNvSpPr>
          <p:nvPr>
            <p:ph idx="1"/>
          </p:nvPr>
        </p:nvSpPr>
        <p:spPr/>
        <p:txBody>
          <a:bodyPr/>
          <a:lstStyle/>
          <a:p>
            <a:r>
              <a:rPr lang="en-US"/>
              <a:t>Homework #10 due Monday, 11/28</a:t>
            </a:r>
          </a:p>
          <a:p>
            <a:r>
              <a:rPr lang="en-US"/>
              <a:t>Lab </a:t>
            </a:r>
            <a:r>
              <a:rPr lang="en-US" dirty="0"/>
              <a:t>7 due Wednesday</a:t>
            </a:r>
            <a:r>
              <a:rPr lang="en-US"/>
              <a:t>, 11/30</a:t>
            </a:r>
            <a:endParaRPr lang="en-US" dirty="0"/>
          </a:p>
          <a:p>
            <a:r>
              <a:rPr lang="en-US" dirty="0"/>
              <a:t>Project #3 </a:t>
            </a:r>
            <a:r>
              <a:rPr lang="en-US"/>
              <a:t>due Friday, 12/2</a:t>
            </a:r>
            <a:endParaRPr lang="en-US" dirty="0"/>
          </a:p>
          <a:p>
            <a:endParaRPr lang="en-US" dirty="0"/>
          </a:p>
          <a:p>
            <a:r>
              <a:rPr lang="en-US"/>
              <a:t>Final Exam: Friday, December 9</a:t>
            </a:r>
          </a:p>
          <a:p>
            <a:pPr lvl="1"/>
            <a:r>
              <a:rPr lang="en-US"/>
              <a:t>Exam will be at 10:15am</a:t>
            </a:r>
          </a:p>
          <a:p>
            <a:pPr lvl="1"/>
            <a:endParaRPr lang="en-US" dirty="0"/>
          </a:p>
        </p:txBody>
      </p:sp>
    </p:spTree>
    <p:extLst>
      <p:ext uri="{BB962C8B-B14F-4D97-AF65-F5344CB8AC3E}">
        <p14:creationId xmlns:p14="http://schemas.microsoft.com/office/powerpoint/2010/main" val="3267287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txBox="1">
            <a:spLocks noGrp="1"/>
          </p:cNvSpPr>
          <p:nvPr>
            <p:ph type="title"/>
          </p:nvPr>
        </p:nvSpPr>
        <p:spPr>
          <a:prstGeom prst="rect">
            <a:avLst/>
          </a:prstGeom>
        </p:spPr>
        <p:txBody>
          <a:bodyPr/>
          <a:lstStyle/>
          <a:p>
            <a:r>
              <a:rPr sz="3200"/>
              <a:t>String symbol table implementations cost summary</a:t>
            </a:r>
          </a:p>
        </p:txBody>
      </p:sp>
      <p:sp>
        <p:nvSpPr>
          <p:cNvPr id="762" name="Shape 762"/>
          <p:cNvSpPr txBox="1">
            <a:spLocks noGrp="1"/>
          </p:cNvSpPr>
          <p:nvPr>
            <p:ph idx="1"/>
          </p:nvPr>
        </p:nvSpPr>
        <p:spPr>
          <a:prstGeom prst="rect">
            <a:avLst/>
          </a:prstGeom>
        </p:spPr>
        <p:txBody>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sz="2400"/>
              <a:t>R-way trie.</a:t>
            </a:r>
          </a:p>
          <a:p>
            <a:pPr lvl="1"/>
            <a:r>
              <a:rPr sz="2400"/>
              <a:t>Method of choice for small </a:t>
            </a:r>
            <a:r>
              <a:rPr sz="2400" i="1">
                <a:uFill>
                  <a:solidFill>
                    <a:srgbClr val="0048AA"/>
                  </a:solidFill>
                </a:uFill>
                <a:latin typeface="Times New Roman"/>
                <a:ea typeface="Times New Roman"/>
                <a:cs typeface="Times New Roman"/>
                <a:sym typeface="Times New Roman"/>
              </a:rPr>
              <a:t>R</a:t>
            </a:r>
            <a:r>
              <a:rPr sz="2400"/>
              <a:t>.</a:t>
            </a:r>
          </a:p>
          <a:p>
            <a:pPr lvl="1"/>
            <a:r>
              <a:rPr sz="2400"/>
              <a:t>Too much memory for large </a:t>
            </a:r>
            <a:r>
              <a:rPr sz="2400" i="1">
                <a:uFill>
                  <a:solidFill>
                    <a:srgbClr val="0048AA"/>
                  </a:solidFill>
                </a:uFill>
                <a:latin typeface="Times New Roman"/>
                <a:ea typeface="Times New Roman"/>
                <a:cs typeface="Times New Roman"/>
                <a:sym typeface="Times New Roman"/>
              </a:rPr>
              <a:t>R</a:t>
            </a:r>
            <a:r>
              <a:rPr sz="2400"/>
              <a:t>.</a:t>
            </a:r>
          </a:p>
          <a:p>
            <a:r>
              <a:rPr sz="2400">
                <a:solidFill>
                  <a:srgbClr val="0048AA"/>
                </a:solidFill>
              </a:rPr>
              <a:t>Challenge.  </a:t>
            </a:r>
            <a:r>
              <a:rPr sz="2400">
                <a:solidFill>
                  <a:srgbClr val="000000"/>
                </a:solidFill>
                <a:uFill>
                  <a:solidFill>
                    <a:srgbClr val="000000"/>
                  </a:solidFill>
                </a:uFill>
              </a:rPr>
              <a:t>Use less memory, e.g., </a:t>
            </a:r>
            <a:r>
              <a:rPr sz="2400">
                <a:solidFill>
                  <a:srgbClr val="000000"/>
                </a:solidFill>
                <a:uFill>
                  <a:solidFill>
                    <a:srgbClr val="000000"/>
                  </a:solidFill>
                </a:uFill>
                <a:latin typeface="Times New Roman"/>
                <a:ea typeface="Times New Roman"/>
                <a:cs typeface="Times New Roman"/>
                <a:sym typeface="Times New Roman"/>
              </a:rPr>
              <a:t>65,536</a:t>
            </a:r>
            <a:r>
              <a:rPr sz="2400">
                <a:solidFill>
                  <a:srgbClr val="000000"/>
                </a:solidFill>
                <a:uFill>
                  <a:solidFill>
                    <a:srgbClr val="000000"/>
                  </a:solidFill>
                </a:uFill>
              </a:rPr>
              <a:t>-way trie for Unicode!</a:t>
            </a:r>
          </a:p>
        </p:txBody>
      </p:sp>
      <p:pic>
        <p:nvPicPr>
          <p:cNvPr id="2" name="Picture 1">
            <a:extLst>
              <a:ext uri="{FF2B5EF4-FFF2-40B4-BE49-F238E27FC236}">
                <a16:creationId xmlns:a16="http://schemas.microsoft.com/office/drawing/2014/main" id="{9969C2CB-B123-4725-B265-0DF24F25E079}"/>
              </a:ext>
            </a:extLst>
          </p:cNvPr>
          <p:cNvPicPr>
            <a:picLocks noChangeAspect="1"/>
          </p:cNvPicPr>
          <p:nvPr/>
        </p:nvPicPr>
        <p:blipFill>
          <a:blip r:embed="rId2"/>
          <a:stretch>
            <a:fillRect/>
          </a:stretch>
        </p:blipFill>
        <p:spPr>
          <a:xfrm>
            <a:off x="2121398" y="1681759"/>
            <a:ext cx="7975102" cy="2809771"/>
          </a:xfrm>
          <a:prstGeom prst="rect">
            <a:avLst/>
          </a:prstGeom>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 grpId="0"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txBox="1">
            <a:spLocks noGrp="1"/>
          </p:cNvSpPr>
          <p:nvPr>
            <p:ph type="title"/>
          </p:nvPr>
        </p:nvSpPr>
        <p:spPr>
          <a:prstGeom prst="rect">
            <a:avLst/>
          </a:prstGeom>
        </p:spPr>
        <p:txBody>
          <a:bodyPr/>
          <a:lstStyle/>
          <a:p>
            <a:r>
              <a:t>Digression:  out of memory?</a:t>
            </a:r>
          </a:p>
        </p:txBody>
      </p:sp>
      <p:sp>
        <p:nvSpPr>
          <p:cNvPr id="767" name="Shape 767"/>
          <p:cNvSpPr/>
          <p:nvPr/>
        </p:nvSpPr>
        <p:spPr>
          <a:xfrm>
            <a:off x="2908102" y="1621984"/>
            <a:ext cx="6170414" cy="1123961"/>
          </a:xfrm>
          <a:prstGeom prst="rect">
            <a:avLst/>
          </a:prstGeom>
          <a:solidFill>
            <a:srgbClr val="FFFFFF"/>
          </a:solidFill>
          <a:ln w="12700">
            <a:miter lim="400000"/>
          </a:ln>
          <a:effectLst>
            <a:outerShdw blurRad="127000" dist="76200" dir="27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7156" tIns="107156" rIns="107156" bIns="107156">
            <a:spAutoFit/>
          </a:bodyPr>
          <a:lstStyle/>
          <a:p>
            <a:pPr marL="43178" marR="43178" defTabSz="910796" eaLnBrk="1" fontAlgn="auto">
              <a:lnSpc>
                <a:spcPct val="120000"/>
              </a:lnSpc>
              <a:spcBef>
                <a:spcPts val="0"/>
              </a:spcBef>
              <a:spcAft>
                <a:spcPts val="0"/>
              </a:spcAft>
              <a:defRPr sz="2400" i="1">
                <a:solidFill>
                  <a:srgbClr val="8D3124"/>
                </a:solidFill>
                <a:uFill>
                  <a:solidFill>
                    <a:srgbClr val="000000"/>
                  </a:solidFill>
                </a:uFill>
                <a:latin typeface="Times Roman"/>
                <a:ea typeface="Times Roman"/>
                <a:cs typeface="Times Roman"/>
                <a:sym typeface="Times Roman"/>
              </a:defRPr>
            </a:pPr>
            <a: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t>“ 640 K ought to be enough for anybody. ”</a:t>
            </a:r>
            <a:r>
              <a:rPr sz="1687" i="1" kern="0">
                <a:solidFill>
                  <a:srgbClr val="8D3124"/>
                </a:solidFill>
                <a:uFill>
                  <a:solidFill>
                    <a:srgbClr val="000000"/>
                  </a:solidFill>
                </a:uFill>
                <a:latin typeface="Times New Roman" panose="02020603050405020304" pitchFamily="18" charset="0"/>
                <a:cs typeface="Times New Roman" panose="02020603050405020304" pitchFamily="18" charset="0"/>
                <a:sym typeface="Times Roman"/>
              </a:rPr>
              <a:t> </a:t>
            </a:r>
            <a:br>
              <a:rPr sz="1687" i="1" kern="0">
                <a:solidFill>
                  <a:srgbClr val="8D3124"/>
                </a:solidFill>
                <a:uFill>
                  <a:solidFill>
                    <a:srgbClr val="000000"/>
                  </a:solidFill>
                </a:uFill>
                <a:latin typeface="Times New Roman" panose="02020603050405020304" pitchFamily="18" charset="0"/>
                <a:cs typeface="Times New Roman" panose="02020603050405020304" pitchFamily="18" charset="0"/>
                <a:sym typeface="Times Roman"/>
              </a:rPr>
            </a:br>
            <a:r>
              <a:rPr sz="1687" i="1" kern="0">
                <a:solidFill>
                  <a:srgbClr val="8D3124"/>
                </a:solidFill>
                <a:uFill>
                  <a:solidFill>
                    <a:srgbClr val="000000"/>
                  </a:solidFill>
                </a:uFill>
                <a:latin typeface="Times New Roman" panose="02020603050405020304" pitchFamily="18" charset="0"/>
                <a:cs typeface="Times New Roman" panose="02020603050405020304" pitchFamily="18" charset="0"/>
                <a:sym typeface="Times Roman"/>
              </a:rPr>
              <a:t>      </a:t>
            </a:r>
            <a:r>
              <a:rPr sz="1687" i="1" kern="0">
                <a:solidFill>
                  <a:srgbClr val="005493"/>
                </a:solidFill>
                <a:uFill>
                  <a:solidFill>
                    <a:srgbClr val="606060"/>
                  </a:solidFill>
                </a:uFill>
                <a:latin typeface="Times New Roman" panose="02020603050405020304" pitchFamily="18" charset="0"/>
                <a:cs typeface="Times New Roman" panose="02020603050405020304" pitchFamily="18" charset="0"/>
                <a:sym typeface="Times Roman"/>
              </a:rPr>
              <a:t>— (mis)attributed to Bill Gates, 1981</a:t>
            </a:r>
            <a:br>
              <a:rPr sz="1687" i="1" kern="0">
                <a:solidFill>
                  <a:srgbClr val="005493"/>
                </a:solidFill>
                <a:uFill>
                  <a:solidFill>
                    <a:srgbClr val="606060"/>
                  </a:solidFill>
                </a:uFill>
                <a:latin typeface="Times New Roman" panose="02020603050405020304" pitchFamily="18" charset="0"/>
                <a:cs typeface="Times New Roman" panose="02020603050405020304" pitchFamily="18" charset="0"/>
                <a:sym typeface="Times Roman"/>
              </a:rPr>
            </a:br>
            <a:r>
              <a:rPr sz="1687" i="1" kern="0">
                <a:solidFill>
                  <a:srgbClr val="005493"/>
                </a:solidFill>
                <a:uFill>
                  <a:solidFill>
                    <a:srgbClr val="606060"/>
                  </a:solidFill>
                </a:uFill>
                <a:latin typeface="Times New Roman" panose="02020603050405020304" pitchFamily="18" charset="0"/>
                <a:cs typeface="Times New Roman" panose="02020603050405020304" pitchFamily="18" charset="0"/>
                <a:sym typeface="Times Roman"/>
              </a:rPr>
              <a:t>          (commenting on the amount of RAM in personal computers)</a:t>
            </a:r>
          </a:p>
        </p:txBody>
      </p:sp>
      <p:sp>
        <p:nvSpPr>
          <p:cNvPr id="768" name="Shape 768"/>
          <p:cNvSpPr/>
          <p:nvPr/>
        </p:nvSpPr>
        <p:spPr>
          <a:xfrm>
            <a:off x="2908102" y="3201315"/>
            <a:ext cx="6170414" cy="1123961"/>
          </a:xfrm>
          <a:prstGeom prst="rect">
            <a:avLst/>
          </a:prstGeom>
          <a:solidFill>
            <a:srgbClr val="FFFFFF"/>
          </a:solidFill>
          <a:ln w="12700">
            <a:miter lim="400000"/>
          </a:ln>
          <a:effectLst>
            <a:outerShdw blurRad="127000" dist="76200" dir="27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7156" tIns="107156" rIns="107156" bIns="107156">
            <a:spAutoFit/>
          </a:bodyPr>
          <a:lstStyle/>
          <a:p>
            <a:pPr marL="43178" marR="43178" defTabSz="910796" eaLnBrk="1" fontAlgn="auto">
              <a:lnSpc>
                <a:spcPct val="120000"/>
              </a:lnSpc>
              <a:spcBef>
                <a:spcPts val="0"/>
              </a:spcBef>
              <a:spcAft>
                <a:spcPts val="0"/>
              </a:spcAft>
              <a:defRPr sz="2400" i="1">
                <a:solidFill>
                  <a:srgbClr val="8D3124"/>
                </a:solidFill>
                <a:uFill>
                  <a:solidFill>
                    <a:srgbClr val="000000"/>
                  </a:solidFill>
                </a:uFill>
                <a:latin typeface="Times Roman"/>
                <a:ea typeface="Times Roman"/>
                <a:cs typeface="Times Roman"/>
                <a:sym typeface="Times Roman"/>
              </a:defRPr>
            </a:pPr>
            <a: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t>“ 64 MB of RAM may limit performance of some Windows XP</a:t>
            </a:r>
            <a:b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br>
            <a: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t>   features; therefore, 128 MB or higher is recommended for</a:t>
            </a:r>
            <a:b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br>
            <a: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t>   best performance. ”</a:t>
            </a:r>
            <a:r>
              <a:rPr sz="1687" i="1" kern="0">
                <a:solidFill>
                  <a:srgbClr val="8D3124"/>
                </a:solidFill>
                <a:uFill>
                  <a:solidFill>
                    <a:srgbClr val="000000"/>
                  </a:solidFill>
                </a:uFill>
                <a:latin typeface="Times New Roman" panose="02020603050405020304" pitchFamily="18" charset="0"/>
                <a:cs typeface="Times New Roman" panose="02020603050405020304" pitchFamily="18" charset="0"/>
                <a:sym typeface="Times Roman"/>
              </a:rPr>
              <a:t>      </a:t>
            </a:r>
            <a:r>
              <a:rPr sz="1687" i="1" kern="0">
                <a:solidFill>
                  <a:srgbClr val="005493"/>
                </a:solidFill>
                <a:uFill>
                  <a:solidFill>
                    <a:srgbClr val="606060"/>
                  </a:solidFill>
                </a:uFill>
                <a:latin typeface="Times New Roman" panose="02020603050405020304" pitchFamily="18" charset="0"/>
                <a:cs typeface="Times New Roman" panose="02020603050405020304" pitchFamily="18" charset="0"/>
                <a:sym typeface="Times Roman"/>
              </a:rPr>
              <a:t>— Windows XP manual, 2002</a:t>
            </a:r>
          </a:p>
        </p:txBody>
      </p:sp>
      <p:sp>
        <p:nvSpPr>
          <p:cNvPr id="769" name="Shape 769"/>
          <p:cNvSpPr/>
          <p:nvPr/>
        </p:nvSpPr>
        <p:spPr>
          <a:xfrm>
            <a:off x="2908102" y="4795110"/>
            <a:ext cx="6170414" cy="1747080"/>
          </a:xfrm>
          <a:prstGeom prst="rect">
            <a:avLst/>
          </a:prstGeom>
          <a:solidFill>
            <a:srgbClr val="FFFFFF"/>
          </a:solidFill>
          <a:ln w="12700">
            <a:miter lim="400000"/>
          </a:ln>
          <a:effectLst>
            <a:outerShdw blurRad="127000" dist="76200" dir="27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7156" tIns="107156" rIns="107156" bIns="107156">
            <a:spAutoFit/>
          </a:bodyPr>
          <a:lstStyle/>
          <a:p>
            <a:pPr marL="43178" marR="43178" defTabSz="910796" eaLnBrk="1" fontAlgn="auto">
              <a:lnSpc>
                <a:spcPct val="120000"/>
              </a:lnSpc>
              <a:spcBef>
                <a:spcPts val="0"/>
              </a:spcBef>
              <a:spcAft>
                <a:spcPts val="0"/>
              </a:spcAft>
              <a:defRPr sz="2400" i="1">
                <a:solidFill>
                  <a:srgbClr val="8D3124"/>
                </a:solidFill>
                <a:uFill>
                  <a:solidFill>
                    <a:srgbClr val="000000"/>
                  </a:solidFill>
                </a:uFill>
                <a:latin typeface="Times Roman"/>
                <a:ea typeface="Times Roman"/>
                <a:cs typeface="Times Roman"/>
                <a:sym typeface="Times Roman"/>
              </a:defRPr>
            </a:pPr>
            <a: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t>“ 64 bit is coming to desktops, there is no doubt about that.</a:t>
            </a:r>
            <a:b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br>
            <a: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t>  But apart from Photoshop, I can't think of desktop applications</a:t>
            </a:r>
            <a:b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br>
            <a: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t>  where you would need more than 4GB of physical memory, which</a:t>
            </a:r>
            <a:b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br>
            <a: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t>  is what you have to have in order to benefit from this technology.</a:t>
            </a:r>
            <a:b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br>
            <a: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t>  Right now, it is costly. ”</a:t>
            </a:r>
            <a:r>
              <a:rPr sz="1687" i="1" kern="0">
                <a:solidFill>
                  <a:srgbClr val="8D3124"/>
                </a:solidFill>
                <a:uFill>
                  <a:solidFill>
                    <a:srgbClr val="000000"/>
                  </a:solidFill>
                </a:uFill>
                <a:latin typeface="Times New Roman" panose="02020603050405020304" pitchFamily="18" charset="0"/>
                <a:cs typeface="Times New Roman" panose="02020603050405020304" pitchFamily="18" charset="0"/>
                <a:sym typeface="Times Roman"/>
              </a:rPr>
              <a:t>      </a:t>
            </a:r>
            <a:r>
              <a:rPr sz="1687" i="1" kern="0">
                <a:solidFill>
                  <a:srgbClr val="005493"/>
                </a:solidFill>
                <a:uFill>
                  <a:solidFill>
                    <a:srgbClr val="606060"/>
                  </a:solidFill>
                </a:uFill>
                <a:latin typeface="Times New Roman" panose="02020603050405020304" pitchFamily="18" charset="0"/>
                <a:cs typeface="Times New Roman" panose="02020603050405020304" pitchFamily="18" charset="0"/>
                <a:sym typeface="Times Roman"/>
              </a:rPr>
              <a:t>— Bill Gates, 2003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 grpId="0" animBg="1" advAuto="0"/>
      <p:bldP spid="769"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Shape 771"/>
          <p:cNvSpPr txBox="1">
            <a:spLocks noGrp="1"/>
          </p:cNvSpPr>
          <p:nvPr>
            <p:ph type="title"/>
          </p:nvPr>
        </p:nvSpPr>
        <p:spPr>
          <a:prstGeom prst="rect">
            <a:avLst/>
          </a:prstGeom>
        </p:spPr>
        <p:txBody>
          <a:bodyPr/>
          <a:lstStyle/>
          <a:p>
            <a:r>
              <a:t>Digression:  out of memory?</a:t>
            </a:r>
          </a:p>
        </p:txBody>
      </p:sp>
      <p:sp>
        <p:nvSpPr>
          <p:cNvPr id="772" name="Shape 772"/>
          <p:cNvSpPr txBox="1">
            <a:spLocks noGrp="1"/>
          </p:cNvSpPr>
          <p:nvPr>
            <p:ph idx="1"/>
          </p:nvPr>
        </p:nvSpPr>
        <p:spPr>
          <a:prstGeom prst="rect">
            <a:avLst/>
          </a:prstGeom>
        </p:spPr>
        <p:txBody>
          <a:bodyPr/>
          <a:lstStyle/>
          <a:p>
            <a:pPr>
              <a:defRPr>
                <a:solidFill>
                  <a:srgbClr val="000000"/>
                </a:solidFill>
              </a:defRPr>
            </a:pPr>
            <a:r>
              <a:t>A short (approximate) history.</a:t>
            </a:r>
          </a:p>
          <a:p>
            <a:endParaRPr/>
          </a:p>
          <a:p>
            <a:endParaRPr/>
          </a:p>
          <a:p>
            <a:endParaRPr/>
          </a:p>
          <a:p>
            <a:endParaRPr/>
          </a:p>
          <a:p>
            <a:endParaRPr/>
          </a:p>
          <a:p>
            <a:endParaRPr/>
          </a:p>
          <a:p>
            <a:endParaRPr/>
          </a:p>
          <a:p>
            <a:endParaRPr/>
          </a:p>
          <a:p>
            <a:endParaRPr/>
          </a:p>
          <a:p>
            <a:endParaRPr/>
          </a:p>
          <a:p>
            <a:endParaRPr/>
          </a:p>
          <a:p>
            <a:endParaRPr/>
          </a:p>
        </p:txBody>
      </p:sp>
      <p:graphicFrame>
        <p:nvGraphicFramePr>
          <p:cNvPr id="774" name="Table 774"/>
          <p:cNvGraphicFramePr/>
          <p:nvPr>
            <p:extLst>
              <p:ext uri="{D42A27DB-BD31-4B8C-83A1-F6EECF244321}">
                <p14:modId xmlns:p14="http://schemas.microsoft.com/office/powerpoint/2010/main" val="3598553631"/>
              </p:ext>
            </p:extLst>
          </p:nvPr>
        </p:nvGraphicFramePr>
        <p:xfrm>
          <a:off x="2434830" y="1986995"/>
          <a:ext cx="7316743" cy="3712173"/>
        </p:xfrm>
        <a:graphic>
          <a:graphicData uri="http://schemas.openxmlformats.org/drawingml/2006/table">
            <a:tbl>
              <a:tblPr firstRow="1"/>
              <a:tblGrid>
                <a:gridCol w="1242714">
                  <a:extLst>
                    <a:ext uri="{9D8B030D-6E8A-4147-A177-3AD203B41FA5}">
                      <a16:colId xmlns:a16="http://schemas.microsoft.com/office/drawing/2014/main" val="20000"/>
                    </a:ext>
                  </a:extLst>
                </a:gridCol>
                <a:gridCol w="1024359">
                  <a:extLst>
                    <a:ext uri="{9D8B030D-6E8A-4147-A177-3AD203B41FA5}">
                      <a16:colId xmlns:a16="http://schemas.microsoft.com/office/drawing/2014/main" val="20001"/>
                    </a:ext>
                  </a:extLst>
                </a:gridCol>
                <a:gridCol w="1148686">
                  <a:extLst>
                    <a:ext uri="{9D8B030D-6E8A-4147-A177-3AD203B41FA5}">
                      <a16:colId xmlns:a16="http://schemas.microsoft.com/office/drawing/2014/main" val="20002"/>
                    </a:ext>
                  </a:extLst>
                </a:gridCol>
                <a:gridCol w="1376149">
                  <a:extLst>
                    <a:ext uri="{9D8B030D-6E8A-4147-A177-3AD203B41FA5}">
                      <a16:colId xmlns:a16="http://schemas.microsoft.com/office/drawing/2014/main" val="20003"/>
                    </a:ext>
                  </a:extLst>
                </a:gridCol>
                <a:gridCol w="1410268">
                  <a:extLst>
                    <a:ext uri="{9D8B030D-6E8A-4147-A177-3AD203B41FA5}">
                      <a16:colId xmlns:a16="http://schemas.microsoft.com/office/drawing/2014/main" val="20004"/>
                    </a:ext>
                  </a:extLst>
                </a:gridCol>
                <a:gridCol w="1114567">
                  <a:extLst>
                    <a:ext uri="{9D8B030D-6E8A-4147-A177-3AD203B41FA5}">
                      <a16:colId xmlns:a16="http://schemas.microsoft.com/office/drawing/2014/main" val="20005"/>
                    </a:ext>
                  </a:extLst>
                </a:gridCol>
              </a:tblGrid>
              <a:tr h="602409">
                <a:tc>
                  <a:txBody>
                    <a:bodyPr/>
                    <a:lstStyle/>
                    <a:p>
                      <a:pPr marL="58702" marR="58702" defTabSz="1295400">
                        <a:lnSpc>
                          <a:spcPct val="130000"/>
                        </a:lnSpc>
                        <a:defRPr sz="1800">
                          <a:solidFill>
                            <a:srgbClr val="000000"/>
                          </a:solidFill>
                          <a:uFillTx/>
                        </a:defRPr>
                      </a:pPr>
                      <a:r>
                        <a:rPr sz="1300" dirty="0">
                          <a:solidFill>
                            <a:srgbClr val="FFFFFF"/>
                          </a:solidFill>
                          <a:uFill>
                            <a:solidFill>
                              <a:srgbClr val="000000"/>
                            </a:solidFill>
                          </a:uFill>
                        </a:rPr>
                        <a:t>machine</a:t>
                      </a:r>
                    </a:p>
                  </a:txBody>
                  <a:tcPr marL="35719" marR="35719" marT="35719" marB="35719" anchor="ctr" horzOverflow="overflow">
                    <a:lnL w="28575">
                      <a:miter lim="400000"/>
                    </a:lnL>
                    <a:solidFill>
                      <a:schemeClr val="bg1">
                        <a:lumMod val="50000"/>
                      </a:schemeClr>
                    </a:solidFill>
                  </a:tcPr>
                </a:tc>
                <a:tc>
                  <a:txBody>
                    <a:bodyPr/>
                    <a:lstStyle/>
                    <a:p>
                      <a:pPr marL="58702" marR="58702" defTabSz="1295400">
                        <a:lnSpc>
                          <a:spcPct val="130000"/>
                        </a:lnSpc>
                        <a:defRPr sz="1800">
                          <a:solidFill>
                            <a:srgbClr val="000000"/>
                          </a:solidFill>
                          <a:uFillTx/>
                        </a:defRPr>
                      </a:pPr>
                      <a:r>
                        <a:rPr sz="1300" dirty="0">
                          <a:solidFill>
                            <a:srgbClr val="FFFFFF"/>
                          </a:solidFill>
                          <a:uFill>
                            <a:solidFill>
                              <a:srgbClr val="000000"/>
                            </a:solidFill>
                          </a:uFill>
                        </a:rPr>
                        <a:t>year</a:t>
                      </a:r>
                    </a:p>
                  </a:txBody>
                  <a:tcPr marL="35719" marR="35719" marT="35719" marB="35719" anchor="ctr" horzOverflow="overflow">
                    <a:solidFill>
                      <a:schemeClr val="bg1">
                        <a:lumMod val="50000"/>
                      </a:schemeClr>
                    </a:solidFill>
                  </a:tcPr>
                </a:tc>
                <a:tc>
                  <a:txBody>
                    <a:bodyPr/>
                    <a:lstStyle/>
                    <a:p>
                      <a:pPr marL="58702" marR="58702" defTabSz="1295400">
                        <a:lnSpc>
                          <a:spcPct val="130000"/>
                        </a:lnSpc>
                        <a:defRPr sz="1800">
                          <a:solidFill>
                            <a:srgbClr val="000000"/>
                          </a:solidFill>
                          <a:uFillTx/>
                        </a:defRPr>
                      </a:pPr>
                      <a:r>
                        <a:rPr sz="1300" dirty="0">
                          <a:solidFill>
                            <a:srgbClr val="FFFFFF"/>
                          </a:solidFill>
                          <a:uFill>
                            <a:solidFill>
                              <a:srgbClr val="000000"/>
                            </a:solidFill>
                          </a:uFill>
                        </a:rPr>
                        <a:t>address
bits</a:t>
                      </a:r>
                    </a:p>
                  </a:txBody>
                  <a:tcPr marL="35719" marR="35719" marT="35719" marB="35719" anchor="ctr" horzOverflow="overflow">
                    <a:solidFill>
                      <a:schemeClr val="bg1">
                        <a:lumMod val="50000"/>
                      </a:schemeClr>
                    </a:solidFill>
                  </a:tcPr>
                </a:tc>
                <a:tc>
                  <a:txBody>
                    <a:bodyPr/>
                    <a:lstStyle/>
                    <a:p>
                      <a:pPr marL="58702" marR="58702" defTabSz="1295400">
                        <a:lnSpc>
                          <a:spcPct val="130000"/>
                        </a:lnSpc>
                        <a:defRPr sz="1800">
                          <a:solidFill>
                            <a:srgbClr val="000000"/>
                          </a:solidFill>
                          <a:uFillTx/>
                        </a:defRPr>
                      </a:pPr>
                      <a:r>
                        <a:rPr sz="1300" dirty="0">
                          <a:solidFill>
                            <a:srgbClr val="FFFFFF"/>
                          </a:solidFill>
                          <a:uFill>
                            <a:solidFill>
                              <a:srgbClr val="000000"/>
                            </a:solidFill>
                          </a:uFill>
                        </a:rPr>
                        <a:t>addressable
memory</a:t>
                      </a:r>
                    </a:p>
                  </a:txBody>
                  <a:tcPr marL="35719" marR="35719" marT="35719" marB="35719" anchor="ctr" horzOverflow="overflow">
                    <a:solidFill>
                      <a:schemeClr val="bg1">
                        <a:lumMod val="50000"/>
                      </a:schemeClr>
                    </a:solidFill>
                  </a:tcPr>
                </a:tc>
                <a:tc>
                  <a:txBody>
                    <a:bodyPr/>
                    <a:lstStyle/>
                    <a:p>
                      <a:pPr marL="58702" marR="58702" defTabSz="1295400">
                        <a:lnSpc>
                          <a:spcPct val="130000"/>
                        </a:lnSpc>
                        <a:defRPr sz="1800">
                          <a:solidFill>
                            <a:srgbClr val="000000"/>
                          </a:solidFill>
                          <a:uFillTx/>
                        </a:defRPr>
                      </a:pPr>
                      <a:r>
                        <a:rPr sz="1300" dirty="0">
                          <a:solidFill>
                            <a:srgbClr val="FFFFFF"/>
                          </a:solidFill>
                          <a:uFill>
                            <a:solidFill>
                              <a:srgbClr val="000000"/>
                            </a:solidFill>
                          </a:uFill>
                        </a:rPr>
                        <a:t>typical actual memory</a:t>
                      </a:r>
                    </a:p>
                  </a:txBody>
                  <a:tcPr marL="35719" marR="35719" marT="35719" marB="35719" anchor="ctr" horzOverflow="overflow">
                    <a:solidFill>
                      <a:schemeClr val="bg1">
                        <a:lumMod val="50000"/>
                      </a:schemeClr>
                    </a:solidFill>
                  </a:tcPr>
                </a:tc>
                <a:tc>
                  <a:txBody>
                    <a:bodyPr/>
                    <a:lstStyle/>
                    <a:p>
                      <a:pPr marL="58702" marR="58702" defTabSz="1295400">
                        <a:lnSpc>
                          <a:spcPct val="130000"/>
                        </a:lnSpc>
                        <a:defRPr sz="1800">
                          <a:solidFill>
                            <a:srgbClr val="000000"/>
                          </a:solidFill>
                          <a:uFillTx/>
                        </a:defRPr>
                      </a:pPr>
                      <a:r>
                        <a:rPr sz="1300" dirty="0">
                          <a:solidFill>
                            <a:srgbClr val="FFFFFF"/>
                          </a:solidFill>
                          <a:uFill>
                            <a:solidFill>
                              <a:srgbClr val="000000"/>
                            </a:solidFill>
                          </a:uFill>
                        </a:rPr>
                        <a:t>cost</a:t>
                      </a:r>
                    </a:p>
                  </a:txBody>
                  <a:tcPr marL="35719" marR="35719" marT="35719" marB="35719" anchor="ctr" horzOverflow="overflow">
                    <a:lnR w="28575">
                      <a:miter lim="400000"/>
                    </a:lnR>
                    <a:solidFill>
                      <a:schemeClr val="bg1">
                        <a:lumMod val="50000"/>
                      </a:schemeClr>
                    </a:solidFill>
                  </a:tcPr>
                </a:tc>
                <a:extLst>
                  <a:ext uri="{0D108BD9-81ED-4DB2-BD59-A6C34878D82A}">
                    <a16:rowId xmlns:a16="http://schemas.microsoft.com/office/drawing/2014/main" val="10000"/>
                  </a:ext>
                </a:extLst>
              </a:tr>
              <a:tr h="444252">
                <a:tc>
                  <a:txBody>
                    <a:bodyPr/>
                    <a:lstStyle/>
                    <a:p>
                      <a:pPr marL="58702" marR="58702" defTabSz="1295400">
                        <a:lnSpc>
                          <a:spcPct val="130000"/>
                        </a:lnSpc>
                        <a:defRPr sz="1800">
                          <a:uFillTx/>
                        </a:defRPr>
                      </a:pPr>
                      <a:r>
                        <a:rPr sz="1300">
                          <a:uFill>
                            <a:solidFill>
                              <a:srgbClr val="000000"/>
                            </a:solidFill>
                          </a:uFill>
                        </a:rPr>
                        <a:t>PDP-8</a:t>
                      </a:r>
                    </a:p>
                  </a:txBody>
                  <a:tcPr marL="35719" marR="35719" marT="35719" marB="35719" anchor="ctr" horzOverflow="overflow">
                    <a:lnL w="28575">
                      <a:miter lim="400000"/>
                    </a:lnL>
                  </a:tcPr>
                </a:tc>
                <a:tc>
                  <a:txBody>
                    <a:bodyPr/>
                    <a:lstStyle/>
                    <a:p>
                      <a:pPr marL="58702" marR="58702" defTabSz="1295400">
                        <a:lnSpc>
                          <a:spcPct val="130000"/>
                        </a:lnSpc>
                        <a:defRPr sz="1800">
                          <a:uFillTx/>
                        </a:defRPr>
                      </a:pPr>
                      <a:r>
                        <a:rPr sz="1300">
                          <a:uFill>
                            <a:solidFill>
                              <a:srgbClr val="000000"/>
                            </a:solidFill>
                          </a:uFill>
                        </a:rPr>
                        <a:t>1960s</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12</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6 KB</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6 KB</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$16K</a:t>
                      </a:r>
                    </a:p>
                  </a:txBody>
                  <a:tcPr marL="35719" marR="35719" marT="35719" marB="35719" anchor="ctr" horzOverflow="overflow">
                    <a:lnR w="28575">
                      <a:miter lim="400000"/>
                    </a:lnR>
                  </a:tcPr>
                </a:tc>
                <a:extLst>
                  <a:ext uri="{0D108BD9-81ED-4DB2-BD59-A6C34878D82A}">
                    <a16:rowId xmlns:a16="http://schemas.microsoft.com/office/drawing/2014/main" val="10001"/>
                  </a:ext>
                </a:extLst>
              </a:tr>
              <a:tr h="444252">
                <a:tc>
                  <a:txBody>
                    <a:bodyPr/>
                    <a:lstStyle/>
                    <a:p>
                      <a:pPr marL="58702" marR="58702" defTabSz="1295400">
                        <a:lnSpc>
                          <a:spcPct val="130000"/>
                        </a:lnSpc>
                        <a:defRPr sz="1800">
                          <a:uFillTx/>
                        </a:defRPr>
                      </a:pPr>
                      <a:r>
                        <a:rPr sz="1300">
                          <a:uFill>
                            <a:solidFill>
                              <a:srgbClr val="000000"/>
                            </a:solidFill>
                          </a:uFill>
                        </a:rPr>
                        <a:t>PDP-10</a:t>
                      </a:r>
                    </a:p>
                  </a:txBody>
                  <a:tcPr marL="35719" marR="35719" marT="35719" marB="35719" anchor="ctr" horzOverflow="overflow">
                    <a:lnL w="28575">
                      <a:miter lim="400000"/>
                    </a:lnL>
                  </a:tcPr>
                </a:tc>
                <a:tc>
                  <a:txBody>
                    <a:bodyPr/>
                    <a:lstStyle/>
                    <a:p>
                      <a:pPr marL="58702" marR="58702" defTabSz="1295400">
                        <a:lnSpc>
                          <a:spcPct val="130000"/>
                        </a:lnSpc>
                        <a:defRPr sz="1800">
                          <a:uFillTx/>
                        </a:defRPr>
                      </a:pPr>
                      <a:r>
                        <a:rPr sz="1300">
                          <a:uFill>
                            <a:solidFill>
                              <a:srgbClr val="000000"/>
                            </a:solidFill>
                          </a:uFill>
                        </a:rPr>
                        <a:t>1970s</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18</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256 KB</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256 KB</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$1M</a:t>
                      </a:r>
                    </a:p>
                  </a:txBody>
                  <a:tcPr marL="35719" marR="35719" marT="35719" marB="35719" anchor="ctr" horzOverflow="overflow">
                    <a:lnR w="28575">
                      <a:miter lim="400000"/>
                    </a:lnR>
                  </a:tcPr>
                </a:tc>
                <a:extLst>
                  <a:ext uri="{0D108BD9-81ED-4DB2-BD59-A6C34878D82A}">
                    <a16:rowId xmlns:a16="http://schemas.microsoft.com/office/drawing/2014/main" val="10002"/>
                  </a:ext>
                </a:extLst>
              </a:tr>
              <a:tr h="444252">
                <a:tc>
                  <a:txBody>
                    <a:bodyPr/>
                    <a:lstStyle/>
                    <a:p>
                      <a:pPr marL="58702" marR="58702" defTabSz="1295400">
                        <a:lnSpc>
                          <a:spcPct val="130000"/>
                        </a:lnSpc>
                        <a:defRPr sz="1800">
                          <a:uFillTx/>
                        </a:defRPr>
                      </a:pPr>
                      <a:r>
                        <a:rPr sz="1300">
                          <a:uFill>
                            <a:solidFill>
                              <a:srgbClr val="000000"/>
                            </a:solidFill>
                          </a:uFill>
                        </a:rPr>
                        <a:t>IBM S/360</a:t>
                      </a:r>
                    </a:p>
                  </a:txBody>
                  <a:tcPr marL="35719" marR="35719" marT="35719" marB="35719" anchor="ctr" horzOverflow="overflow">
                    <a:lnL w="28575">
                      <a:miter lim="400000"/>
                    </a:lnL>
                  </a:tcPr>
                </a:tc>
                <a:tc>
                  <a:txBody>
                    <a:bodyPr/>
                    <a:lstStyle/>
                    <a:p>
                      <a:pPr marL="58702" marR="58702" defTabSz="1295400">
                        <a:lnSpc>
                          <a:spcPct val="130000"/>
                        </a:lnSpc>
                        <a:defRPr sz="1800">
                          <a:uFillTx/>
                        </a:defRPr>
                      </a:pPr>
                      <a:r>
                        <a:rPr sz="1300">
                          <a:uFill>
                            <a:solidFill>
                              <a:srgbClr val="000000"/>
                            </a:solidFill>
                          </a:uFill>
                        </a:rPr>
                        <a:t>1970s</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24</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4 MB</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512 KB</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$1M</a:t>
                      </a:r>
                    </a:p>
                  </a:txBody>
                  <a:tcPr marL="35719" marR="35719" marT="35719" marB="35719" anchor="ctr" horzOverflow="overflow">
                    <a:lnR w="28575">
                      <a:miter lim="400000"/>
                    </a:lnR>
                  </a:tcPr>
                </a:tc>
                <a:extLst>
                  <a:ext uri="{0D108BD9-81ED-4DB2-BD59-A6C34878D82A}">
                    <a16:rowId xmlns:a16="http://schemas.microsoft.com/office/drawing/2014/main" val="10003"/>
                  </a:ext>
                </a:extLst>
              </a:tr>
              <a:tr h="444252">
                <a:tc>
                  <a:txBody>
                    <a:bodyPr/>
                    <a:lstStyle/>
                    <a:p>
                      <a:pPr marL="58702" marR="58702" defTabSz="1295400">
                        <a:lnSpc>
                          <a:spcPct val="130000"/>
                        </a:lnSpc>
                        <a:defRPr sz="1800">
                          <a:uFillTx/>
                        </a:defRPr>
                      </a:pPr>
                      <a:r>
                        <a:rPr sz="1300">
                          <a:uFill>
                            <a:solidFill>
                              <a:srgbClr val="000000"/>
                            </a:solidFill>
                          </a:uFill>
                        </a:rPr>
                        <a:t>VAX</a:t>
                      </a:r>
                    </a:p>
                  </a:txBody>
                  <a:tcPr marL="35719" marR="35719" marT="35719" marB="35719" anchor="ctr" horzOverflow="overflow">
                    <a:lnL w="28575">
                      <a:miter lim="400000"/>
                    </a:lnL>
                  </a:tcPr>
                </a:tc>
                <a:tc>
                  <a:txBody>
                    <a:bodyPr/>
                    <a:lstStyle/>
                    <a:p>
                      <a:pPr marL="58702" marR="58702" defTabSz="1295400">
                        <a:lnSpc>
                          <a:spcPct val="130000"/>
                        </a:lnSpc>
                        <a:defRPr sz="1800">
                          <a:uFillTx/>
                        </a:defRPr>
                      </a:pPr>
                      <a:r>
                        <a:rPr sz="1300">
                          <a:uFill>
                            <a:solidFill>
                              <a:srgbClr val="000000"/>
                            </a:solidFill>
                          </a:uFill>
                        </a:rPr>
                        <a:t>1980s</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32</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4 GB</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1 MB</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$1M</a:t>
                      </a:r>
                    </a:p>
                  </a:txBody>
                  <a:tcPr marL="35719" marR="35719" marT="35719" marB="35719" anchor="ctr" horzOverflow="overflow">
                    <a:lnR w="28575">
                      <a:miter lim="400000"/>
                    </a:lnR>
                  </a:tcPr>
                </a:tc>
                <a:extLst>
                  <a:ext uri="{0D108BD9-81ED-4DB2-BD59-A6C34878D82A}">
                    <a16:rowId xmlns:a16="http://schemas.microsoft.com/office/drawing/2014/main" val="10004"/>
                  </a:ext>
                </a:extLst>
              </a:tr>
              <a:tr h="444252">
                <a:tc>
                  <a:txBody>
                    <a:bodyPr/>
                    <a:lstStyle/>
                    <a:p>
                      <a:pPr marL="58702" marR="58702" defTabSz="1295400">
                        <a:lnSpc>
                          <a:spcPct val="130000"/>
                        </a:lnSpc>
                        <a:defRPr sz="1800">
                          <a:uFillTx/>
                        </a:defRPr>
                      </a:pPr>
                      <a:r>
                        <a:rPr sz="1300">
                          <a:uFill>
                            <a:solidFill>
                              <a:srgbClr val="000000"/>
                            </a:solidFill>
                          </a:uFill>
                        </a:rPr>
                        <a:t>Pentium</a:t>
                      </a:r>
                    </a:p>
                  </a:txBody>
                  <a:tcPr marL="35719" marR="35719" marT="35719" marB="35719" anchor="ctr" horzOverflow="overflow">
                    <a:lnL w="28575">
                      <a:miter lim="400000"/>
                    </a:lnL>
                  </a:tcPr>
                </a:tc>
                <a:tc>
                  <a:txBody>
                    <a:bodyPr/>
                    <a:lstStyle/>
                    <a:p>
                      <a:pPr marL="58702" marR="58702" defTabSz="1295400">
                        <a:lnSpc>
                          <a:spcPct val="130000"/>
                        </a:lnSpc>
                        <a:defRPr sz="1800">
                          <a:uFillTx/>
                        </a:defRPr>
                      </a:pPr>
                      <a:r>
                        <a:rPr sz="1300">
                          <a:uFill>
                            <a:solidFill>
                              <a:srgbClr val="000000"/>
                            </a:solidFill>
                          </a:uFill>
                        </a:rPr>
                        <a:t>1990s</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32</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4 GB</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1 GB</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$1K</a:t>
                      </a:r>
                    </a:p>
                  </a:txBody>
                  <a:tcPr marL="35719" marR="35719" marT="35719" marB="35719" anchor="ctr" horzOverflow="overflow">
                    <a:lnR w="28575">
                      <a:miter lim="400000"/>
                    </a:lnR>
                  </a:tcPr>
                </a:tc>
                <a:extLst>
                  <a:ext uri="{0D108BD9-81ED-4DB2-BD59-A6C34878D82A}">
                    <a16:rowId xmlns:a16="http://schemas.microsoft.com/office/drawing/2014/main" val="10005"/>
                  </a:ext>
                </a:extLst>
              </a:tr>
              <a:tr h="444252">
                <a:tc>
                  <a:txBody>
                    <a:bodyPr/>
                    <a:lstStyle/>
                    <a:p>
                      <a:pPr marL="58702" marR="58702" defTabSz="1295400">
                        <a:lnSpc>
                          <a:spcPct val="130000"/>
                        </a:lnSpc>
                        <a:defRPr sz="1800">
                          <a:uFillTx/>
                        </a:defRPr>
                      </a:pPr>
                      <a:r>
                        <a:rPr sz="1300">
                          <a:uFill>
                            <a:solidFill>
                              <a:srgbClr val="000000"/>
                            </a:solidFill>
                          </a:uFill>
                        </a:rPr>
                        <a:t>Xeon</a:t>
                      </a:r>
                    </a:p>
                  </a:txBody>
                  <a:tcPr marL="35719" marR="35719" marT="35719" marB="35719" anchor="ctr" horzOverflow="overflow">
                    <a:lnL w="28575">
                      <a:miter lim="400000"/>
                    </a:lnL>
                  </a:tcPr>
                </a:tc>
                <a:tc>
                  <a:txBody>
                    <a:bodyPr/>
                    <a:lstStyle/>
                    <a:p>
                      <a:pPr marL="58702" marR="58702" defTabSz="1295400">
                        <a:lnSpc>
                          <a:spcPct val="130000"/>
                        </a:lnSpc>
                        <a:defRPr sz="1800">
                          <a:uFillTx/>
                        </a:defRPr>
                      </a:pPr>
                      <a:r>
                        <a:rPr sz="1300">
                          <a:uFill>
                            <a:solidFill>
                              <a:srgbClr val="000000"/>
                            </a:solidFill>
                          </a:uFill>
                        </a:rPr>
                        <a:t>2000s</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64</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enough</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4 GB</a:t>
                      </a:r>
                    </a:p>
                  </a:txBody>
                  <a:tcPr marL="35719" marR="35719" marT="35719" marB="35719" anchor="ctr" horzOverflow="overflow"/>
                </a:tc>
                <a:tc>
                  <a:txBody>
                    <a:bodyPr/>
                    <a:lstStyle/>
                    <a:p>
                      <a:pPr marL="58702" marR="58702" defTabSz="1295400">
                        <a:lnSpc>
                          <a:spcPct val="130000"/>
                        </a:lnSpc>
                        <a:defRPr sz="1800">
                          <a:uFillTx/>
                        </a:defRPr>
                      </a:pPr>
                      <a:r>
                        <a:rPr sz="1300">
                          <a:uFill>
                            <a:solidFill>
                              <a:srgbClr val="000000"/>
                            </a:solidFill>
                          </a:uFill>
                        </a:rPr>
                        <a:t>$100</a:t>
                      </a:r>
                    </a:p>
                  </a:txBody>
                  <a:tcPr marL="35719" marR="35719" marT="35719" marB="35719" anchor="ctr" horzOverflow="overflow">
                    <a:lnR w="28575">
                      <a:miter lim="400000"/>
                    </a:lnR>
                  </a:tcPr>
                </a:tc>
                <a:extLst>
                  <a:ext uri="{0D108BD9-81ED-4DB2-BD59-A6C34878D82A}">
                    <a16:rowId xmlns:a16="http://schemas.microsoft.com/office/drawing/2014/main" val="10006"/>
                  </a:ext>
                </a:extLst>
              </a:tr>
              <a:tr h="444252">
                <a:tc>
                  <a:txBody>
                    <a:bodyPr/>
                    <a:lstStyle/>
                    <a:p>
                      <a:pPr marL="58702" marR="58702" defTabSz="1295400">
                        <a:lnSpc>
                          <a:spcPct val="130000"/>
                        </a:lnSpc>
                        <a:defRPr sz="1800">
                          <a:uFillTx/>
                        </a:defRPr>
                      </a:pPr>
                      <a:r>
                        <a:rPr sz="1300">
                          <a:uFill>
                            <a:solidFill>
                              <a:srgbClr val="000000"/>
                            </a:solidFill>
                          </a:uFill>
                        </a:rPr>
                        <a:t>??</a:t>
                      </a:r>
                    </a:p>
                  </a:txBody>
                  <a:tcPr marL="35719" marR="35719" marT="35719" marB="35719" anchor="ctr" horzOverflow="overflow">
                    <a:lnL w="28575">
                      <a:miter lim="400000"/>
                    </a:lnL>
                    <a:lnB w="28575">
                      <a:miter lim="400000"/>
                    </a:lnB>
                  </a:tcPr>
                </a:tc>
                <a:tc>
                  <a:txBody>
                    <a:bodyPr/>
                    <a:lstStyle/>
                    <a:p>
                      <a:pPr marL="58702" marR="58702" defTabSz="1295400">
                        <a:lnSpc>
                          <a:spcPct val="130000"/>
                        </a:lnSpc>
                        <a:defRPr sz="1800">
                          <a:uFillTx/>
                        </a:defRPr>
                      </a:pPr>
                      <a:r>
                        <a:rPr sz="1300">
                          <a:uFill>
                            <a:solidFill>
                              <a:srgbClr val="000000"/>
                            </a:solidFill>
                          </a:uFill>
                        </a:rPr>
                        <a:t>future</a:t>
                      </a:r>
                    </a:p>
                  </a:txBody>
                  <a:tcPr marL="35719" marR="35719" marT="35719" marB="35719" anchor="ctr" horzOverflow="overflow">
                    <a:lnB w="28575">
                      <a:miter lim="400000"/>
                    </a:lnB>
                  </a:tcPr>
                </a:tc>
                <a:tc>
                  <a:txBody>
                    <a:bodyPr/>
                    <a:lstStyle/>
                    <a:p>
                      <a:pPr marL="58702" marR="58702" defTabSz="1295400">
                        <a:lnSpc>
                          <a:spcPct val="130000"/>
                        </a:lnSpc>
                        <a:defRPr sz="1800">
                          <a:uFillTx/>
                        </a:defRPr>
                      </a:pPr>
                      <a:r>
                        <a:rPr sz="1300">
                          <a:uFill>
                            <a:solidFill>
                              <a:srgbClr val="000000"/>
                            </a:solidFill>
                          </a:uFill>
                        </a:rPr>
                        <a:t> 128+</a:t>
                      </a:r>
                    </a:p>
                  </a:txBody>
                  <a:tcPr marL="35719" marR="35719" marT="35719" marB="35719" anchor="ctr" horzOverflow="overflow">
                    <a:lnB w="28575">
                      <a:miter lim="400000"/>
                    </a:lnB>
                  </a:tcPr>
                </a:tc>
                <a:tc>
                  <a:txBody>
                    <a:bodyPr/>
                    <a:lstStyle/>
                    <a:p>
                      <a:pPr marL="58702" marR="58702" defTabSz="1295400">
                        <a:lnSpc>
                          <a:spcPct val="130000"/>
                        </a:lnSpc>
                        <a:defRPr sz="1800">
                          <a:uFillTx/>
                        </a:defRPr>
                      </a:pPr>
                      <a:r>
                        <a:rPr sz="1300">
                          <a:uFill>
                            <a:solidFill>
                              <a:srgbClr val="000000"/>
                            </a:solidFill>
                          </a:uFill>
                        </a:rPr>
                        <a:t>enough</a:t>
                      </a:r>
                    </a:p>
                  </a:txBody>
                  <a:tcPr marL="35719" marR="35719" marT="35719" marB="35719" anchor="ctr" horzOverflow="overflow">
                    <a:lnB w="28575">
                      <a:miter lim="400000"/>
                    </a:lnB>
                  </a:tcPr>
                </a:tc>
                <a:tc>
                  <a:txBody>
                    <a:bodyPr/>
                    <a:lstStyle/>
                    <a:p>
                      <a:pPr marL="58702" marR="58702" defTabSz="1295400">
                        <a:lnSpc>
                          <a:spcPct val="130000"/>
                        </a:lnSpc>
                        <a:defRPr sz="1800">
                          <a:uFillTx/>
                        </a:defRPr>
                      </a:pPr>
                      <a:r>
                        <a:rPr sz="1300">
                          <a:uFill>
                            <a:solidFill>
                              <a:srgbClr val="000000"/>
                            </a:solidFill>
                          </a:uFill>
                        </a:rPr>
                        <a:t>enough</a:t>
                      </a:r>
                    </a:p>
                  </a:txBody>
                  <a:tcPr marL="35719" marR="35719" marT="35719" marB="35719" anchor="ctr" horzOverflow="overflow">
                    <a:lnB w="28575">
                      <a:miter lim="400000"/>
                    </a:lnB>
                  </a:tcPr>
                </a:tc>
                <a:tc>
                  <a:txBody>
                    <a:bodyPr/>
                    <a:lstStyle/>
                    <a:p>
                      <a:pPr marL="58702" marR="58702" defTabSz="1295400">
                        <a:lnSpc>
                          <a:spcPct val="130000"/>
                        </a:lnSpc>
                        <a:defRPr sz="1800">
                          <a:uFillTx/>
                        </a:defRPr>
                      </a:pPr>
                      <a:r>
                        <a:rPr sz="1300" dirty="0">
                          <a:uFill>
                            <a:solidFill>
                              <a:srgbClr val="000000"/>
                            </a:solidFill>
                          </a:uFill>
                        </a:rPr>
                        <a:t>$1</a:t>
                      </a:r>
                    </a:p>
                  </a:txBody>
                  <a:tcPr marL="35719" marR="35719" marT="35719" marB="35719" anchor="ctr" horzOverflow="overflow">
                    <a:lnR w="28575">
                      <a:miter lim="400000"/>
                    </a:lnR>
                    <a:lnB w="28575">
                      <a:miter lim="400000"/>
                    </a:lnB>
                  </a:tcPr>
                </a:tc>
                <a:extLst>
                  <a:ext uri="{0D108BD9-81ED-4DB2-BD59-A6C34878D82A}">
                    <a16:rowId xmlns:a16="http://schemas.microsoft.com/office/drawing/2014/main" val="10007"/>
                  </a:ext>
                </a:extLst>
              </a:tr>
            </a:tbl>
          </a:graphicData>
        </a:graphic>
      </p:graphicFrame>
      <p:sp>
        <p:nvSpPr>
          <p:cNvPr id="775" name="Shape 775"/>
          <p:cNvSpPr/>
          <p:nvPr/>
        </p:nvSpPr>
        <p:spPr>
          <a:xfrm>
            <a:off x="3667125" y="5880083"/>
            <a:ext cx="4741664" cy="812402"/>
          </a:xfrm>
          <a:prstGeom prst="rect">
            <a:avLst/>
          </a:prstGeom>
          <a:solidFill>
            <a:srgbClr val="FFFFFF"/>
          </a:solidFill>
          <a:ln w="12700">
            <a:miter lim="400000"/>
          </a:ln>
          <a:effectLst>
            <a:outerShdw blurRad="127000" dist="76200" dir="27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7156" tIns="107156" rIns="107156" bIns="107156">
            <a:spAutoFit/>
          </a:bodyPr>
          <a:lstStyle/>
          <a:p>
            <a:pPr marL="43178" marR="43178" defTabSz="910796" eaLnBrk="1" fontAlgn="auto">
              <a:lnSpc>
                <a:spcPct val="120000"/>
              </a:lnSpc>
              <a:spcBef>
                <a:spcPts val="0"/>
              </a:spcBef>
              <a:spcAft>
                <a:spcPts val="0"/>
              </a:spcAft>
              <a:defRPr sz="2400" i="1">
                <a:solidFill>
                  <a:srgbClr val="8D3124"/>
                </a:solidFill>
                <a:uFill>
                  <a:solidFill>
                    <a:srgbClr val="000000"/>
                  </a:solidFill>
                </a:uFill>
                <a:latin typeface="Times Roman"/>
                <a:ea typeface="Times Roman"/>
                <a:cs typeface="Times Roman"/>
                <a:sym typeface="Times Roman"/>
              </a:defRPr>
            </a:pPr>
            <a:r>
              <a:rPr sz="1687" i="1" kern="0">
                <a:solidFill>
                  <a:srgbClr val="000000"/>
                </a:solidFill>
                <a:uFill>
                  <a:solidFill>
                    <a:srgbClr val="000000"/>
                  </a:solidFill>
                </a:uFill>
                <a:latin typeface="Times New Roman" panose="02020603050405020304" pitchFamily="18" charset="0"/>
                <a:cs typeface="Times New Roman" panose="02020603050405020304" pitchFamily="18" charset="0"/>
                <a:sym typeface="Times Roman"/>
              </a:rPr>
              <a:t>“ 512-bit words ought to be enough for anybody. ”</a:t>
            </a:r>
            <a:r>
              <a:rPr sz="1687" i="1" kern="0">
                <a:solidFill>
                  <a:srgbClr val="8D3124"/>
                </a:solidFill>
                <a:uFill>
                  <a:solidFill>
                    <a:srgbClr val="000000"/>
                  </a:solidFill>
                </a:uFill>
                <a:latin typeface="Times New Roman" panose="02020603050405020304" pitchFamily="18" charset="0"/>
                <a:cs typeface="Times New Roman" panose="02020603050405020304" pitchFamily="18" charset="0"/>
                <a:sym typeface="Times Roman"/>
              </a:rPr>
              <a:t> </a:t>
            </a:r>
            <a:br>
              <a:rPr sz="1687" i="1" kern="0">
                <a:solidFill>
                  <a:srgbClr val="8D3124"/>
                </a:solidFill>
                <a:uFill>
                  <a:solidFill>
                    <a:srgbClr val="000000"/>
                  </a:solidFill>
                </a:uFill>
                <a:latin typeface="Times New Roman" panose="02020603050405020304" pitchFamily="18" charset="0"/>
                <a:cs typeface="Times New Roman" panose="02020603050405020304" pitchFamily="18" charset="0"/>
                <a:sym typeface="Times Roman"/>
              </a:rPr>
            </a:br>
            <a:r>
              <a:rPr sz="1687" i="1" kern="0">
                <a:solidFill>
                  <a:srgbClr val="8D3124"/>
                </a:solidFill>
                <a:uFill>
                  <a:solidFill>
                    <a:srgbClr val="000000"/>
                  </a:solidFill>
                </a:uFill>
                <a:latin typeface="Times New Roman" panose="02020603050405020304" pitchFamily="18" charset="0"/>
                <a:cs typeface="Times New Roman" panose="02020603050405020304" pitchFamily="18" charset="0"/>
                <a:sym typeface="Times Roman"/>
              </a:rPr>
              <a:t>      </a:t>
            </a:r>
            <a:r>
              <a:rPr sz="1687" i="1" kern="0">
                <a:solidFill>
                  <a:srgbClr val="005493"/>
                </a:solidFill>
                <a:uFill>
                  <a:solidFill>
                    <a:srgbClr val="606060"/>
                  </a:solidFill>
                </a:uFill>
                <a:latin typeface="Times New Roman" panose="02020603050405020304" pitchFamily="18" charset="0"/>
                <a:cs typeface="Times New Roman" panose="02020603050405020304" pitchFamily="18" charset="0"/>
                <a:sym typeface="Times Roman"/>
              </a:rPr>
              <a:t>— Kevin Wayne, 1995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Shape 777"/>
          <p:cNvSpPr txBox="1">
            <a:spLocks noGrp="1"/>
          </p:cNvSpPr>
          <p:nvPr>
            <p:ph type="title"/>
          </p:nvPr>
        </p:nvSpPr>
        <p:spPr>
          <a:prstGeom prst="rect">
            <a:avLst/>
          </a:prstGeom>
        </p:spPr>
        <p:txBody>
          <a:bodyPr/>
          <a:lstStyle/>
          <a:p>
            <a:r>
              <a:t>A modest proposal</a:t>
            </a:r>
          </a:p>
        </p:txBody>
      </p:sp>
      <p:sp>
        <p:nvSpPr>
          <p:cNvPr id="778" name="Shape 778"/>
          <p:cNvSpPr txBox="1">
            <a:spLocks noGrp="1"/>
          </p:cNvSpPr>
          <p:nvPr>
            <p:ph idx="1"/>
          </p:nvPr>
        </p:nvSpPr>
        <p:spPr>
          <a:prstGeom prst="rect">
            <a:avLst/>
          </a:prstGeom>
        </p:spPr>
        <p:txBody>
          <a:bodyPr/>
          <a:lstStyle/>
          <a:p>
            <a:r>
              <a:rPr sz="2400" dirty="0"/>
              <a:t>Number of atoms in the universe (estimated).  </a:t>
            </a:r>
            <a:r>
              <a:rPr sz="2400" dirty="0">
                <a:solidFill>
                  <a:srgbClr val="000000"/>
                </a:solidFill>
                <a:latin typeface="Symbol"/>
                <a:ea typeface="Symbol"/>
                <a:cs typeface="Symbol"/>
                <a:sym typeface="Symbol"/>
              </a:rPr>
              <a:t>£</a:t>
            </a:r>
            <a:r>
              <a:rPr sz="2400" dirty="0">
                <a:solidFill>
                  <a:srgbClr val="000000"/>
                </a:solidFill>
              </a:rPr>
              <a:t> </a:t>
            </a:r>
            <a:r>
              <a:rPr sz="2400" dirty="0">
                <a:solidFill>
                  <a:srgbClr val="000000"/>
                </a:solidFill>
                <a:latin typeface="Times New Roman"/>
                <a:ea typeface="Times New Roman"/>
                <a:cs typeface="Times New Roman"/>
                <a:sym typeface="Times New Roman"/>
              </a:rPr>
              <a:t>2</a:t>
            </a:r>
            <a:r>
              <a:rPr sz="2400" baseline="31999" dirty="0">
                <a:solidFill>
                  <a:srgbClr val="000000"/>
                </a:solidFill>
                <a:latin typeface="Times New Roman"/>
                <a:ea typeface="Times New Roman"/>
                <a:cs typeface="Times New Roman"/>
                <a:sym typeface="Times New Roman"/>
              </a:rPr>
              <a:t>266</a:t>
            </a:r>
            <a:r>
              <a:rPr sz="2400" dirty="0">
                <a:solidFill>
                  <a:srgbClr val="000000"/>
                </a:solidFill>
              </a:rPr>
              <a:t>.</a:t>
            </a:r>
          </a:p>
          <a:p>
            <a:r>
              <a:rPr sz="2400" dirty="0"/>
              <a:t>Age of universe (estimated).  </a:t>
            </a:r>
            <a:r>
              <a:rPr sz="2000" dirty="0">
                <a:solidFill>
                  <a:srgbClr val="000000"/>
                </a:solidFill>
              </a:rPr>
              <a:t>14 billion years </a:t>
            </a:r>
            <a:r>
              <a:rPr sz="2000" dirty="0">
                <a:solidFill>
                  <a:srgbClr val="000000"/>
                </a:solidFill>
                <a:latin typeface="Symbol"/>
                <a:ea typeface="Symbol"/>
                <a:cs typeface="Symbol"/>
                <a:sym typeface="Symbol"/>
              </a:rPr>
              <a:t>~</a:t>
            </a:r>
            <a:r>
              <a:rPr sz="2000" dirty="0">
                <a:solidFill>
                  <a:srgbClr val="000000"/>
                </a:solidFill>
              </a:rPr>
              <a:t> </a:t>
            </a:r>
            <a:r>
              <a:rPr sz="2000" dirty="0">
                <a:solidFill>
                  <a:srgbClr val="000000"/>
                </a:solidFill>
                <a:latin typeface="Times New Roman"/>
                <a:ea typeface="Times New Roman"/>
                <a:cs typeface="Times New Roman"/>
                <a:sym typeface="Times New Roman"/>
              </a:rPr>
              <a:t>2</a:t>
            </a:r>
            <a:r>
              <a:rPr sz="2000" baseline="31999" dirty="0">
                <a:solidFill>
                  <a:srgbClr val="000000"/>
                </a:solidFill>
                <a:latin typeface="Times New Roman"/>
                <a:ea typeface="Times New Roman"/>
                <a:cs typeface="Times New Roman"/>
                <a:sym typeface="Times New Roman"/>
              </a:rPr>
              <a:t>59</a:t>
            </a:r>
            <a:r>
              <a:rPr sz="2000" dirty="0">
                <a:solidFill>
                  <a:srgbClr val="000000"/>
                </a:solidFill>
              </a:rPr>
              <a:t> seconds </a:t>
            </a:r>
            <a:r>
              <a:rPr sz="2000" dirty="0">
                <a:solidFill>
                  <a:srgbClr val="000000"/>
                </a:solidFill>
                <a:latin typeface="Symbol"/>
                <a:ea typeface="Symbol"/>
                <a:cs typeface="Symbol"/>
                <a:sym typeface="Symbol"/>
              </a:rPr>
              <a:t>£</a:t>
            </a:r>
            <a:r>
              <a:rPr sz="2000" dirty="0">
                <a:solidFill>
                  <a:srgbClr val="000000"/>
                </a:solidFill>
              </a:rPr>
              <a:t> </a:t>
            </a:r>
            <a:r>
              <a:rPr sz="2000" dirty="0">
                <a:solidFill>
                  <a:srgbClr val="000000"/>
                </a:solidFill>
                <a:latin typeface="Times New Roman"/>
                <a:ea typeface="Times New Roman"/>
                <a:cs typeface="Times New Roman"/>
                <a:sym typeface="Times New Roman"/>
              </a:rPr>
              <a:t>2</a:t>
            </a:r>
            <a:r>
              <a:rPr sz="2000" baseline="31999" dirty="0">
                <a:solidFill>
                  <a:srgbClr val="000000"/>
                </a:solidFill>
                <a:latin typeface="Times New Roman"/>
                <a:ea typeface="Times New Roman"/>
                <a:cs typeface="Times New Roman"/>
                <a:sym typeface="Times New Roman"/>
              </a:rPr>
              <a:t>89</a:t>
            </a:r>
            <a:r>
              <a:rPr sz="2000" dirty="0">
                <a:solidFill>
                  <a:srgbClr val="000000"/>
                </a:solidFill>
              </a:rPr>
              <a:t> nanoseconds.</a:t>
            </a:r>
            <a:endParaRPr dirty="0">
              <a:solidFill>
                <a:srgbClr val="000000"/>
              </a:solidFill>
            </a:endParaRPr>
          </a:p>
          <a:p>
            <a:endParaRPr lang="en-US">
              <a:solidFill>
                <a:srgbClr val="000000"/>
              </a:solidFill>
            </a:endParaRPr>
          </a:p>
          <a:p>
            <a:pPr marL="0" indent="0">
              <a:buNone/>
            </a:pPr>
            <a:endParaRPr dirty="0">
              <a:solidFill>
                <a:srgbClr val="000000"/>
              </a:solidFill>
            </a:endParaRPr>
          </a:p>
          <a:p>
            <a:r>
              <a:rPr sz="2400" dirty="0"/>
              <a:t>Q.  </a:t>
            </a:r>
            <a:r>
              <a:rPr sz="2400" dirty="0">
                <a:solidFill>
                  <a:srgbClr val="000000"/>
                </a:solidFill>
              </a:rPr>
              <a:t>How many bits address every atom that ever existed?</a:t>
            </a:r>
          </a:p>
          <a:p>
            <a:r>
              <a:rPr sz="2400" dirty="0"/>
              <a:t>A. </a:t>
            </a:r>
            <a:r>
              <a:rPr sz="2400" dirty="0">
                <a:solidFill>
                  <a:srgbClr val="000000"/>
                </a:solidFill>
              </a:rPr>
              <a:t> Use a unique 512-bit address for every atom at every time </a:t>
            </a:r>
            <a:r>
              <a:rPr sz="2400">
                <a:solidFill>
                  <a:srgbClr val="000000"/>
                </a:solidFill>
              </a:rPr>
              <a:t>quantum.</a:t>
            </a:r>
            <a:endParaRPr sz="2400" dirty="0">
              <a:solidFill>
                <a:srgbClr val="000000"/>
              </a:solidFill>
            </a:endParaRPr>
          </a:p>
          <a:p>
            <a:r>
              <a:rPr sz="2400" dirty="0"/>
              <a:t>Ex.  </a:t>
            </a:r>
            <a:r>
              <a:rPr sz="2400" dirty="0">
                <a:solidFill>
                  <a:srgbClr val="000000"/>
                </a:solidFill>
                <a:uFill>
                  <a:solidFill>
                    <a:srgbClr val="000000"/>
                  </a:solidFill>
                </a:uFill>
              </a:rPr>
              <a:t>Use 256-way </a:t>
            </a:r>
            <a:r>
              <a:rPr sz="2400" dirty="0" err="1">
                <a:solidFill>
                  <a:srgbClr val="000000"/>
                </a:solidFill>
                <a:uFill>
                  <a:solidFill>
                    <a:srgbClr val="000000"/>
                  </a:solidFill>
                </a:uFill>
              </a:rPr>
              <a:t>trie</a:t>
            </a:r>
            <a:r>
              <a:rPr sz="2400" dirty="0">
                <a:solidFill>
                  <a:srgbClr val="000000"/>
                </a:solidFill>
                <a:uFill>
                  <a:solidFill>
                    <a:srgbClr val="000000"/>
                  </a:solidFill>
                </a:uFill>
              </a:rPr>
              <a:t> to map each atom to location.</a:t>
            </a:r>
          </a:p>
          <a:p>
            <a:pPr lvl="1"/>
            <a:r>
              <a:rPr sz="2400" dirty="0"/>
              <a:t>Represent atom as 64 8-bit chars (512 bits).</a:t>
            </a:r>
          </a:p>
          <a:p>
            <a:pPr lvl="1"/>
            <a:r>
              <a:rPr sz="2400" dirty="0"/>
              <a:t>256-way </a:t>
            </a:r>
            <a:r>
              <a:rPr sz="2400" dirty="0" err="1"/>
              <a:t>trie</a:t>
            </a:r>
            <a:r>
              <a:rPr sz="2400" dirty="0"/>
              <a:t> wastes 255/256 actual memory. </a:t>
            </a:r>
          </a:p>
          <a:p>
            <a:pPr lvl="1"/>
            <a:r>
              <a:rPr sz="2400" dirty="0"/>
              <a:t>Need better use of memory.</a:t>
            </a:r>
          </a:p>
        </p:txBody>
      </p:sp>
      <p:sp>
        <p:nvSpPr>
          <p:cNvPr id="780" name="Shape 780"/>
          <p:cNvSpPr/>
          <p:nvPr/>
        </p:nvSpPr>
        <p:spPr>
          <a:xfrm>
            <a:off x="2470547" y="2518261"/>
            <a:ext cx="3437930" cy="348259"/>
          </a:xfrm>
          <a:prstGeom prst="rect">
            <a:avLst/>
          </a:prstGeom>
          <a:solidFill>
            <a:srgbClr val="FFFFFF"/>
          </a:solidFill>
          <a:ln w="12700">
            <a:solidFill>
              <a:srgbClr val="000000"/>
            </a:solidFill>
            <a:custDash>
              <a:ds d="200000" sp="200000"/>
            </a:custDash>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lnSpc>
                <a:spcPct val="120000"/>
              </a:lnSpc>
              <a:defRPr sz="1600">
                <a:solidFill>
                  <a:srgbClr val="8D3124"/>
                </a:solidFill>
                <a:uFill>
                  <a:solidFill>
                    <a:srgbClr val="8D3124"/>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125" kern="0"/>
              <a:t>266 bits</a:t>
            </a:r>
          </a:p>
        </p:txBody>
      </p:sp>
      <p:sp>
        <p:nvSpPr>
          <p:cNvPr id="781" name="Shape 781"/>
          <p:cNvSpPr/>
          <p:nvPr/>
        </p:nvSpPr>
        <p:spPr>
          <a:xfrm>
            <a:off x="5997775" y="2518260"/>
            <a:ext cx="1330523" cy="348258"/>
          </a:xfrm>
          <a:prstGeom prst="rect">
            <a:avLst/>
          </a:prstGeom>
          <a:solidFill>
            <a:srgbClr val="FFFFFF"/>
          </a:solidFill>
          <a:ln w="12700">
            <a:solidFill>
              <a:srgbClr val="000000"/>
            </a:solidFill>
            <a:custDash>
              <a:ds d="200000" sp="200000"/>
            </a:custDash>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lnSpc>
                <a:spcPct val="120000"/>
              </a:lnSpc>
              <a:defRPr sz="1600">
                <a:solidFill>
                  <a:srgbClr val="8D3124"/>
                </a:solidFill>
                <a:uFill>
                  <a:solidFill>
                    <a:srgbClr val="8D3124"/>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125" kern="0"/>
              <a:t>89 bits</a:t>
            </a:r>
          </a:p>
        </p:txBody>
      </p:sp>
      <p:sp>
        <p:nvSpPr>
          <p:cNvPr id="782" name="Shape 782"/>
          <p:cNvSpPr/>
          <p:nvPr/>
        </p:nvSpPr>
        <p:spPr>
          <a:xfrm>
            <a:off x="7435454" y="2518260"/>
            <a:ext cx="2437805" cy="348258"/>
          </a:xfrm>
          <a:prstGeom prst="rect">
            <a:avLst/>
          </a:prstGeom>
          <a:solidFill>
            <a:srgbClr val="FFFFFF"/>
          </a:solidFill>
          <a:ln w="12700">
            <a:solidFill>
              <a:srgbClr val="000000"/>
            </a:solidFill>
            <a:custDash>
              <a:ds d="200000" sp="200000"/>
            </a:custDash>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lnSpc>
                <a:spcPct val="120000"/>
              </a:lnSpc>
              <a:defRPr sz="1600">
                <a:solidFill>
                  <a:srgbClr val="8D3124"/>
                </a:solidFill>
                <a:uFill>
                  <a:solidFill>
                    <a:srgbClr val="8D3124"/>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125" kern="0"/>
              <a:t>157 bits</a:t>
            </a:r>
          </a:p>
        </p:txBody>
      </p:sp>
      <p:sp>
        <p:nvSpPr>
          <p:cNvPr id="783" name="Shape 783"/>
          <p:cNvSpPr/>
          <p:nvPr/>
        </p:nvSpPr>
        <p:spPr>
          <a:xfrm>
            <a:off x="2470547" y="2937955"/>
            <a:ext cx="3437930" cy="303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spAutoFit/>
          </a:bodyPr>
          <a:lstStyle>
            <a:lvl1pPr marL="58702" marR="58702" algn="ctr" defTabSz="1295400">
              <a:lnSpc>
                <a:spcPct val="150000"/>
              </a:lnSpc>
              <a:defRPr sz="1600" b="1">
                <a:uFill>
                  <a:solidFill>
                    <a:srgbClr val="000000"/>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125" kern="0">
                <a:solidFill>
                  <a:srgbClr val="000000"/>
                </a:solidFill>
                <a:latin typeface="Lucida Console" panose="020B0609040504020204" pitchFamily="49" charset="0"/>
              </a:rPr>
              <a:t>atom</a:t>
            </a:r>
          </a:p>
        </p:txBody>
      </p:sp>
      <p:sp>
        <p:nvSpPr>
          <p:cNvPr id="784" name="Shape 784"/>
          <p:cNvSpPr/>
          <p:nvPr/>
        </p:nvSpPr>
        <p:spPr>
          <a:xfrm>
            <a:off x="5997775" y="2937955"/>
            <a:ext cx="1330523" cy="303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spAutoFit/>
          </a:bodyPr>
          <a:lstStyle>
            <a:lvl1pPr marL="58702" marR="58702" algn="ctr" defTabSz="1295400">
              <a:lnSpc>
                <a:spcPct val="150000"/>
              </a:lnSpc>
              <a:defRPr sz="1600" b="1">
                <a:uFill>
                  <a:solidFill>
                    <a:srgbClr val="000000"/>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125" kern="0">
                <a:solidFill>
                  <a:srgbClr val="000000"/>
                </a:solidFill>
                <a:latin typeface="Lucida Console" panose="020B0609040504020204" pitchFamily="49" charset="0"/>
              </a:rPr>
              <a:t>time</a:t>
            </a:r>
          </a:p>
        </p:txBody>
      </p:sp>
      <p:sp>
        <p:nvSpPr>
          <p:cNvPr id="785" name="Shape 785"/>
          <p:cNvSpPr/>
          <p:nvPr/>
        </p:nvSpPr>
        <p:spPr>
          <a:xfrm>
            <a:off x="7435454" y="2937955"/>
            <a:ext cx="2437805" cy="303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spAutoFit/>
          </a:bodyPr>
          <a:lstStyle>
            <a:lvl1pPr marL="58702" marR="58702" algn="ctr" defTabSz="1295400">
              <a:lnSpc>
                <a:spcPct val="150000"/>
              </a:lnSpc>
              <a:defRPr sz="1600" b="1">
                <a:uFill>
                  <a:solidFill>
                    <a:srgbClr val="000000"/>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125" kern="0">
                <a:solidFill>
                  <a:srgbClr val="000000"/>
                </a:solidFill>
                <a:latin typeface="Lucida Console" panose="020B0609040504020204" pitchFamily="49" charset="0"/>
              </a:rPr>
              <a:t>cushion for whatever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txBox="1">
            <a:spLocks noGrp="1"/>
          </p:cNvSpPr>
          <p:nvPr>
            <p:ph type="title"/>
          </p:nvPr>
        </p:nvSpPr>
        <p:spPr>
          <a:prstGeom prst="rect">
            <a:avLst/>
          </a:prstGeom>
        </p:spPr>
        <p:txBody>
          <a:bodyPr/>
          <a:lstStyle/>
          <a:p>
            <a:r>
              <a:t>Ternary search tries</a:t>
            </a:r>
          </a:p>
        </p:txBody>
      </p:sp>
      <p:sp>
        <p:nvSpPr>
          <p:cNvPr id="805" name="Shape 805"/>
          <p:cNvSpPr txBox="1">
            <a:spLocks noGrp="1"/>
          </p:cNvSpPr>
          <p:nvPr>
            <p:ph idx="1"/>
          </p:nvPr>
        </p:nvSpPr>
        <p:spPr>
          <a:prstGeom prst="rect">
            <a:avLst/>
          </a:prstGeom>
        </p:spPr>
        <p:txBody>
          <a:bodyPr/>
          <a:lstStyle/>
          <a:p>
            <a:pPr lvl="1"/>
            <a:r>
              <a:rPr sz="2400"/>
              <a:t>Store characters and values in nodes (not keys).</a:t>
            </a:r>
          </a:p>
          <a:p>
            <a:pPr lvl="1"/>
            <a:r>
              <a:rPr sz="2400"/>
              <a:t>Each node has </a:t>
            </a:r>
            <a:r>
              <a:rPr sz="2400">
                <a:solidFill>
                  <a:srgbClr val="8D3124"/>
                </a:solidFill>
                <a:uFill>
                  <a:solidFill>
                    <a:srgbClr val="8D3124"/>
                  </a:solidFill>
                </a:uFill>
              </a:rPr>
              <a:t>3</a:t>
            </a:r>
            <a:r>
              <a:rPr sz="2400"/>
              <a:t> children:  smaller (left), equal (middle), larger (right).</a:t>
            </a:r>
          </a:p>
        </p:txBody>
      </p:sp>
      <p:grpSp>
        <p:nvGrpSpPr>
          <p:cNvPr id="809" name="Group 809"/>
          <p:cNvGrpSpPr/>
          <p:nvPr/>
        </p:nvGrpSpPr>
        <p:grpSpPr>
          <a:xfrm>
            <a:off x="1776173" y="2482404"/>
            <a:ext cx="8001000" cy="4065665"/>
            <a:chOff x="0" y="0"/>
            <a:chExt cx="7886700" cy="3619500"/>
          </a:xfrm>
        </p:grpSpPr>
        <p:sp>
          <p:nvSpPr>
            <p:cNvPr id="807" name="Shape 807"/>
            <p:cNvSpPr/>
            <p:nvPr/>
          </p:nvSpPr>
          <p:spPr>
            <a:xfrm>
              <a:off x="0" y="0"/>
              <a:ext cx="7886700" cy="3619500"/>
            </a:xfrm>
            <a:prstGeom prst="rect">
              <a:avLst/>
            </a:prstGeom>
            <a:solidFill>
              <a:srgbClr val="FFFFFF"/>
            </a:solidFill>
            <a:ln w="12700" cap="flat">
              <a:noFill/>
              <a:round/>
            </a:ln>
            <a:effectLst/>
          </p:spPr>
          <p:txBody>
            <a:bodyPr wrap="square" lIns="142875" tIns="142875" rIns="142875" bIns="142875" numCol="1" anchor="t">
              <a:noAutofit/>
            </a:bodyPr>
            <a:lstStyle/>
            <a:p>
              <a:pPr marL="5079" marR="5079" defTabSz="910796" eaLnBrk="1" fontAlgn="auto">
                <a:lnSpc>
                  <a:spcPct val="120000"/>
                </a:lnSpc>
                <a:spcBef>
                  <a:spcPts val="0"/>
                </a:spcBef>
                <a:spcAft>
                  <a:spcPts val="0"/>
                </a:spcAft>
                <a:defRPr sz="2200">
                  <a:solidFill>
                    <a:srgbClr val="005493"/>
                  </a:solidFill>
                  <a:uFill>
                    <a:solidFill>
                      <a:srgbClr val="0048AA"/>
                    </a:solidFill>
                  </a:uFill>
                  <a:latin typeface="Lucida Sans Regular"/>
                  <a:ea typeface="Lucida Sans Regular"/>
                  <a:cs typeface="Lucida Sans Regular"/>
                  <a:sym typeface="Lucida Sans Regular"/>
                </a:defRPr>
              </a:pPr>
              <a:endParaRPr sz="1547" kern="0">
                <a:solidFill>
                  <a:srgbClr val="005493"/>
                </a:solidFill>
                <a:uFill>
                  <a:solidFill>
                    <a:srgbClr val="0048AA"/>
                  </a:solidFill>
                </a:uFill>
                <a:latin typeface="Lucida Sans Regular"/>
                <a:sym typeface="Lucida Sans Regular"/>
              </a:endParaRPr>
            </a:p>
          </p:txBody>
        </p:sp>
        <p:pic>
          <p:nvPicPr>
            <p:cNvPr id="808" name="bentley-sedgewick.png"/>
            <p:cNvPicPr>
              <a:picLocks noChangeAspect="1"/>
            </p:cNvPicPr>
            <p:nvPr/>
          </p:nvPicPr>
          <p:blipFill>
            <a:blip r:embed="rId2"/>
            <a:srcRect l="7668" t="13636" r="9465" b="60225"/>
            <a:stretch>
              <a:fillRect/>
            </a:stretch>
          </p:blipFill>
          <p:spPr>
            <a:xfrm>
              <a:off x="329131" y="295814"/>
              <a:ext cx="7124701" cy="2908301"/>
            </a:xfrm>
            <a:prstGeom prst="rect">
              <a:avLst/>
            </a:prstGeom>
            <a:ln w="12700" cap="flat">
              <a:noFill/>
              <a:round/>
            </a:ln>
            <a:effectLst/>
          </p:spPr>
        </p:pic>
      </p:grpSp>
      <p:pic>
        <p:nvPicPr>
          <p:cNvPr id="806" name="baobabs.png"/>
          <p:cNvPicPr>
            <a:picLocks/>
          </p:cNvPicPr>
          <p:nvPr/>
        </p:nvPicPr>
        <p:blipFill>
          <a:blip r:embed="rId3"/>
          <a:srcRect l="639" t="1821" r="1121" b="816"/>
          <a:stretch>
            <a:fillRect/>
          </a:stretch>
        </p:blipFill>
        <p:spPr>
          <a:xfrm>
            <a:off x="9220784" y="2468892"/>
            <a:ext cx="2187866" cy="2402113"/>
          </a:xfrm>
          <a:custGeom>
            <a:avLst/>
            <a:gdLst/>
            <a:ahLst/>
            <a:cxnLst>
              <a:cxn ang="0">
                <a:pos x="wd2" y="hd2"/>
              </a:cxn>
              <a:cxn ang="5400000">
                <a:pos x="wd2" y="hd2"/>
              </a:cxn>
              <a:cxn ang="10800000">
                <a:pos x="wd2" y="hd2"/>
              </a:cxn>
              <a:cxn ang="16200000">
                <a:pos x="wd2" y="hd2"/>
              </a:cxn>
            </a:cxnLst>
            <a:rect l="0" t="0" r="r" b="b"/>
            <a:pathLst>
              <a:path w="21542" h="21584" extrusionOk="0">
                <a:moveTo>
                  <a:pt x="6951" y="0"/>
                </a:moveTo>
                <a:cubicBezTo>
                  <a:pt x="6767" y="0"/>
                  <a:pt x="6679" y="70"/>
                  <a:pt x="6679" y="213"/>
                </a:cubicBezTo>
                <a:cubicBezTo>
                  <a:pt x="6679" y="271"/>
                  <a:pt x="6649" y="328"/>
                  <a:pt x="6611" y="341"/>
                </a:cubicBezTo>
                <a:cubicBezTo>
                  <a:pt x="6525" y="371"/>
                  <a:pt x="6293" y="267"/>
                  <a:pt x="6168" y="140"/>
                </a:cubicBezTo>
                <a:cubicBezTo>
                  <a:pt x="6051" y="21"/>
                  <a:pt x="5971" y="22"/>
                  <a:pt x="5850" y="140"/>
                </a:cubicBezTo>
                <a:cubicBezTo>
                  <a:pt x="5776" y="213"/>
                  <a:pt x="5721" y="226"/>
                  <a:pt x="5608" y="203"/>
                </a:cubicBezTo>
                <a:cubicBezTo>
                  <a:pt x="5527" y="187"/>
                  <a:pt x="5421" y="193"/>
                  <a:pt x="5372" y="216"/>
                </a:cubicBezTo>
                <a:cubicBezTo>
                  <a:pt x="5143" y="320"/>
                  <a:pt x="4927" y="398"/>
                  <a:pt x="4808" y="421"/>
                </a:cubicBezTo>
                <a:cubicBezTo>
                  <a:pt x="4721" y="439"/>
                  <a:pt x="4661" y="492"/>
                  <a:pt x="4627" y="582"/>
                </a:cubicBezTo>
                <a:cubicBezTo>
                  <a:pt x="4579" y="707"/>
                  <a:pt x="4567" y="714"/>
                  <a:pt x="4429" y="669"/>
                </a:cubicBezTo>
                <a:cubicBezTo>
                  <a:pt x="4295" y="627"/>
                  <a:pt x="4268" y="633"/>
                  <a:pt x="4132" y="770"/>
                </a:cubicBezTo>
                <a:cubicBezTo>
                  <a:pt x="4051" y="852"/>
                  <a:pt x="3972" y="951"/>
                  <a:pt x="3959" y="988"/>
                </a:cubicBezTo>
                <a:cubicBezTo>
                  <a:pt x="3879" y="1222"/>
                  <a:pt x="3788" y="1769"/>
                  <a:pt x="3814" y="1863"/>
                </a:cubicBezTo>
                <a:cubicBezTo>
                  <a:pt x="3849" y="1991"/>
                  <a:pt x="3761" y="2117"/>
                  <a:pt x="3660" y="2081"/>
                </a:cubicBezTo>
                <a:cubicBezTo>
                  <a:pt x="3621" y="2068"/>
                  <a:pt x="3523" y="2126"/>
                  <a:pt x="3432" y="2217"/>
                </a:cubicBezTo>
                <a:cubicBezTo>
                  <a:pt x="3279" y="2368"/>
                  <a:pt x="3259" y="2373"/>
                  <a:pt x="3075" y="2334"/>
                </a:cubicBezTo>
                <a:cubicBezTo>
                  <a:pt x="2838" y="2285"/>
                  <a:pt x="2774" y="2324"/>
                  <a:pt x="2704" y="2565"/>
                </a:cubicBezTo>
                <a:cubicBezTo>
                  <a:pt x="2645" y="2765"/>
                  <a:pt x="2556" y="2816"/>
                  <a:pt x="2388" y="2746"/>
                </a:cubicBezTo>
                <a:cubicBezTo>
                  <a:pt x="2104" y="2627"/>
                  <a:pt x="1627" y="2944"/>
                  <a:pt x="1627" y="3250"/>
                </a:cubicBezTo>
                <a:cubicBezTo>
                  <a:pt x="1627" y="3335"/>
                  <a:pt x="1591" y="3425"/>
                  <a:pt x="1544" y="3460"/>
                </a:cubicBezTo>
                <a:cubicBezTo>
                  <a:pt x="1392" y="3575"/>
                  <a:pt x="1187" y="4059"/>
                  <a:pt x="1217" y="4230"/>
                </a:cubicBezTo>
                <a:cubicBezTo>
                  <a:pt x="1233" y="4317"/>
                  <a:pt x="1218" y="4431"/>
                  <a:pt x="1184" y="4488"/>
                </a:cubicBezTo>
                <a:cubicBezTo>
                  <a:pt x="1129" y="4583"/>
                  <a:pt x="1102" y="4588"/>
                  <a:pt x="816" y="4563"/>
                </a:cubicBezTo>
                <a:cubicBezTo>
                  <a:pt x="435" y="4531"/>
                  <a:pt x="373" y="4577"/>
                  <a:pt x="426" y="4857"/>
                </a:cubicBezTo>
                <a:cubicBezTo>
                  <a:pt x="446" y="4962"/>
                  <a:pt x="466" y="5249"/>
                  <a:pt x="473" y="5496"/>
                </a:cubicBezTo>
                <a:cubicBezTo>
                  <a:pt x="480" y="5743"/>
                  <a:pt x="489" y="5978"/>
                  <a:pt x="492" y="6018"/>
                </a:cubicBezTo>
                <a:cubicBezTo>
                  <a:pt x="495" y="6058"/>
                  <a:pt x="556" y="6170"/>
                  <a:pt x="629" y="6266"/>
                </a:cubicBezTo>
                <a:cubicBezTo>
                  <a:pt x="749" y="6423"/>
                  <a:pt x="764" y="6479"/>
                  <a:pt x="767" y="6843"/>
                </a:cubicBezTo>
                <a:cubicBezTo>
                  <a:pt x="769" y="7189"/>
                  <a:pt x="789" y="7284"/>
                  <a:pt x="904" y="7500"/>
                </a:cubicBezTo>
                <a:cubicBezTo>
                  <a:pt x="978" y="7638"/>
                  <a:pt x="1039" y="7819"/>
                  <a:pt x="1039" y="7903"/>
                </a:cubicBezTo>
                <a:cubicBezTo>
                  <a:pt x="1039" y="8073"/>
                  <a:pt x="1168" y="8261"/>
                  <a:pt x="1665" y="8798"/>
                </a:cubicBezTo>
                <a:cubicBezTo>
                  <a:pt x="2204" y="9382"/>
                  <a:pt x="2250" y="9422"/>
                  <a:pt x="2467" y="9508"/>
                </a:cubicBezTo>
                <a:cubicBezTo>
                  <a:pt x="2584" y="9554"/>
                  <a:pt x="2724" y="9636"/>
                  <a:pt x="2775" y="9689"/>
                </a:cubicBezTo>
                <a:cubicBezTo>
                  <a:pt x="2903" y="9819"/>
                  <a:pt x="3212" y="9891"/>
                  <a:pt x="3349" y="9824"/>
                </a:cubicBezTo>
                <a:cubicBezTo>
                  <a:pt x="3407" y="9796"/>
                  <a:pt x="3519" y="9787"/>
                  <a:pt x="3599" y="9801"/>
                </a:cubicBezTo>
                <a:cubicBezTo>
                  <a:pt x="3680" y="9816"/>
                  <a:pt x="3891" y="9796"/>
                  <a:pt x="4066" y="9759"/>
                </a:cubicBezTo>
                <a:lnTo>
                  <a:pt x="4385" y="9691"/>
                </a:lnTo>
                <a:lnTo>
                  <a:pt x="4624" y="9827"/>
                </a:lnTo>
                <a:cubicBezTo>
                  <a:pt x="4899" y="9981"/>
                  <a:pt x="5000" y="9992"/>
                  <a:pt x="5237" y="9889"/>
                </a:cubicBezTo>
                <a:cubicBezTo>
                  <a:pt x="5455" y="9794"/>
                  <a:pt x="5550" y="9668"/>
                  <a:pt x="5550" y="9468"/>
                </a:cubicBezTo>
                <a:cubicBezTo>
                  <a:pt x="5550" y="9349"/>
                  <a:pt x="5587" y="9273"/>
                  <a:pt x="5693" y="9180"/>
                </a:cubicBezTo>
                <a:cubicBezTo>
                  <a:pt x="5772" y="9111"/>
                  <a:pt x="5855" y="9064"/>
                  <a:pt x="5877" y="9077"/>
                </a:cubicBezTo>
                <a:cubicBezTo>
                  <a:pt x="5960" y="9123"/>
                  <a:pt x="6264" y="8950"/>
                  <a:pt x="6336" y="8814"/>
                </a:cubicBezTo>
                <a:cubicBezTo>
                  <a:pt x="6377" y="8737"/>
                  <a:pt x="6531" y="8565"/>
                  <a:pt x="6679" y="8432"/>
                </a:cubicBezTo>
                <a:cubicBezTo>
                  <a:pt x="6828" y="8300"/>
                  <a:pt x="6973" y="8151"/>
                  <a:pt x="7001" y="8104"/>
                </a:cubicBezTo>
                <a:cubicBezTo>
                  <a:pt x="7044" y="8033"/>
                  <a:pt x="7067" y="8028"/>
                  <a:pt x="7155" y="8071"/>
                </a:cubicBezTo>
                <a:cubicBezTo>
                  <a:pt x="7213" y="8100"/>
                  <a:pt x="7346" y="8121"/>
                  <a:pt x="7452" y="8121"/>
                </a:cubicBezTo>
                <a:cubicBezTo>
                  <a:pt x="7557" y="8121"/>
                  <a:pt x="7655" y="8134"/>
                  <a:pt x="7669" y="8147"/>
                </a:cubicBezTo>
                <a:cubicBezTo>
                  <a:pt x="7683" y="8159"/>
                  <a:pt x="7662" y="8276"/>
                  <a:pt x="7622" y="8405"/>
                </a:cubicBezTo>
                <a:cubicBezTo>
                  <a:pt x="7460" y="8929"/>
                  <a:pt x="7517" y="9193"/>
                  <a:pt x="7814" y="9307"/>
                </a:cubicBezTo>
                <a:cubicBezTo>
                  <a:pt x="7895" y="9339"/>
                  <a:pt x="8002" y="9427"/>
                  <a:pt x="8053" y="9503"/>
                </a:cubicBezTo>
                <a:cubicBezTo>
                  <a:pt x="8145" y="9641"/>
                  <a:pt x="8143" y="9644"/>
                  <a:pt x="8040" y="9764"/>
                </a:cubicBezTo>
                <a:cubicBezTo>
                  <a:pt x="7924" y="9899"/>
                  <a:pt x="7792" y="10276"/>
                  <a:pt x="7792" y="10468"/>
                </a:cubicBezTo>
                <a:cubicBezTo>
                  <a:pt x="7793" y="10667"/>
                  <a:pt x="7959" y="10905"/>
                  <a:pt x="8166" y="11002"/>
                </a:cubicBezTo>
                <a:cubicBezTo>
                  <a:pt x="8308" y="11069"/>
                  <a:pt x="8345" y="11108"/>
                  <a:pt x="8320" y="11165"/>
                </a:cubicBezTo>
                <a:cubicBezTo>
                  <a:pt x="8165" y="11512"/>
                  <a:pt x="8196" y="11891"/>
                  <a:pt x="8386" y="12028"/>
                </a:cubicBezTo>
                <a:cubicBezTo>
                  <a:pt x="8561" y="12154"/>
                  <a:pt x="8842" y="12145"/>
                  <a:pt x="9023" y="12005"/>
                </a:cubicBezTo>
                <a:cubicBezTo>
                  <a:pt x="9103" y="11944"/>
                  <a:pt x="9212" y="11893"/>
                  <a:pt x="9262" y="11893"/>
                </a:cubicBezTo>
                <a:cubicBezTo>
                  <a:pt x="9312" y="11892"/>
                  <a:pt x="9385" y="11873"/>
                  <a:pt x="9424" y="11850"/>
                </a:cubicBezTo>
                <a:cubicBezTo>
                  <a:pt x="9546" y="11780"/>
                  <a:pt x="9623" y="11887"/>
                  <a:pt x="9625" y="12133"/>
                </a:cubicBezTo>
                <a:cubicBezTo>
                  <a:pt x="9626" y="12260"/>
                  <a:pt x="9648" y="12454"/>
                  <a:pt x="9674" y="12565"/>
                </a:cubicBezTo>
                <a:cubicBezTo>
                  <a:pt x="9777" y="12994"/>
                  <a:pt x="9769" y="13135"/>
                  <a:pt x="9628" y="13377"/>
                </a:cubicBezTo>
                <a:cubicBezTo>
                  <a:pt x="9554" y="13503"/>
                  <a:pt x="9478" y="13606"/>
                  <a:pt x="9457" y="13605"/>
                </a:cubicBezTo>
                <a:cubicBezTo>
                  <a:pt x="9401" y="13602"/>
                  <a:pt x="9130" y="13280"/>
                  <a:pt x="9130" y="13217"/>
                </a:cubicBezTo>
                <a:cubicBezTo>
                  <a:pt x="9130" y="13168"/>
                  <a:pt x="8983" y="13162"/>
                  <a:pt x="8660" y="13201"/>
                </a:cubicBezTo>
                <a:cubicBezTo>
                  <a:pt x="8631" y="13205"/>
                  <a:pt x="8508" y="13145"/>
                  <a:pt x="8383" y="13066"/>
                </a:cubicBezTo>
                <a:cubicBezTo>
                  <a:pt x="8132" y="12908"/>
                  <a:pt x="7751" y="12838"/>
                  <a:pt x="7633" y="12928"/>
                </a:cubicBezTo>
                <a:cubicBezTo>
                  <a:pt x="7579" y="12969"/>
                  <a:pt x="7544" y="12966"/>
                  <a:pt x="7484" y="12921"/>
                </a:cubicBezTo>
                <a:cubicBezTo>
                  <a:pt x="7420" y="12872"/>
                  <a:pt x="7381" y="12877"/>
                  <a:pt x="7245" y="12943"/>
                </a:cubicBezTo>
                <a:cubicBezTo>
                  <a:pt x="7021" y="13054"/>
                  <a:pt x="6920" y="13022"/>
                  <a:pt x="6787" y="12800"/>
                </a:cubicBezTo>
                <a:cubicBezTo>
                  <a:pt x="6644" y="12563"/>
                  <a:pt x="6475" y="12541"/>
                  <a:pt x="6361" y="12743"/>
                </a:cubicBezTo>
                <a:cubicBezTo>
                  <a:pt x="6256" y="12929"/>
                  <a:pt x="6197" y="12947"/>
                  <a:pt x="6069" y="12838"/>
                </a:cubicBezTo>
                <a:cubicBezTo>
                  <a:pt x="6008" y="12785"/>
                  <a:pt x="5926" y="12754"/>
                  <a:pt x="5888" y="12768"/>
                </a:cubicBezTo>
                <a:cubicBezTo>
                  <a:pt x="5777" y="12807"/>
                  <a:pt x="5587" y="13096"/>
                  <a:pt x="5556" y="13272"/>
                </a:cubicBezTo>
                <a:cubicBezTo>
                  <a:pt x="5524" y="13451"/>
                  <a:pt x="5400" y="13543"/>
                  <a:pt x="5023" y="13673"/>
                </a:cubicBezTo>
                <a:cubicBezTo>
                  <a:pt x="4975" y="13689"/>
                  <a:pt x="4921" y="13699"/>
                  <a:pt x="4902" y="13695"/>
                </a:cubicBezTo>
                <a:cubicBezTo>
                  <a:pt x="4865" y="13688"/>
                  <a:pt x="4827" y="13802"/>
                  <a:pt x="4803" y="14001"/>
                </a:cubicBezTo>
                <a:cubicBezTo>
                  <a:pt x="4790" y="14103"/>
                  <a:pt x="4765" y="14116"/>
                  <a:pt x="4509" y="14137"/>
                </a:cubicBezTo>
                <a:cubicBezTo>
                  <a:pt x="4001" y="14177"/>
                  <a:pt x="3879" y="14432"/>
                  <a:pt x="4207" y="14764"/>
                </a:cubicBezTo>
                <a:cubicBezTo>
                  <a:pt x="4303" y="14862"/>
                  <a:pt x="4404" y="14937"/>
                  <a:pt x="4432" y="14932"/>
                </a:cubicBezTo>
                <a:cubicBezTo>
                  <a:pt x="4492" y="14920"/>
                  <a:pt x="4579" y="15165"/>
                  <a:pt x="4545" y="15250"/>
                </a:cubicBezTo>
                <a:cubicBezTo>
                  <a:pt x="4530" y="15285"/>
                  <a:pt x="4464" y="15303"/>
                  <a:pt x="4385" y="15295"/>
                </a:cubicBezTo>
                <a:cubicBezTo>
                  <a:pt x="4207" y="15276"/>
                  <a:pt x="4116" y="15422"/>
                  <a:pt x="4179" y="15624"/>
                </a:cubicBezTo>
                <a:cubicBezTo>
                  <a:pt x="4204" y="15702"/>
                  <a:pt x="4213" y="15779"/>
                  <a:pt x="4201" y="15797"/>
                </a:cubicBezTo>
                <a:cubicBezTo>
                  <a:pt x="4184" y="15823"/>
                  <a:pt x="4208" y="15922"/>
                  <a:pt x="4300" y="16200"/>
                </a:cubicBezTo>
                <a:cubicBezTo>
                  <a:pt x="4304" y="16213"/>
                  <a:pt x="4325" y="16258"/>
                  <a:pt x="4347" y="16303"/>
                </a:cubicBezTo>
                <a:cubicBezTo>
                  <a:pt x="4370" y="16352"/>
                  <a:pt x="4363" y="16406"/>
                  <a:pt x="4330" y="16436"/>
                </a:cubicBezTo>
                <a:cubicBezTo>
                  <a:pt x="4300" y="16464"/>
                  <a:pt x="4275" y="16542"/>
                  <a:pt x="4275" y="16609"/>
                </a:cubicBezTo>
                <a:cubicBezTo>
                  <a:pt x="4275" y="16704"/>
                  <a:pt x="4309" y="16741"/>
                  <a:pt x="4429" y="16780"/>
                </a:cubicBezTo>
                <a:cubicBezTo>
                  <a:pt x="4549" y="16818"/>
                  <a:pt x="4576" y="16848"/>
                  <a:pt x="4556" y="16920"/>
                </a:cubicBezTo>
                <a:cubicBezTo>
                  <a:pt x="4521" y="17040"/>
                  <a:pt x="4739" y="17279"/>
                  <a:pt x="4883" y="17279"/>
                </a:cubicBezTo>
                <a:cubicBezTo>
                  <a:pt x="4942" y="17279"/>
                  <a:pt x="5036" y="17307"/>
                  <a:pt x="5094" y="17344"/>
                </a:cubicBezTo>
                <a:cubicBezTo>
                  <a:pt x="5152" y="17381"/>
                  <a:pt x="5251" y="17408"/>
                  <a:pt x="5314" y="17401"/>
                </a:cubicBezTo>
                <a:cubicBezTo>
                  <a:pt x="5420" y="17391"/>
                  <a:pt x="5428" y="17404"/>
                  <a:pt x="5413" y="17587"/>
                </a:cubicBezTo>
                <a:cubicBezTo>
                  <a:pt x="5394" y="17811"/>
                  <a:pt x="5443" y="17859"/>
                  <a:pt x="5688" y="17860"/>
                </a:cubicBezTo>
                <a:cubicBezTo>
                  <a:pt x="5776" y="17861"/>
                  <a:pt x="5858" y="17887"/>
                  <a:pt x="5869" y="17918"/>
                </a:cubicBezTo>
                <a:cubicBezTo>
                  <a:pt x="5880" y="17949"/>
                  <a:pt x="5911" y="18057"/>
                  <a:pt x="5940" y="18161"/>
                </a:cubicBezTo>
                <a:cubicBezTo>
                  <a:pt x="5981" y="18306"/>
                  <a:pt x="6041" y="18378"/>
                  <a:pt x="6196" y="18475"/>
                </a:cubicBezTo>
                <a:cubicBezTo>
                  <a:pt x="6502" y="18664"/>
                  <a:pt x="6530" y="18729"/>
                  <a:pt x="6369" y="18883"/>
                </a:cubicBezTo>
                <a:cubicBezTo>
                  <a:pt x="6250" y="18997"/>
                  <a:pt x="6240" y="19028"/>
                  <a:pt x="6287" y="19139"/>
                </a:cubicBezTo>
                <a:cubicBezTo>
                  <a:pt x="6332" y="19249"/>
                  <a:pt x="6322" y="19283"/>
                  <a:pt x="6210" y="19390"/>
                </a:cubicBezTo>
                <a:cubicBezTo>
                  <a:pt x="6139" y="19457"/>
                  <a:pt x="6104" y="19523"/>
                  <a:pt x="6130" y="19538"/>
                </a:cubicBezTo>
                <a:cubicBezTo>
                  <a:pt x="6156" y="19552"/>
                  <a:pt x="6202" y="19535"/>
                  <a:pt x="6234" y="19500"/>
                </a:cubicBezTo>
                <a:cubicBezTo>
                  <a:pt x="6266" y="19465"/>
                  <a:pt x="6363" y="19424"/>
                  <a:pt x="6449" y="19407"/>
                </a:cubicBezTo>
                <a:cubicBezTo>
                  <a:pt x="6534" y="19390"/>
                  <a:pt x="6663" y="19348"/>
                  <a:pt x="6734" y="19315"/>
                </a:cubicBezTo>
                <a:cubicBezTo>
                  <a:pt x="6884" y="19244"/>
                  <a:pt x="6934" y="19278"/>
                  <a:pt x="6998" y="19498"/>
                </a:cubicBezTo>
                <a:cubicBezTo>
                  <a:pt x="7072" y="19749"/>
                  <a:pt x="7151" y="19908"/>
                  <a:pt x="7218" y="19946"/>
                </a:cubicBezTo>
                <a:cubicBezTo>
                  <a:pt x="7248" y="19963"/>
                  <a:pt x="7375" y="19993"/>
                  <a:pt x="7501" y="20009"/>
                </a:cubicBezTo>
                <a:cubicBezTo>
                  <a:pt x="7719" y="20038"/>
                  <a:pt x="7735" y="20048"/>
                  <a:pt x="7809" y="20240"/>
                </a:cubicBezTo>
                <a:cubicBezTo>
                  <a:pt x="7897" y="20469"/>
                  <a:pt x="7980" y="20481"/>
                  <a:pt x="8213" y="20302"/>
                </a:cubicBezTo>
                <a:cubicBezTo>
                  <a:pt x="8361" y="20188"/>
                  <a:pt x="8710" y="20082"/>
                  <a:pt x="8790" y="20127"/>
                </a:cubicBezTo>
                <a:cubicBezTo>
                  <a:pt x="8816" y="20142"/>
                  <a:pt x="8836" y="20205"/>
                  <a:pt x="8836" y="20265"/>
                </a:cubicBezTo>
                <a:cubicBezTo>
                  <a:pt x="8836" y="20333"/>
                  <a:pt x="8866" y="20373"/>
                  <a:pt x="8913" y="20373"/>
                </a:cubicBezTo>
                <a:cubicBezTo>
                  <a:pt x="8955" y="20373"/>
                  <a:pt x="8999" y="20403"/>
                  <a:pt x="9015" y="20440"/>
                </a:cubicBezTo>
                <a:cubicBezTo>
                  <a:pt x="9051" y="20525"/>
                  <a:pt x="9131" y="20525"/>
                  <a:pt x="9309" y="20440"/>
                </a:cubicBezTo>
                <a:cubicBezTo>
                  <a:pt x="9516" y="20342"/>
                  <a:pt x="9803" y="20354"/>
                  <a:pt x="9867" y="20463"/>
                </a:cubicBezTo>
                <a:cubicBezTo>
                  <a:pt x="9895" y="20511"/>
                  <a:pt x="10020" y="20613"/>
                  <a:pt x="10144" y="20691"/>
                </a:cubicBezTo>
                <a:cubicBezTo>
                  <a:pt x="10329" y="20807"/>
                  <a:pt x="10400" y="20828"/>
                  <a:pt x="10554" y="20809"/>
                </a:cubicBezTo>
                <a:cubicBezTo>
                  <a:pt x="10656" y="20796"/>
                  <a:pt x="10759" y="20803"/>
                  <a:pt x="10782" y="20821"/>
                </a:cubicBezTo>
                <a:cubicBezTo>
                  <a:pt x="10874" y="20896"/>
                  <a:pt x="11281" y="20959"/>
                  <a:pt x="11545" y="20939"/>
                </a:cubicBezTo>
                <a:cubicBezTo>
                  <a:pt x="11700" y="20928"/>
                  <a:pt x="11839" y="20936"/>
                  <a:pt x="11853" y="20957"/>
                </a:cubicBezTo>
                <a:cubicBezTo>
                  <a:pt x="11890" y="21012"/>
                  <a:pt x="12160" y="20933"/>
                  <a:pt x="12372" y="20804"/>
                </a:cubicBezTo>
                <a:cubicBezTo>
                  <a:pt x="12500" y="20727"/>
                  <a:pt x="12567" y="20708"/>
                  <a:pt x="12603" y="20741"/>
                </a:cubicBezTo>
                <a:cubicBezTo>
                  <a:pt x="12686" y="20817"/>
                  <a:pt x="12868" y="20748"/>
                  <a:pt x="13095" y="20553"/>
                </a:cubicBezTo>
                <a:cubicBezTo>
                  <a:pt x="13259" y="20413"/>
                  <a:pt x="13331" y="20379"/>
                  <a:pt x="13422" y="20400"/>
                </a:cubicBezTo>
                <a:cubicBezTo>
                  <a:pt x="13518" y="20422"/>
                  <a:pt x="13589" y="20382"/>
                  <a:pt x="13807" y="20177"/>
                </a:cubicBezTo>
                <a:cubicBezTo>
                  <a:pt x="14137" y="19865"/>
                  <a:pt x="14252" y="19853"/>
                  <a:pt x="14527" y="20104"/>
                </a:cubicBezTo>
                <a:cubicBezTo>
                  <a:pt x="14797" y="20352"/>
                  <a:pt x="14941" y="20322"/>
                  <a:pt x="15345" y="19934"/>
                </a:cubicBezTo>
                <a:cubicBezTo>
                  <a:pt x="15653" y="19639"/>
                  <a:pt x="15804" y="19591"/>
                  <a:pt x="15804" y="19788"/>
                </a:cubicBezTo>
                <a:cubicBezTo>
                  <a:pt x="15804" y="19839"/>
                  <a:pt x="15826" y="19881"/>
                  <a:pt x="15854" y="19881"/>
                </a:cubicBezTo>
                <a:cubicBezTo>
                  <a:pt x="15916" y="19881"/>
                  <a:pt x="16194" y="19481"/>
                  <a:pt x="16194" y="19392"/>
                </a:cubicBezTo>
                <a:cubicBezTo>
                  <a:pt x="16194" y="19356"/>
                  <a:pt x="16326" y="19215"/>
                  <a:pt x="16486" y="19076"/>
                </a:cubicBezTo>
                <a:cubicBezTo>
                  <a:pt x="16715" y="18879"/>
                  <a:pt x="16786" y="18786"/>
                  <a:pt x="16813" y="18645"/>
                </a:cubicBezTo>
                <a:cubicBezTo>
                  <a:pt x="16856" y="18417"/>
                  <a:pt x="16887" y="18386"/>
                  <a:pt x="17211" y="18216"/>
                </a:cubicBezTo>
                <a:cubicBezTo>
                  <a:pt x="17475" y="18078"/>
                  <a:pt x="17755" y="17773"/>
                  <a:pt x="17697" y="17687"/>
                </a:cubicBezTo>
                <a:cubicBezTo>
                  <a:pt x="17681" y="17663"/>
                  <a:pt x="17723" y="17583"/>
                  <a:pt x="17791" y="17509"/>
                </a:cubicBezTo>
                <a:cubicBezTo>
                  <a:pt x="17858" y="17436"/>
                  <a:pt x="17912" y="17344"/>
                  <a:pt x="17912" y="17306"/>
                </a:cubicBezTo>
                <a:cubicBezTo>
                  <a:pt x="17912" y="17268"/>
                  <a:pt x="17936" y="17224"/>
                  <a:pt x="17964" y="17208"/>
                </a:cubicBezTo>
                <a:cubicBezTo>
                  <a:pt x="17994" y="17191"/>
                  <a:pt x="17973" y="17136"/>
                  <a:pt x="17912" y="17065"/>
                </a:cubicBezTo>
                <a:cubicBezTo>
                  <a:pt x="17851" y="16995"/>
                  <a:pt x="17825" y="16916"/>
                  <a:pt x="17843" y="16865"/>
                </a:cubicBezTo>
                <a:cubicBezTo>
                  <a:pt x="17859" y="16818"/>
                  <a:pt x="17853" y="16754"/>
                  <a:pt x="17829" y="16724"/>
                </a:cubicBezTo>
                <a:cubicBezTo>
                  <a:pt x="17806" y="16695"/>
                  <a:pt x="17733" y="16552"/>
                  <a:pt x="17670" y="16403"/>
                </a:cubicBezTo>
                <a:cubicBezTo>
                  <a:pt x="17606" y="16255"/>
                  <a:pt x="17516" y="16092"/>
                  <a:pt x="17469" y="16042"/>
                </a:cubicBezTo>
                <a:cubicBezTo>
                  <a:pt x="17361" y="15928"/>
                  <a:pt x="17315" y="15713"/>
                  <a:pt x="17324" y="15358"/>
                </a:cubicBezTo>
                <a:cubicBezTo>
                  <a:pt x="17329" y="15140"/>
                  <a:pt x="17308" y="15051"/>
                  <a:pt x="17233" y="14964"/>
                </a:cubicBezTo>
                <a:cubicBezTo>
                  <a:pt x="17159" y="14878"/>
                  <a:pt x="17143" y="14811"/>
                  <a:pt x="17164" y="14668"/>
                </a:cubicBezTo>
                <a:cubicBezTo>
                  <a:pt x="17195" y="14458"/>
                  <a:pt x="17106" y="14360"/>
                  <a:pt x="16884" y="14360"/>
                </a:cubicBezTo>
                <a:cubicBezTo>
                  <a:pt x="16815" y="14360"/>
                  <a:pt x="16688" y="14321"/>
                  <a:pt x="16601" y="14272"/>
                </a:cubicBezTo>
                <a:cubicBezTo>
                  <a:pt x="16514" y="14223"/>
                  <a:pt x="16412" y="14193"/>
                  <a:pt x="16373" y="14207"/>
                </a:cubicBezTo>
                <a:cubicBezTo>
                  <a:pt x="16331" y="14222"/>
                  <a:pt x="16277" y="14192"/>
                  <a:pt x="16241" y="14129"/>
                </a:cubicBezTo>
                <a:cubicBezTo>
                  <a:pt x="16146" y="13966"/>
                  <a:pt x="16039" y="13913"/>
                  <a:pt x="15865" y="13941"/>
                </a:cubicBezTo>
                <a:cubicBezTo>
                  <a:pt x="15728" y="13963"/>
                  <a:pt x="15698" y="13950"/>
                  <a:pt x="15648" y="13848"/>
                </a:cubicBezTo>
                <a:cubicBezTo>
                  <a:pt x="15587" y="13727"/>
                  <a:pt x="15419" y="13658"/>
                  <a:pt x="15290" y="13703"/>
                </a:cubicBezTo>
                <a:cubicBezTo>
                  <a:pt x="15221" y="13727"/>
                  <a:pt x="15149" y="13668"/>
                  <a:pt x="15137" y="13575"/>
                </a:cubicBezTo>
                <a:cubicBezTo>
                  <a:pt x="15133" y="13550"/>
                  <a:pt x="15127" y="13506"/>
                  <a:pt x="15123" y="13477"/>
                </a:cubicBezTo>
                <a:cubicBezTo>
                  <a:pt x="15115" y="13422"/>
                  <a:pt x="14937" y="13446"/>
                  <a:pt x="14840" y="13515"/>
                </a:cubicBezTo>
                <a:cubicBezTo>
                  <a:pt x="14803" y="13541"/>
                  <a:pt x="14751" y="13517"/>
                  <a:pt x="14691" y="13442"/>
                </a:cubicBezTo>
                <a:lnTo>
                  <a:pt x="14601" y="13327"/>
                </a:lnTo>
                <a:lnTo>
                  <a:pt x="14414" y="13415"/>
                </a:lnTo>
                <a:lnTo>
                  <a:pt x="14227" y="13500"/>
                </a:lnTo>
                <a:lnTo>
                  <a:pt x="14183" y="13392"/>
                </a:lnTo>
                <a:cubicBezTo>
                  <a:pt x="14126" y="13253"/>
                  <a:pt x="14025" y="13256"/>
                  <a:pt x="13757" y="13400"/>
                </a:cubicBezTo>
                <a:cubicBezTo>
                  <a:pt x="13362" y="13611"/>
                  <a:pt x="13217" y="13486"/>
                  <a:pt x="13150" y="12881"/>
                </a:cubicBezTo>
                <a:cubicBezTo>
                  <a:pt x="13108" y="12504"/>
                  <a:pt x="13165" y="12191"/>
                  <a:pt x="13301" y="12048"/>
                </a:cubicBezTo>
                <a:cubicBezTo>
                  <a:pt x="13359" y="11988"/>
                  <a:pt x="13376" y="11930"/>
                  <a:pt x="13351" y="11870"/>
                </a:cubicBezTo>
                <a:cubicBezTo>
                  <a:pt x="13295" y="11735"/>
                  <a:pt x="13381" y="11626"/>
                  <a:pt x="13623" y="11532"/>
                </a:cubicBezTo>
                <a:cubicBezTo>
                  <a:pt x="13906" y="11420"/>
                  <a:pt x="14030" y="11212"/>
                  <a:pt x="13944" y="10987"/>
                </a:cubicBezTo>
                <a:cubicBezTo>
                  <a:pt x="13895" y="10859"/>
                  <a:pt x="13896" y="10830"/>
                  <a:pt x="13966" y="10792"/>
                </a:cubicBezTo>
                <a:cubicBezTo>
                  <a:pt x="14011" y="10767"/>
                  <a:pt x="14137" y="10671"/>
                  <a:pt x="14244" y="10579"/>
                </a:cubicBezTo>
                <a:cubicBezTo>
                  <a:pt x="14351" y="10486"/>
                  <a:pt x="14454" y="10411"/>
                  <a:pt x="14474" y="10411"/>
                </a:cubicBezTo>
                <a:cubicBezTo>
                  <a:pt x="14495" y="10411"/>
                  <a:pt x="14554" y="10325"/>
                  <a:pt x="14604" y="10220"/>
                </a:cubicBezTo>
                <a:cubicBezTo>
                  <a:pt x="14653" y="10115"/>
                  <a:pt x="14735" y="9976"/>
                  <a:pt x="14785" y="9909"/>
                </a:cubicBezTo>
                <a:cubicBezTo>
                  <a:pt x="14849" y="9823"/>
                  <a:pt x="14861" y="9764"/>
                  <a:pt x="14829" y="9706"/>
                </a:cubicBezTo>
                <a:cubicBezTo>
                  <a:pt x="14804" y="9662"/>
                  <a:pt x="14758" y="9575"/>
                  <a:pt x="14727" y="9513"/>
                </a:cubicBezTo>
                <a:cubicBezTo>
                  <a:pt x="14696" y="9451"/>
                  <a:pt x="14633" y="9346"/>
                  <a:pt x="14587" y="9277"/>
                </a:cubicBezTo>
                <a:lnTo>
                  <a:pt x="14502" y="9152"/>
                </a:lnTo>
                <a:lnTo>
                  <a:pt x="14757" y="8929"/>
                </a:lnTo>
                <a:cubicBezTo>
                  <a:pt x="14916" y="8790"/>
                  <a:pt x="15055" y="8706"/>
                  <a:pt x="15128" y="8706"/>
                </a:cubicBezTo>
                <a:cubicBezTo>
                  <a:pt x="15254" y="8706"/>
                  <a:pt x="15383" y="8660"/>
                  <a:pt x="15788" y="8473"/>
                </a:cubicBezTo>
                <a:lnTo>
                  <a:pt x="16049" y="8352"/>
                </a:lnTo>
                <a:lnTo>
                  <a:pt x="16200" y="8623"/>
                </a:lnTo>
                <a:cubicBezTo>
                  <a:pt x="16282" y="8772"/>
                  <a:pt x="16486" y="9044"/>
                  <a:pt x="16653" y="9230"/>
                </a:cubicBezTo>
                <a:cubicBezTo>
                  <a:pt x="16821" y="9415"/>
                  <a:pt x="17008" y="9634"/>
                  <a:pt x="17071" y="9716"/>
                </a:cubicBezTo>
                <a:cubicBezTo>
                  <a:pt x="17134" y="9799"/>
                  <a:pt x="17262" y="9899"/>
                  <a:pt x="17354" y="9939"/>
                </a:cubicBezTo>
                <a:cubicBezTo>
                  <a:pt x="17446" y="9979"/>
                  <a:pt x="17553" y="10066"/>
                  <a:pt x="17593" y="10132"/>
                </a:cubicBezTo>
                <a:cubicBezTo>
                  <a:pt x="17633" y="10199"/>
                  <a:pt x="17787" y="10375"/>
                  <a:pt x="17934" y="10521"/>
                </a:cubicBezTo>
                <a:cubicBezTo>
                  <a:pt x="18195" y="10781"/>
                  <a:pt x="18206" y="10788"/>
                  <a:pt x="18497" y="10807"/>
                </a:cubicBezTo>
                <a:cubicBezTo>
                  <a:pt x="18824" y="10829"/>
                  <a:pt x="19251" y="10704"/>
                  <a:pt x="19412" y="10541"/>
                </a:cubicBezTo>
                <a:cubicBezTo>
                  <a:pt x="19459" y="10494"/>
                  <a:pt x="19545" y="10457"/>
                  <a:pt x="19601" y="10456"/>
                </a:cubicBezTo>
                <a:cubicBezTo>
                  <a:pt x="19658" y="10455"/>
                  <a:pt x="19746" y="10423"/>
                  <a:pt x="19797" y="10388"/>
                </a:cubicBezTo>
                <a:cubicBezTo>
                  <a:pt x="19862" y="10343"/>
                  <a:pt x="19916" y="10338"/>
                  <a:pt x="19978" y="10368"/>
                </a:cubicBezTo>
                <a:cubicBezTo>
                  <a:pt x="20232" y="10493"/>
                  <a:pt x="20798" y="10330"/>
                  <a:pt x="20931" y="10095"/>
                </a:cubicBezTo>
                <a:cubicBezTo>
                  <a:pt x="21041" y="9901"/>
                  <a:pt x="21025" y="9564"/>
                  <a:pt x="20901" y="9443"/>
                </a:cubicBezTo>
                <a:cubicBezTo>
                  <a:pt x="20774" y="9319"/>
                  <a:pt x="20683" y="8982"/>
                  <a:pt x="20758" y="8914"/>
                </a:cubicBezTo>
                <a:cubicBezTo>
                  <a:pt x="20795" y="8880"/>
                  <a:pt x="20838" y="8882"/>
                  <a:pt x="20907" y="8921"/>
                </a:cubicBezTo>
                <a:cubicBezTo>
                  <a:pt x="21133" y="9051"/>
                  <a:pt x="21249" y="8935"/>
                  <a:pt x="21247" y="8585"/>
                </a:cubicBezTo>
                <a:cubicBezTo>
                  <a:pt x="21246" y="8362"/>
                  <a:pt x="21126" y="8066"/>
                  <a:pt x="20956" y="7868"/>
                </a:cubicBezTo>
                <a:cubicBezTo>
                  <a:pt x="20837" y="7730"/>
                  <a:pt x="20896" y="7585"/>
                  <a:pt x="21071" y="7585"/>
                </a:cubicBezTo>
                <a:cubicBezTo>
                  <a:pt x="21274" y="7585"/>
                  <a:pt x="21484" y="7494"/>
                  <a:pt x="21514" y="7392"/>
                </a:cubicBezTo>
                <a:cubicBezTo>
                  <a:pt x="21600" y="7098"/>
                  <a:pt x="21489" y="6802"/>
                  <a:pt x="21190" y="6522"/>
                </a:cubicBezTo>
                <a:cubicBezTo>
                  <a:pt x="21065" y="6405"/>
                  <a:pt x="20985" y="6284"/>
                  <a:pt x="20978" y="6206"/>
                </a:cubicBezTo>
                <a:cubicBezTo>
                  <a:pt x="20933" y="5677"/>
                  <a:pt x="20856" y="5370"/>
                  <a:pt x="20733" y="5200"/>
                </a:cubicBezTo>
                <a:cubicBezTo>
                  <a:pt x="20519" y="4904"/>
                  <a:pt x="20365" y="4615"/>
                  <a:pt x="20365" y="4513"/>
                </a:cubicBezTo>
                <a:cubicBezTo>
                  <a:pt x="20365" y="4315"/>
                  <a:pt x="20127" y="4014"/>
                  <a:pt x="19360" y="3245"/>
                </a:cubicBezTo>
                <a:cubicBezTo>
                  <a:pt x="19131" y="3015"/>
                  <a:pt x="18985" y="2917"/>
                  <a:pt x="18708" y="2801"/>
                </a:cubicBezTo>
                <a:cubicBezTo>
                  <a:pt x="18499" y="2713"/>
                  <a:pt x="18354" y="2622"/>
                  <a:pt x="18354" y="2583"/>
                </a:cubicBezTo>
                <a:cubicBezTo>
                  <a:pt x="18354" y="2456"/>
                  <a:pt x="18035" y="2183"/>
                  <a:pt x="17741" y="2059"/>
                </a:cubicBezTo>
                <a:cubicBezTo>
                  <a:pt x="17558" y="1981"/>
                  <a:pt x="17384" y="1864"/>
                  <a:pt x="17282" y="1750"/>
                </a:cubicBezTo>
                <a:cubicBezTo>
                  <a:pt x="17192" y="1649"/>
                  <a:pt x="16994" y="1510"/>
                  <a:pt x="16840" y="1439"/>
                </a:cubicBezTo>
                <a:cubicBezTo>
                  <a:pt x="16635" y="1344"/>
                  <a:pt x="16539" y="1269"/>
                  <a:pt x="16477" y="1151"/>
                </a:cubicBezTo>
                <a:cubicBezTo>
                  <a:pt x="16309" y="828"/>
                  <a:pt x="15783" y="587"/>
                  <a:pt x="15425" y="669"/>
                </a:cubicBezTo>
                <a:cubicBezTo>
                  <a:pt x="14870" y="797"/>
                  <a:pt x="14812" y="823"/>
                  <a:pt x="14639" y="1013"/>
                </a:cubicBezTo>
                <a:cubicBezTo>
                  <a:pt x="14516" y="1148"/>
                  <a:pt x="14402" y="1220"/>
                  <a:pt x="14252" y="1259"/>
                </a:cubicBezTo>
                <a:cubicBezTo>
                  <a:pt x="14135" y="1289"/>
                  <a:pt x="13968" y="1360"/>
                  <a:pt x="13881" y="1419"/>
                </a:cubicBezTo>
                <a:cubicBezTo>
                  <a:pt x="13794" y="1478"/>
                  <a:pt x="13684" y="1527"/>
                  <a:pt x="13636" y="1527"/>
                </a:cubicBezTo>
                <a:cubicBezTo>
                  <a:pt x="13589" y="1527"/>
                  <a:pt x="13527" y="1565"/>
                  <a:pt x="13499" y="1612"/>
                </a:cubicBezTo>
                <a:cubicBezTo>
                  <a:pt x="13434" y="1723"/>
                  <a:pt x="13432" y="2005"/>
                  <a:pt x="13496" y="2041"/>
                </a:cubicBezTo>
                <a:cubicBezTo>
                  <a:pt x="13578" y="2087"/>
                  <a:pt x="13553" y="2234"/>
                  <a:pt x="13419" y="2467"/>
                </a:cubicBezTo>
                <a:cubicBezTo>
                  <a:pt x="13226" y="2805"/>
                  <a:pt x="13213" y="3003"/>
                  <a:pt x="13373" y="3177"/>
                </a:cubicBezTo>
                <a:cubicBezTo>
                  <a:pt x="13468" y="3280"/>
                  <a:pt x="13493" y="3340"/>
                  <a:pt x="13461" y="3393"/>
                </a:cubicBezTo>
                <a:cubicBezTo>
                  <a:pt x="13384" y="3518"/>
                  <a:pt x="13453" y="3676"/>
                  <a:pt x="13650" y="3819"/>
                </a:cubicBezTo>
                <a:cubicBezTo>
                  <a:pt x="13839" y="3956"/>
                  <a:pt x="13840" y="3956"/>
                  <a:pt x="13763" y="4092"/>
                </a:cubicBezTo>
                <a:cubicBezTo>
                  <a:pt x="13681" y="4236"/>
                  <a:pt x="13704" y="4288"/>
                  <a:pt x="13864" y="4315"/>
                </a:cubicBezTo>
                <a:cubicBezTo>
                  <a:pt x="13949" y="4329"/>
                  <a:pt x="13961" y="4361"/>
                  <a:pt x="13947" y="4538"/>
                </a:cubicBezTo>
                <a:cubicBezTo>
                  <a:pt x="13932" y="4726"/>
                  <a:pt x="13947" y="4756"/>
                  <a:pt x="14101" y="4874"/>
                </a:cubicBezTo>
                <a:cubicBezTo>
                  <a:pt x="14193" y="4946"/>
                  <a:pt x="14283" y="5061"/>
                  <a:pt x="14301" y="5130"/>
                </a:cubicBezTo>
                <a:cubicBezTo>
                  <a:pt x="14320" y="5200"/>
                  <a:pt x="14413" y="5330"/>
                  <a:pt x="14507" y="5421"/>
                </a:cubicBezTo>
                <a:cubicBezTo>
                  <a:pt x="14886" y="5786"/>
                  <a:pt x="14860" y="5741"/>
                  <a:pt x="14730" y="5837"/>
                </a:cubicBezTo>
                <a:cubicBezTo>
                  <a:pt x="14666" y="5885"/>
                  <a:pt x="14587" y="5925"/>
                  <a:pt x="14551" y="5925"/>
                </a:cubicBezTo>
                <a:cubicBezTo>
                  <a:pt x="14516" y="5925"/>
                  <a:pt x="14424" y="5972"/>
                  <a:pt x="14348" y="6030"/>
                </a:cubicBezTo>
                <a:cubicBezTo>
                  <a:pt x="14272" y="6089"/>
                  <a:pt x="14100" y="6172"/>
                  <a:pt x="13966" y="6213"/>
                </a:cubicBezTo>
                <a:cubicBezTo>
                  <a:pt x="13765" y="6276"/>
                  <a:pt x="13714" y="6277"/>
                  <a:pt x="13672" y="6228"/>
                </a:cubicBezTo>
                <a:cubicBezTo>
                  <a:pt x="13644" y="6196"/>
                  <a:pt x="13559" y="6134"/>
                  <a:pt x="13485" y="6090"/>
                </a:cubicBezTo>
                <a:cubicBezTo>
                  <a:pt x="13344" y="6008"/>
                  <a:pt x="13136" y="5665"/>
                  <a:pt x="12980" y="5258"/>
                </a:cubicBezTo>
                <a:cubicBezTo>
                  <a:pt x="12929" y="5126"/>
                  <a:pt x="12814" y="4942"/>
                  <a:pt x="12727" y="4849"/>
                </a:cubicBezTo>
                <a:cubicBezTo>
                  <a:pt x="12572" y="4683"/>
                  <a:pt x="12570" y="4675"/>
                  <a:pt x="12628" y="4463"/>
                </a:cubicBezTo>
                <a:cubicBezTo>
                  <a:pt x="12669" y="4313"/>
                  <a:pt x="12716" y="4246"/>
                  <a:pt x="12779" y="4238"/>
                </a:cubicBezTo>
                <a:cubicBezTo>
                  <a:pt x="12920" y="4219"/>
                  <a:pt x="13048" y="4090"/>
                  <a:pt x="13021" y="3994"/>
                </a:cubicBezTo>
                <a:cubicBezTo>
                  <a:pt x="12992" y="3894"/>
                  <a:pt x="12729" y="3698"/>
                  <a:pt x="12590" y="3673"/>
                </a:cubicBezTo>
                <a:cubicBezTo>
                  <a:pt x="12536" y="3664"/>
                  <a:pt x="12489" y="3631"/>
                  <a:pt x="12485" y="3601"/>
                </a:cubicBezTo>
                <a:cubicBezTo>
                  <a:pt x="12482" y="3570"/>
                  <a:pt x="12478" y="3528"/>
                  <a:pt x="12474" y="3508"/>
                </a:cubicBezTo>
                <a:cubicBezTo>
                  <a:pt x="12460" y="3422"/>
                  <a:pt x="12243" y="3360"/>
                  <a:pt x="12114" y="3405"/>
                </a:cubicBezTo>
                <a:cubicBezTo>
                  <a:pt x="11850" y="3497"/>
                  <a:pt x="11915" y="3897"/>
                  <a:pt x="12210" y="3999"/>
                </a:cubicBezTo>
                <a:cubicBezTo>
                  <a:pt x="12354" y="4049"/>
                  <a:pt x="12320" y="4108"/>
                  <a:pt x="12131" y="4142"/>
                </a:cubicBezTo>
                <a:cubicBezTo>
                  <a:pt x="12053" y="4157"/>
                  <a:pt x="11907" y="4241"/>
                  <a:pt x="11806" y="4328"/>
                </a:cubicBezTo>
                <a:cubicBezTo>
                  <a:pt x="11628" y="4482"/>
                  <a:pt x="11624" y="4489"/>
                  <a:pt x="11658" y="4721"/>
                </a:cubicBezTo>
                <a:cubicBezTo>
                  <a:pt x="11677" y="4852"/>
                  <a:pt x="11695" y="4971"/>
                  <a:pt x="11699" y="4985"/>
                </a:cubicBezTo>
                <a:cubicBezTo>
                  <a:pt x="11709" y="5018"/>
                  <a:pt x="10873" y="5699"/>
                  <a:pt x="10823" y="5699"/>
                </a:cubicBezTo>
                <a:cubicBezTo>
                  <a:pt x="10745" y="5699"/>
                  <a:pt x="10603" y="5850"/>
                  <a:pt x="10603" y="5933"/>
                </a:cubicBezTo>
                <a:cubicBezTo>
                  <a:pt x="10603" y="5991"/>
                  <a:pt x="10525" y="6051"/>
                  <a:pt x="10348" y="6126"/>
                </a:cubicBezTo>
                <a:lnTo>
                  <a:pt x="10089" y="6236"/>
                </a:lnTo>
                <a:lnTo>
                  <a:pt x="9930" y="6093"/>
                </a:lnTo>
                <a:cubicBezTo>
                  <a:pt x="9842" y="6015"/>
                  <a:pt x="9771" y="5967"/>
                  <a:pt x="9771" y="5988"/>
                </a:cubicBezTo>
                <a:cubicBezTo>
                  <a:pt x="9771" y="6008"/>
                  <a:pt x="9736" y="6000"/>
                  <a:pt x="9694" y="5968"/>
                </a:cubicBezTo>
                <a:cubicBezTo>
                  <a:pt x="9627" y="5917"/>
                  <a:pt x="9660" y="5868"/>
                  <a:pt x="9971" y="5581"/>
                </a:cubicBezTo>
                <a:cubicBezTo>
                  <a:pt x="10167" y="5401"/>
                  <a:pt x="10311" y="5240"/>
                  <a:pt x="10293" y="5223"/>
                </a:cubicBezTo>
                <a:cubicBezTo>
                  <a:pt x="10248" y="5182"/>
                  <a:pt x="10403" y="5027"/>
                  <a:pt x="10488" y="5027"/>
                </a:cubicBezTo>
                <a:cubicBezTo>
                  <a:pt x="10523" y="5027"/>
                  <a:pt x="10765" y="4836"/>
                  <a:pt x="11026" y="4601"/>
                </a:cubicBezTo>
                <a:cubicBezTo>
                  <a:pt x="11288" y="4367"/>
                  <a:pt x="11521" y="4175"/>
                  <a:pt x="11543" y="4175"/>
                </a:cubicBezTo>
                <a:cubicBezTo>
                  <a:pt x="11564" y="4175"/>
                  <a:pt x="11603" y="4135"/>
                  <a:pt x="11631" y="4087"/>
                </a:cubicBezTo>
                <a:cubicBezTo>
                  <a:pt x="11671" y="4018"/>
                  <a:pt x="11656" y="3972"/>
                  <a:pt x="11554" y="3861"/>
                </a:cubicBezTo>
                <a:cubicBezTo>
                  <a:pt x="11464" y="3764"/>
                  <a:pt x="11440" y="3707"/>
                  <a:pt x="11474" y="3668"/>
                </a:cubicBezTo>
                <a:cubicBezTo>
                  <a:pt x="11521" y="3615"/>
                  <a:pt x="11633" y="3200"/>
                  <a:pt x="11633" y="3077"/>
                </a:cubicBezTo>
                <a:cubicBezTo>
                  <a:pt x="11633" y="3043"/>
                  <a:pt x="11576" y="2953"/>
                  <a:pt x="11507" y="2878"/>
                </a:cubicBezTo>
                <a:lnTo>
                  <a:pt x="11383" y="2741"/>
                </a:lnTo>
                <a:lnTo>
                  <a:pt x="11587" y="2507"/>
                </a:lnTo>
                <a:cubicBezTo>
                  <a:pt x="11755" y="2312"/>
                  <a:pt x="11784" y="2248"/>
                  <a:pt x="11760" y="2134"/>
                </a:cubicBezTo>
                <a:cubicBezTo>
                  <a:pt x="11718" y="1933"/>
                  <a:pt x="11509" y="1795"/>
                  <a:pt x="11279" y="1815"/>
                </a:cubicBezTo>
                <a:cubicBezTo>
                  <a:pt x="11071" y="1834"/>
                  <a:pt x="11017" y="1793"/>
                  <a:pt x="11089" y="1670"/>
                </a:cubicBezTo>
                <a:cubicBezTo>
                  <a:pt x="11172" y="1529"/>
                  <a:pt x="11185" y="1068"/>
                  <a:pt x="11111" y="935"/>
                </a:cubicBezTo>
                <a:cubicBezTo>
                  <a:pt x="11011" y="754"/>
                  <a:pt x="10675" y="585"/>
                  <a:pt x="10504" y="629"/>
                </a:cubicBezTo>
                <a:cubicBezTo>
                  <a:pt x="10386" y="660"/>
                  <a:pt x="10349" y="643"/>
                  <a:pt x="10221" y="512"/>
                </a:cubicBezTo>
                <a:cubicBezTo>
                  <a:pt x="10040" y="325"/>
                  <a:pt x="9886" y="315"/>
                  <a:pt x="9735" y="481"/>
                </a:cubicBezTo>
                <a:lnTo>
                  <a:pt x="9622" y="607"/>
                </a:lnTo>
                <a:lnTo>
                  <a:pt x="9529" y="504"/>
                </a:lnTo>
                <a:cubicBezTo>
                  <a:pt x="9345" y="306"/>
                  <a:pt x="8802" y="399"/>
                  <a:pt x="8562" y="667"/>
                </a:cubicBezTo>
                <a:cubicBezTo>
                  <a:pt x="8473" y="765"/>
                  <a:pt x="8444" y="773"/>
                  <a:pt x="8380" y="725"/>
                </a:cubicBezTo>
                <a:cubicBezTo>
                  <a:pt x="8338" y="693"/>
                  <a:pt x="8290" y="609"/>
                  <a:pt x="8273" y="539"/>
                </a:cubicBezTo>
                <a:cubicBezTo>
                  <a:pt x="8214" y="294"/>
                  <a:pt x="7766" y="256"/>
                  <a:pt x="7583" y="481"/>
                </a:cubicBezTo>
                <a:cubicBezTo>
                  <a:pt x="7495" y="591"/>
                  <a:pt x="7373" y="515"/>
                  <a:pt x="7292" y="301"/>
                </a:cubicBezTo>
                <a:cubicBezTo>
                  <a:pt x="7203" y="63"/>
                  <a:pt x="7130" y="0"/>
                  <a:pt x="6951" y="0"/>
                </a:cubicBezTo>
                <a:close/>
                <a:moveTo>
                  <a:pt x="17697" y="767"/>
                </a:moveTo>
                <a:cubicBezTo>
                  <a:pt x="17687" y="777"/>
                  <a:pt x="17668" y="868"/>
                  <a:pt x="17656" y="968"/>
                </a:cubicBezTo>
                <a:cubicBezTo>
                  <a:pt x="17644" y="1068"/>
                  <a:pt x="17595" y="1204"/>
                  <a:pt x="17546" y="1271"/>
                </a:cubicBezTo>
                <a:cubicBezTo>
                  <a:pt x="17433" y="1429"/>
                  <a:pt x="17472" y="1460"/>
                  <a:pt x="17664" y="1369"/>
                </a:cubicBezTo>
                <a:cubicBezTo>
                  <a:pt x="17813" y="1299"/>
                  <a:pt x="17820" y="1302"/>
                  <a:pt x="17925" y="1412"/>
                </a:cubicBezTo>
                <a:cubicBezTo>
                  <a:pt x="18063" y="1555"/>
                  <a:pt x="18127" y="1555"/>
                  <a:pt x="18197" y="1414"/>
                </a:cubicBezTo>
                <a:cubicBezTo>
                  <a:pt x="18228" y="1352"/>
                  <a:pt x="18292" y="1301"/>
                  <a:pt x="18338" y="1301"/>
                </a:cubicBezTo>
                <a:cubicBezTo>
                  <a:pt x="18409" y="1301"/>
                  <a:pt x="18406" y="1287"/>
                  <a:pt x="18316" y="1199"/>
                </a:cubicBezTo>
                <a:cubicBezTo>
                  <a:pt x="18245" y="1130"/>
                  <a:pt x="18220" y="1065"/>
                  <a:pt x="18239" y="998"/>
                </a:cubicBezTo>
                <a:cubicBezTo>
                  <a:pt x="18271" y="885"/>
                  <a:pt x="18262" y="881"/>
                  <a:pt x="18085" y="943"/>
                </a:cubicBezTo>
                <a:cubicBezTo>
                  <a:pt x="17975" y="981"/>
                  <a:pt x="17938" y="969"/>
                  <a:pt x="17835" y="868"/>
                </a:cubicBezTo>
                <a:cubicBezTo>
                  <a:pt x="17768" y="802"/>
                  <a:pt x="17708" y="757"/>
                  <a:pt x="17697" y="767"/>
                </a:cubicBezTo>
                <a:close/>
                <a:moveTo>
                  <a:pt x="2179" y="950"/>
                </a:moveTo>
                <a:cubicBezTo>
                  <a:pt x="2178" y="961"/>
                  <a:pt x="2199" y="991"/>
                  <a:pt x="2239" y="1048"/>
                </a:cubicBezTo>
                <a:cubicBezTo>
                  <a:pt x="2309" y="1145"/>
                  <a:pt x="2314" y="1190"/>
                  <a:pt x="2270" y="1306"/>
                </a:cubicBezTo>
                <a:cubicBezTo>
                  <a:pt x="2240" y="1385"/>
                  <a:pt x="2215" y="1456"/>
                  <a:pt x="2215" y="1464"/>
                </a:cubicBezTo>
                <a:cubicBezTo>
                  <a:pt x="2215" y="1472"/>
                  <a:pt x="2272" y="1454"/>
                  <a:pt x="2344" y="1424"/>
                </a:cubicBezTo>
                <a:cubicBezTo>
                  <a:pt x="2459" y="1376"/>
                  <a:pt x="2483" y="1383"/>
                  <a:pt x="2547" y="1472"/>
                </a:cubicBezTo>
                <a:cubicBezTo>
                  <a:pt x="2637" y="1596"/>
                  <a:pt x="2723" y="1602"/>
                  <a:pt x="2682" y="1482"/>
                </a:cubicBezTo>
                <a:cubicBezTo>
                  <a:pt x="2658" y="1414"/>
                  <a:pt x="2689" y="1371"/>
                  <a:pt x="2811" y="1304"/>
                </a:cubicBezTo>
                <a:lnTo>
                  <a:pt x="2970" y="1216"/>
                </a:lnTo>
                <a:lnTo>
                  <a:pt x="2833" y="1168"/>
                </a:lnTo>
                <a:cubicBezTo>
                  <a:pt x="2728" y="1132"/>
                  <a:pt x="2700" y="1100"/>
                  <a:pt x="2720" y="1031"/>
                </a:cubicBezTo>
                <a:cubicBezTo>
                  <a:pt x="2742" y="954"/>
                  <a:pt x="2730" y="945"/>
                  <a:pt x="2640" y="973"/>
                </a:cubicBezTo>
                <a:cubicBezTo>
                  <a:pt x="2505" y="1015"/>
                  <a:pt x="2362" y="1012"/>
                  <a:pt x="2245" y="965"/>
                </a:cubicBezTo>
                <a:cubicBezTo>
                  <a:pt x="2201" y="948"/>
                  <a:pt x="2180" y="940"/>
                  <a:pt x="2179" y="950"/>
                </a:cubicBezTo>
                <a:close/>
                <a:moveTo>
                  <a:pt x="12510" y="1617"/>
                </a:moveTo>
                <a:cubicBezTo>
                  <a:pt x="12496" y="1603"/>
                  <a:pt x="12419" y="1642"/>
                  <a:pt x="12340" y="1710"/>
                </a:cubicBezTo>
                <a:cubicBezTo>
                  <a:pt x="12249" y="1788"/>
                  <a:pt x="12213" y="1793"/>
                  <a:pt x="12125" y="1750"/>
                </a:cubicBezTo>
                <a:cubicBezTo>
                  <a:pt x="12025" y="1701"/>
                  <a:pt x="12021" y="1708"/>
                  <a:pt x="12051" y="1855"/>
                </a:cubicBezTo>
                <a:cubicBezTo>
                  <a:pt x="12070" y="1950"/>
                  <a:pt x="12062" y="2020"/>
                  <a:pt x="12029" y="2039"/>
                </a:cubicBezTo>
                <a:cubicBezTo>
                  <a:pt x="11941" y="2088"/>
                  <a:pt x="11969" y="2146"/>
                  <a:pt x="12087" y="2161"/>
                </a:cubicBezTo>
                <a:cubicBezTo>
                  <a:pt x="12159" y="2171"/>
                  <a:pt x="12202" y="2213"/>
                  <a:pt x="12213" y="2282"/>
                </a:cubicBezTo>
                <a:lnTo>
                  <a:pt x="12230" y="2387"/>
                </a:lnTo>
                <a:lnTo>
                  <a:pt x="12340" y="2294"/>
                </a:lnTo>
                <a:cubicBezTo>
                  <a:pt x="12400" y="2243"/>
                  <a:pt x="12511" y="2199"/>
                  <a:pt x="12587" y="2199"/>
                </a:cubicBezTo>
                <a:cubicBezTo>
                  <a:pt x="12707" y="2199"/>
                  <a:pt x="12717" y="2191"/>
                  <a:pt x="12661" y="2129"/>
                </a:cubicBezTo>
                <a:cubicBezTo>
                  <a:pt x="12610" y="2073"/>
                  <a:pt x="12609" y="2039"/>
                  <a:pt x="12655" y="1971"/>
                </a:cubicBezTo>
                <a:cubicBezTo>
                  <a:pt x="12704" y="1900"/>
                  <a:pt x="12701" y="1886"/>
                  <a:pt x="12639" y="1886"/>
                </a:cubicBezTo>
                <a:cubicBezTo>
                  <a:pt x="12563" y="1886"/>
                  <a:pt x="12462" y="1712"/>
                  <a:pt x="12502" y="1650"/>
                </a:cubicBezTo>
                <a:cubicBezTo>
                  <a:pt x="12513" y="1633"/>
                  <a:pt x="12515" y="1622"/>
                  <a:pt x="12510" y="1617"/>
                </a:cubicBezTo>
                <a:close/>
                <a:moveTo>
                  <a:pt x="552" y="2096"/>
                </a:moveTo>
                <a:lnTo>
                  <a:pt x="415" y="2237"/>
                </a:lnTo>
                <a:cubicBezTo>
                  <a:pt x="322" y="2333"/>
                  <a:pt x="236" y="2380"/>
                  <a:pt x="140" y="2380"/>
                </a:cubicBezTo>
                <a:lnTo>
                  <a:pt x="0" y="2380"/>
                </a:lnTo>
                <a:lnTo>
                  <a:pt x="99" y="2492"/>
                </a:lnTo>
                <a:cubicBezTo>
                  <a:pt x="181" y="2588"/>
                  <a:pt x="188" y="2631"/>
                  <a:pt x="146" y="2743"/>
                </a:cubicBezTo>
                <a:cubicBezTo>
                  <a:pt x="81" y="2914"/>
                  <a:pt x="118" y="2949"/>
                  <a:pt x="269" y="2858"/>
                </a:cubicBezTo>
                <a:cubicBezTo>
                  <a:pt x="380" y="2792"/>
                  <a:pt x="395" y="2792"/>
                  <a:pt x="475" y="2873"/>
                </a:cubicBezTo>
                <a:cubicBezTo>
                  <a:pt x="578" y="2977"/>
                  <a:pt x="615" y="2959"/>
                  <a:pt x="618" y="2793"/>
                </a:cubicBezTo>
                <a:cubicBezTo>
                  <a:pt x="620" y="2701"/>
                  <a:pt x="647" y="2667"/>
                  <a:pt x="734" y="2655"/>
                </a:cubicBezTo>
                <a:cubicBezTo>
                  <a:pt x="840" y="2642"/>
                  <a:pt x="843" y="2634"/>
                  <a:pt x="769" y="2560"/>
                </a:cubicBezTo>
                <a:cubicBezTo>
                  <a:pt x="699" y="2489"/>
                  <a:pt x="700" y="2475"/>
                  <a:pt x="767" y="2425"/>
                </a:cubicBezTo>
                <a:cubicBezTo>
                  <a:pt x="861" y="2353"/>
                  <a:pt x="862" y="2289"/>
                  <a:pt x="769" y="2289"/>
                </a:cubicBezTo>
                <a:cubicBezTo>
                  <a:pt x="730" y="2289"/>
                  <a:pt x="667" y="2245"/>
                  <a:pt x="626" y="2191"/>
                </a:cubicBezTo>
                <a:lnTo>
                  <a:pt x="552" y="2096"/>
                </a:lnTo>
                <a:close/>
                <a:moveTo>
                  <a:pt x="15925" y="8768"/>
                </a:moveTo>
                <a:cubicBezTo>
                  <a:pt x="15901" y="8761"/>
                  <a:pt x="15847" y="8785"/>
                  <a:pt x="15763" y="8841"/>
                </a:cubicBezTo>
                <a:cubicBezTo>
                  <a:pt x="15678" y="8899"/>
                  <a:pt x="15590" y="8926"/>
                  <a:pt x="15554" y="8906"/>
                </a:cubicBezTo>
                <a:cubicBezTo>
                  <a:pt x="15521" y="8887"/>
                  <a:pt x="15427" y="8865"/>
                  <a:pt x="15345" y="8856"/>
                </a:cubicBezTo>
                <a:lnTo>
                  <a:pt x="15197" y="8841"/>
                </a:lnTo>
                <a:lnTo>
                  <a:pt x="15312" y="8954"/>
                </a:lnTo>
                <a:cubicBezTo>
                  <a:pt x="15425" y="9064"/>
                  <a:pt x="15426" y="9070"/>
                  <a:pt x="15345" y="9225"/>
                </a:cubicBezTo>
                <a:cubicBezTo>
                  <a:pt x="15300" y="9312"/>
                  <a:pt x="15263" y="9391"/>
                  <a:pt x="15263" y="9403"/>
                </a:cubicBezTo>
                <a:cubicBezTo>
                  <a:pt x="15263" y="9451"/>
                  <a:pt x="15405" y="9420"/>
                  <a:pt x="15461" y="9358"/>
                </a:cubicBezTo>
                <a:cubicBezTo>
                  <a:pt x="15542" y="9269"/>
                  <a:pt x="15652" y="9271"/>
                  <a:pt x="15771" y="9368"/>
                </a:cubicBezTo>
                <a:cubicBezTo>
                  <a:pt x="15865" y="9444"/>
                  <a:pt x="15867" y="9443"/>
                  <a:pt x="15840" y="9343"/>
                </a:cubicBezTo>
                <a:cubicBezTo>
                  <a:pt x="15817" y="9260"/>
                  <a:pt x="15843" y="9221"/>
                  <a:pt x="15966" y="9152"/>
                </a:cubicBezTo>
                <a:cubicBezTo>
                  <a:pt x="16103" y="9076"/>
                  <a:pt x="16110" y="9064"/>
                  <a:pt x="16016" y="9064"/>
                </a:cubicBezTo>
                <a:cubicBezTo>
                  <a:pt x="15875" y="9064"/>
                  <a:pt x="15835" y="9001"/>
                  <a:pt x="15903" y="8884"/>
                </a:cubicBezTo>
                <a:cubicBezTo>
                  <a:pt x="15943" y="8815"/>
                  <a:pt x="15949" y="8775"/>
                  <a:pt x="15925" y="8768"/>
                </a:cubicBezTo>
                <a:close/>
                <a:moveTo>
                  <a:pt x="7144" y="9355"/>
                </a:moveTo>
                <a:cubicBezTo>
                  <a:pt x="7134" y="9352"/>
                  <a:pt x="7110" y="9359"/>
                  <a:pt x="7072" y="9378"/>
                </a:cubicBezTo>
                <a:cubicBezTo>
                  <a:pt x="7008" y="9409"/>
                  <a:pt x="6938" y="9409"/>
                  <a:pt x="6847" y="9378"/>
                </a:cubicBezTo>
                <a:cubicBezTo>
                  <a:pt x="6674" y="9317"/>
                  <a:pt x="6655" y="9343"/>
                  <a:pt x="6748" y="9508"/>
                </a:cubicBezTo>
                <a:cubicBezTo>
                  <a:pt x="6796" y="9594"/>
                  <a:pt x="6806" y="9654"/>
                  <a:pt x="6776" y="9671"/>
                </a:cubicBezTo>
                <a:cubicBezTo>
                  <a:pt x="6749" y="9686"/>
                  <a:pt x="6729" y="9726"/>
                  <a:pt x="6729" y="9761"/>
                </a:cubicBezTo>
                <a:cubicBezTo>
                  <a:pt x="6729" y="9813"/>
                  <a:pt x="6752" y="9816"/>
                  <a:pt x="6853" y="9774"/>
                </a:cubicBezTo>
                <a:cubicBezTo>
                  <a:pt x="6947" y="9735"/>
                  <a:pt x="6990" y="9736"/>
                  <a:pt x="7034" y="9776"/>
                </a:cubicBezTo>
                <a:cubicBezTo>
                  <a:pt x="7117" y="9852"/>
                  <a:pt x="7184" y="9840"/>
                  <a:pt x="7149" y="9756"/>
                </a:cubicBezTo>
                <a:cubicBezTo>
                  <a:pt x="7129" y="9709"/>
                  <a:pt x="7152" y="9677"/>
                  <a:pt x="7218" y="9661"/>
                </a:cubicBezTo>
                <a:cubicBezTo>
                  <a:pt x="7344" y="9631"/>
                  <a:pt x="7344" y="9576"/>
                  <a:pt x="7215" y="9513"/>
                </a:cubicBezTo>
                <a:cubicBezTo>
                  <a:pt x="7156" y="9484"/>
                  <a:pt x="7125" y="9436"/>
                  <a:pt x="7141" y="9398"/>
                </a:cubicBezTo>
                <a:cubicBezTo>
                  <a:pt x="7152" y="9372"/>
                  <a:pt x="7154" y="9358"/>
                  <a:pt x="7144" y="9355"/>
                </a:cubicBezTo>
                <a:close/>
                <a:moveTo>
                  <a:pt x="4715" y="10777"/>
                </a:moveTo>
                <a:cubicBezTo>
                  <a:pt x="4689" y="10766"/>
                  <a:pt x="4636" y="10788"/>
                  <a:pt x="4550" y="10840"/>
                </a:cubicBezTo>
                <a:cubicBezTo>
                  <a:pt x="4462" y="10892"/>
                  <a:pt x="4404" y="10897"/>
                  <a:pt x="4303" y="10862"/>
                </a:cubicBezTo>
                <a:cubicBezTo>
                  <a:pt x="4097" y="10791"/>
                  <a:pt x="4069" y="10806"/>
                  <a:pt x="4149" y="10947"/>
                </a:cubicBezTo>
                <a:cubicBezTo>
                  <a:pt x="4215" y="11064"/>
                  <a:pt x="4217" y="11095"/>
                  <a:pt x="4152" y="11238"/>
                </a:cubicBezTo>
                <a:cubicBezTo>
                  <a:pt x="4073" y="11411"/>
                  <a:pt x="4082" y="11424"/>
                  <a:pt x="4231" y="11351"/>
                </a:cubicBezTo>
                <a:cubicBezTo>
                  <a:pt x="4307" y="11314"/>
                  <a:pt x="4358" y="11322"/>
                  <a:pt x="4462" y="11394"/>
                </a:cubicBezTo>
                <a:cubicBezTo>
                  <a:pt x="4535" y="11444"/>
                  <a:pt x="4596" y="11486"/>
                  <a:pt x="4600" y="11486"/>
                </a:cubicBezTo>
                <a:cubicBezTo>
                  <a:pt x="4603" y="11487"/>
                  <a:pt x="4593" y="11438"/>
                  <a:pt x="4580" y="11376"/>
                </a:cubicBezTo>
                <a:cubicBezTo>
                  <a:pt x="4561" y="11283"/>
                  <a:pt x="4584" y="11254"/>
                  <a:pt x="4718" y="11203"/>
                </a:cubicBezTo>
                <a:cubicBezTo>
                  <a:pt x="4872" y="11144"/>
                  <a:pt x="4877" y="11138"/>
                  <a:pt x="4778" y="11090"/>
                </a:cubicBezTo>
                <a:cubicBezTo>
                  <a:pt x="4692" y="11048"/>
                  <a:pt x="4682" y="11018"/>
                  <a:pt x="4718" y="10905"/>
                </a:cubicBezTo>
                <a:cubicBezTo>
                  <a:pt x="4742" y="10828"/>
                  <a:pt x="4741" y="10787"/>
                  <a:pt x="4715" y="10777"/>
                </a:cubicBezTo>
                <a:close/>
                <a:moveTo>
                  <a:pt x="14884" y="11331"/>
                </a:moveTo>
                <a:lnTo>
                  <a:pt x="14777" y="11421"/>
                </a:lnTo>
                <a:cubicBezTo>
                  <a:pt x="14658" y="11518"/>
                  <a:pt x="14600" y="11526"/>
                  <a:pt x="14321" y="11484"/>
                </a:cubicBezTo>
                <a:cubicBezTo>
                  <a:pt x="14104" y="11451"/>
                  <a:pt x="14096" y="11468"/>
                  <a:pt x="14257" y="11622"/>
                </a:cubicBezTo>
                <a:cubicBezTo>
                  <a:pt x="14376" y="11735"/>
                  <a:pt x="14377" y="11743"/>
                  <a:pt x="14307" y="11958"/>
                </a:cubicBezTo>
                <a:cubicBezTo>
                  <a:pt x="14267" y="12079"/>
                  <a:pt x="14242" y="12184"/>
                  <a:pt x="14252" y="12193"/>
                </a:cubicBezTo>
                <a:cubicBezTo>
                  <a:pt x="14262" y="12203"/>
                  <a:pt x="14327" y="12185"/>
                  <a:pt x="14397" y="12156"/>
                </a:cubicBezTo>
                <a:cubicBezTo>
                  <a:pt x="14501" y="12113"/>
                  <a:pt x="14546" y="12115"/>
                  <a:pt x="14637" y="12171"/>
                </a:cubicBezTo>
                <a:cubicBezTo>
                  <a:pt x="14757" y="12245"/>
                  <a:pt x="14819" y="12207"/>
                  <a:pt x="14821" y="12061"/>
                </a:cubicBezTo>
                <a:cubicBezTo>
                  <a:pt x="14821" y="12018"/>
                  <a:pt x="14888" y="11953"/>
                  <a:pt x="14969" y="11915"/>
                </a:cubicBezTo>
                <a:cubicBezTo>
                  <a:pt x="15050" y="11877"/>
                  <a:pt x="15117" y="11836"/>
                  <a:pt x="15117" y="11825"/>
                </a:cubicBezTo>
                <a:cubicBezTo>
                  <a:pt x="15117" y="11814"/>
                  <a:pt x="15048" y="11773"/>
                  <a:pt x="14966" y="11735"/>
                </a:cubicBezTo>
                <a:cubicBezTo>
                  <a:pt x="14829" y="11670"/>
                  <a:pt x="14820" y="11649"/>
                  <a:pt x="14851" y="11496"/>
                </a:cubicBezTo>
                <a:lnTo>
                  <a:pt x="14884" y="11331"/>
                </a:lnTo>
                <a:close/>
                <a:moveTo>
                  <a:pt x="19673" y="11522"/>
                </a:moveTo>
                <a:lnTo>
                  <a:pt x="19503" y="11672"/>
                </a:lnTo>
                <a:cubicBezTo>
                  <a:pt x="19372" y="11788"/>
                  <a:pt x="19323" y="11809"/>
                  <a:pt x="19277" y="11767"/>
                </a:cubicBezTo>
                <a:cubicBezTo>
                  <a:pt x="19245" y="11738"/>
                  <a:pt x="19141" y="11712"/>
                  <a:pt x="19049" y="11712"/>
                </a:cubicBezTo>
                <a:lnTo>
                  <a:pt x="18882" y="11712"/>
                </a:lnTo>
                <a:lnTo>
                  <a:pt x="19008" y="11863"/>
                </a:lnTo>
                <a:cubicBezTo>
                  <a:pt x="19077" y="11945"/>
                  <a:pt x="19146" y="12085"/>
                  <a:pt x="19165" y="12176"/>
                </a:cubicBezTo>
                <a:cubicBezTo>
                  <a:pt x="19203" y="12361"/>
                  <a:pt x="19202" y="12362"/>
                  <a:pt x="19335" y="12286"/>
                </a:cubicBezTo>
                <a:cubicBezTo>
                  <a:pt x="19419" y="12238"/>
                  <a:pt x="19452" y="12247"/>
                  <a:pt x="19568" y="12354"/>
                </a:cubicBezTo>
                <a:lnTo>
                  <a:pt x="19703" y="12479"/>
                </a:lnTo>
                <a:lnTo>
                  <a:pt x="19717" y="12251"/>
                </a:lnTo>
                <a:cubicBezTo>
                  <a:pt x="19729" y="12060"/>
                  <a:pt x="19753" y="12015"/>
                  <a:pt x="19854" y="11973"/>
                </a:cubicBezTo>
                <a:cubicBezTo>
                  <a:pt x="20012" y="11907"/>
                  <a:pt x="20005" y="11858"/>
                  <a:pt x="19838" y="11840"/>
                </a:cubicBezTo>
                <a:cubicBezTo>
                  <a:pt x="19724" y="11828"/>
                  <a:pt x="19700" y="11802"/>
                  <a:pt x="19687" y="11674"/>
                </a:cubicBezTo>
                <a:lnTo>
                  <a:pt x="19673" y="11522"/>
                </a:lnTo>
                <a:close/>
                <a:moveTo>
                  <a:pt x="1918" y="13134"/>
                </a:moveTo>
                <a:cubicBezTo>
                  <a:pt x="1885" y="13128"/>
                  <a:pt x="1836" y="13154"/>
                  <a:pt x="1775" y="13214"/>
                </a:cubicBezTo>
                <a:cubicBezTo>
                  <a:pt x="1676" y="13311"/>
                  <a:pt x="1656" y="13315"/>
                  <a:pt x="1539" y="13259"/>
                </a:cubicBezTo>
                <a:cubicBezTo>
                  <a:pt x="1372" y="13180"/>
                  <a:pt x="1352" y="13201"/>
                  <a:pt x="1445" y="13372"/>
                </a:cubicBezTo>
                <a:cubicBezTo>
                  <a:pt x="1487" y="13449"/>
                  <a:pt x="1511" y="13539"/>
                  <a:pt x="1497" y="13573"/>
                </a:cubicBezTo>
                <a:cubicBezTo>
                  <a:pt x="1484" y="13606"/>
                  <a:pt x="1534" y="13686"/>
                  <a:pt x="1610" y="13751"/>
                </a:cubicBezTo>
                <a:cubicBezTo>
                  <a:pt x="1778" y="13893"/>
                  <a:pt x="1781" y="13894"/>
                  <a:pt x="1745" y="13761"/>
                </a:cubicBezTo>
                <a:cubicBezTo>
                  <a:pt x="1712" y="13641"/>
                  <a:pt x="1865" y="13507"/>
                  <a:pt x="2036" y="13507"/>
                </a:cubicBezTo>
                <a:cubicBezTo>
                  <a:pt x="2125" y="13507"/>
                  <a:pt x="2126" y="13501"/>
                  <a:pt x="2050" y="13425"/>
                </a:cubicBezTo>
                <a:cubicBezTo>
                  <a:pt x="2005" y="13379"/>
                  <a:pt x="1970" y="13301"/>
                  <a:pt x="1970" y="13249"/>
                </a:cubicBezTo>
                <a:cubicBezTo>
                  <a:pt x="1970" y="13178"/>
                  <a:pt x="1951" y="13140"/>
                  <a:pt x="1918" y="13134"/>
                </a:cubicBezTo>
                <a:close/>
                <a:moveTo>
                  <a:pt x="20464" y="14475"/>
                </a:moveTo>
                <a:lnTo>
                  <a:pt x="20494" y="14749"/>
                </a:lnTo>
                <a:cubicBezTo>
                  <a:pt x="20518" y="14967"/>
                  <a:pt x="20504" y="15062"/>
                  <a:pt x="20423" y="15230"/>
                </a:cubicBezTo>
                <a:cubicBezTo>
                  <a:pt x="20321" y="15441"/>
                  <a:pt x="20329" y="15446"/>
                  <a:pt x="20563" y="15298"/>
                </a:cubicBezTo>
                <a:cubicBezTo>
                  <a:pt x="20683" y="15222"/>
                  <a:pt x="20699" y="15223"/>
                  <a:pt x="20893" y="15303"/>
                </a:cubicBezTo>
                <a:lnTo>
                  <a:pt x="21093" y="15385"/>
                </a:lnTo>
                <a:lnTo>
                  <a:pt x="21085" y="15270"/>
                </a:lnTo>
                <a:cubicBezTo>
                  <a:pt x="21078" y="15173"/>
                  <a:pt x="21104" y="15146"/>
                  <a:pt x="21247" y="15110"/>
                </a:cubicBezTo>
                <a:lnTo>
                  <a:pt x="21420" y="15067"/>
                </a:lnTo>
                <a:lnTo>
                  <a:pt x="21264" y="15007"/>
                </a:lnTo>
                <a:cubicBezTo>
                  <a:pt x="21057" y="14927"/>
                  <a:pt x="21029" y="14873"/>
                  <a:pt x="21124" y="14741"/>
                </a:cubicBezTo>
                <a:cubicBezTo>
                  <a:pt x="21219" y="14608"/>
                  <a:pt x="21202" y="14604"/>
                  <a:pt x="20956" y="14718"/>
                </a:cubicBezTo>
                <a:lnTo>
                  <a:pt x="20764" y="14809"/>
                </a:lnTo>
                <a:lnTo>
                  <a:pt x="20615" y="14643"/>
                </a:lnTo>
                <a:lnTo>
                  <a:pt x="20464" y="14475"/>
                </a:lnTo>
                <a:close/>
                <a:moveTo>
                  <a:pt x="4347" y="15009"/>
                </a:moveTo>
                <a:cubicBezTo>
                  <a:pt x="4338" y="15006"/>
                  <a:pt x="4325" y="15009"/>
                  <a:pt x="4303" y="15017"/>
                </a:cubicBezTo>
                <a:cubicBezTo>
                  <a:pt x="4261" y="15032"/>
                  <a:pt x="4226" y="15052"/>
                  <a:pt x="4226" y="15062"/>
                </a:cubicBezTo>
                <a:cubicBezTo>
                  <a:pt x="4226" y="15098"/>
                  <a:pt x="4321" y="15077"/>
                  <a:pt x="4349" y="15034"/>
                </a:cubicBezTo>
                <a:cubicBezTo>
                  <a:pt x="4358" y="15022"/>
                  <a:pt x="4355" y="15012"/>
                  <a:pt x="4347" y="15009"/>
                </a:cubicBezTo>
                <a:close/>
                <a:moveTo>
                  <a:pt x="3904" y="17998"/>
                </a:moveTo>
                <a:cubicBezTo>
                  <a:pt x="3919" y="17959"/>
                  <a:pt x="3888" y="17982"/>
                  <a:pt x="3833" y="18048"/>
                </a:cubicBezTo>
                <a:cubicBezTo>
                  <a:pt x="3745" y="18155"/>
                  <a:pt x="3715" y="18163"/>
                  <a:pt x="3575" y="18126"/>
                </a:cubicBezTo>
                <a:cubicBezTo>
                  <a:pt x="3283" y="18049"/>
                  <a:pt x="3233" y="18070"/>
                  <a:pt x="3374" y="18209"/>
                </a:cubicBezTo>
                <a:cubicBezTo>
                  <a:pt x="3487" y="18320"/>
                  <a:pt x="3498" y="18356"/>
                  <a:pt x="3470" y="18577"/>
                </a:cubicBezTo>
                <a:lnTo>
                  <a:pt x="3437" y="18821"/>
                </a:lnTo>
                <a:lnTo>
                  <a:pt x="3553" y="18723"/>
                </a:lnTo>
                <a:cubicBezTo>
                  <a:pt x="3691" y="18604"/>
                  <a:pt x="3724" y="18601"/>
                  <a:pt x="3841" y="18698"/>
                </a:cubicBezTo>
                <a:cubicBezTo>
                  <a:pt x="3927" y="18768"/>
                  <a:pt x="3932" y="18765"/>
                  <a:pt x="3932" y="18610"/>
                </a:cubicBezTo>
                <a:cubicBezTo>
                  <a:pt x="3932" y="18479"/>
                  <a:pt x="3958" y="18433"/>
                  <a:pt x="4066" y="18379"/>
                </a:cubicBezTo>
                <a:cubicBezTo>
                  <a:pt x="4195" y="18316"/>
                  <a:pt x="4195" y="18313"/>
                  <a:pt x="4088" y="18312"/>
                </a:cubicBezTo>
                <a:cubicBezTo>
                  <a:pt x="3966" y="18310"/>
                  <a:pt x="3857" y="18123"/>
                  <a:pt x="3904" y="17998"/>
                </a:cubicBezTo>
                <a:close/>
                <a:moveTo>
                  <a:pt x="6619" y="20982"/>
                </a:moveTo>
                <a:cubicBezTo>
                  <a:pt x="6601" y="20984"/>
                  <a:pt x="6586" y="21007"/>
                  <a:pt x="6559" y="21057"/>
                </a:cubicBezTo>
                <a:cubicBezTo>
                  <a:pt x="6525" y="21119"/>
                  <a:pt x="6451" y="21164"/>
                  <a:pt x="6366" y="21173"/>
                </a:cubicBezTo>
                <a:cubicBezTo>
                  <a:pt x="6230" y="21187"/>
                  <a:pt x="6228" y="21189"/>
                  <a:pt x="6328" y="21253"/>
                </a:cubicBezTo>
                <a:cubicBezTo>
                  <a:pt x="6412" y="21306"/>
                  <a:pt x="6422" y="21340"/>
                  <a:pt x="6383" y="21433"/>
                </a:cubicBezTo>
                <a:cubicBezTo>
                  <a:pt x="6357" y="21496"/>
                  <a:pt x="6336" y="21555"/>
                  <a:pt x="6336" y="21566"/>
                </a:cubicBezTo>
                <a:cubicBezTo>
                  <a:pt x="6336" y="21600"/>
                  <a:pt x="6384" y="21587"/>
                  <a:pt x="6534" y="21516"/>
                </a:cubicBezTo>
                <a:cubicBezTo>
                  <a:pt x="6640" y="21466"/>
                  <a:pt x="6703" y="21459"/>
                  <a:pt x="6773" y="21493"/>
                </a:cubicBezTo>
                <a:cubicBezTo>
                  <a:pt x="6912" y="21561"/>
                  <a:pt x="6927" y="21553"/>
                  <a:pt x="6875" y="21426"/>
                </a:cubicBezTo>
                <a:cubicBezTo>
                  <a:pt x="6839" y="21341"/>
                  <a:pt x="6846" y="21275"/>
                  <a:pt x="6902" y="21175"/>
                </a:cubicBezTo>
                <a:cubicBezTo>
                  <a:pt x="6975" y="21045"/>
                  <a:pt x="6974" y="21043"/>
                  <a:pt x="6883" y="21087"/>
                </a:cubicBezTo>
                <a:cubicBezTo>
                  <a:pt x="6808" y="21124"/>
                  <a:pt x="6770" y="21114"/>
                  <a:pt x="6701" y="21045"/>
                </a:cubicBezTo>
                <a:cubicBezTo>
                  <a:pt x="6658" y="21001"/>
                  <a:pt x="6637" y="20980"/>
                  <a:pt x="6619" y="20982"/>
                </a:cubicBezTo>
                <a:close/>
              </a:path>
            </a:pathLst>
          </a:custGeom>
          <a:ln w="12700">
            <a:miter lim="400000"/>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Shape 813"/>
          <p:cNvSpPr txBox="1">
            <a:spLocks noGrp="1"/>
          </p:cNvSpPr>
          <p:nvPr>
            <p:ph type="title"/>
          </p:nvPr>
        </p:nvSpPr>
        <p:spPr>
          <a:prstGeom prst="rect">
            <a:avLst/>
          </a:prstGeom>
        </p:spPr>
        <p:txBody>
          <a:bodyPr/>
          <a:lstStyle/>
          <a:p>
            <a:r>
              <a:t>Ternary search tries</a:t>
            </a:r>
          </a:p>
        </p:txBody>
      </p:sp>
      <p:sp>
        <p:nvSpPr>
          <p:cNvPr id="811" name="Shape 811"/>
          <p:cNvSpPr txBox="1">
            <a:spLocks noGrp="1"/>
          </p:cNvSpPr>
          <p:nvPr>
            <p:ph idx="1"/>
          </p:nvPr>
        </p:nvSpPr>
        <p:spPr>
          <a:prstGeom prst="rect">
            <a:avLst/>
          </a:prstGeom>
        </p:spPr>
        <p:txBody>
          <a:bodyPr/>
          <a:lstStyle/>
          <a:p>
            <a:pPr lvl="1"/>
            <a:r>
              <a:rPr sz="2400"/>
              <a:t>Store characters and values in nodes (not keys).</a:t>
            </a:r>
          </a:p>
          <a:p>
            <a:pPr lvl="1"/>
            <a:r>
              <a:rPr sz="2400"/>
              <a:t>Each node has </a:t>
            </a:r>
            <a:r>
              <a:rPr sz="2400">
                <a:solidFill>
                  <a:srgbClr val="8D3124"/>
                </a:solidFill>
                <a:uFill>
                  <a:solidFill>
                    <a:srgbClr val="8D3124"/>
                  </a:solidFill>
                </a:uFill>
              </a:rPr>
              <a:t>3</a:t>
            </a:r>
            <a:r>
              <a:rPr sz="2400"/>
              <a:t> children:  smaller (left), equal (middle), larger (right).</a:t>
            </a:r>
          </a:p>
        </p:txBody>
      </p:sp>
      <p:pic>
        <p:nvPicPr>
          <p:cNvPr id="814" name="TSTAnatomy.png"/>
          <p:cNvPicPr>
            <a:picLocks noChangeAspect="1"/>
          </p:cNvPicPr>
          <p:nvPr/>
        </p:nvPicPr>
        <p:blipFill>
          <a:blip r:embed="rId3"/>
          <a:stretch>
            <a:fillRect/>
          </a:stretch>
        </p:blipFill>
        <p:spPr>
          <a:xfrm>
            <a:off x="2422076" y="2580458"/>
            <a:ext cx="7080110" cy="3392956"/>
          </a:xfrm>
          <a:prstGeom prst="rect">
            <a:avLst/>
          </a:prstGeom>
          <a:ln w="12700"/>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Shape 819"/>
          <p:cNvSpPr txBox="1">
            <a:spLocks noGrp="1"/>
          </p:cNvSpPr>
          <p:nvPr>
            <p:ph type="title"/>
          </p:nvPr>
        </p:nvSpPr>
        <p:spPr>
          <a:prstGeom prst="rect">
            <a:avLst/>
          </a:prstGeom>
        </p:spPr>
        <p:txBody>
          <a:bodyPr/>
          <a:lstStyle/>
          <a:p>
            <a:r>
              <a:t>Search hit in a TST</a:t>
            </a:r>
          </a:p>
        </p:txBody>
      </p:sp>
      <p:sp>
        <p:nvSpPr>
          <p:cNvPr id="820" name="Shape 820"/>
          <p:cNvSpPr/>
          <p:nvPr/>
        </p:nvSpPr>
        <p:spPr>
          <a:xfrm>
            <a:off x="7658696" y="4202658"/>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21" name="Shape 821"/>
          <p:cNvSpPr/>
          <p:nvPr/>
        </p:nvSpPr>
        <p:spPr>
          <a:xfrm flipV="1">
            <a:off x="7556189" y="4205883"/>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22" name="Shape 822"/>
          <p:cNvSpPr/>
          <p:nvPr/>
        </p:nvSpPr>
        <p:spPr>
          <a:xfrm>
            <a:off x="7658696" y="4792017"/>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23" name="Shape 823"/>
          <p:cNvSpPr/>
          <p:nvPr/>
        </p:nvSpPr>
        <p:spPr>
          <a:xfrm flipV="1">
            <a:off x="7556189" y="4795242"/>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24" name="Shape 824"/>
          <p:cNvSpPr/>
          <p:nvPr/>
        </p:nvSpPr>
        <p:spPr>
          <a:xfrm>
            <a:off x="7658696" y="5551041"/>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25" name="Shape 825"/>
          <p:cNvSpPr/>
          <p:nvPr/>
        </p:nvSpPr>
        <p:spPr>
          <a:xfrm flipV="1">
            <a:off x="7556189" y="5554265"/>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26" name="Shape 826"/>
          <p:cNvSpPr/>
          <p:nvPr/>
        </p:nvSpPr>
        <p:spPr>
          <a:xfrm flipV="1">
            <a:off x="7713239" y="5625704"/>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27" name="Shape 827"/>
          <p:cNvSpPr/>
          <p:nvPr/>
        </p:nvSpPr>
        <p:spPr>
          <a:xfrm flipH="1" flipV="1">
            <a:off x="6664409" y="3847661"/>
            <a:ext cx="1058266" cy="37798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28" name="Shape 828"/>
          <p:cNvSpPr/>
          <p:nvPr/>
        </p:nvSpPr>
        <p:spPr>
          <a:xfrm flipV="1">
            <a:off x="7715545" y="4813101"/>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29" name="Shape 829"/>
          <p:cNvSpPr/>
          <p:nvPr/>
        </p:nvSpPr>
        <p:spPr>
          <a:xfrm flipV="1">
            <a:off x="7715545" y="4268390"/>
            <a:ext cx="1" cy="59525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30" name="Shape 830"/>
          <p:cNvSpPr/>
          <p:nvPr/>
        </p:nvSpPr>
        <p:spPr>
          <a:xfrm>
            <a:off x="7569398" y="4071939"/>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o</a:t>
            </a:r>
          </a:p>
        </p:txBody>
      </p:sp>
      <p:sp>
        <p:nvSpPr>
          <p:cNvPr id="831" name="Shape 831"/>
          <p:cNvSpPr/>
          <p:nvPr/>
        </p:nvSpPr>
        <p:spPr>
          <a:xfrm>
            <a:off x="7569398" y="4688087"/>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r</a:t>
            </a:r>
          </a:p>
        </p:txBody>
      </p:sp>
      <p:sp>
        <p:nvSpPr>
          <p:cNvPr id="832" name="Shape 832"/>
          <p:cNvSpPr/>
          <p:nvPr/>
        </p:nvSpPr>
        <p:spPr>
          <a:xfrm>
            <a:off x="7569398" y="5464970"/>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e</a:t>
            </a:r>
          </a:p>
        </p:txBody>
      </p:sp>
      <p:sp>
        <p:nvSpPr>
          <p:cNvPr id="833" name="Shape 833"/>
          <p:cNvSpPr/>
          <p:nvPr/>
        </p:nvSpPr>
        <p:spPr>
          <a:xfrm>
            <a:off x="7873478" y="5518548"/>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7</a:t>
            </a:r>
          </a:p>
        </p:txBody>
      </p:sp>
      <p:sp>
        <p:nvSpPr>
          <p:cNvPr id="834" name="Shape 834"/>
          <p:cNvSpPr/>
          <p:nvPr/>
        </p:nvSpPr>
        <p:spPr>
          <a:xfrm>
            <a:off x="8998149" y="2059533"/>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35" name="Shape 835"/>
          <p:cNvSpPr/>
          <p:nvPr/>
        </p:nvSpPr>
        <p:spPr>
          <a:xfrm flipV="1">
            <a:off x="8895642" y="2062757"/>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36" name="Shape 836"/>
          <p:cNvSpPr/>
          <p:nvPr/>
        </p:nvSpPr>
        <p:spPr>
          <a:xfrm>
            <a:off x="8998149" y="2782837"/>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37" name="Shape 837"/>
          <p:cNvSpPr/>
          <p:nvPr/>
        </p:nvSpPr>
        <p:spPr>
          <a:xfrm flipV="1">
            <a:off x="8895642" y="2786063"/>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38" name="Shape 838"/>
          <p:cNvSpPr/>
          <p:nvPr/>
        </p:nvSpPr>
        <p:spPr>
          <a:xfrm>
            <a:off x="8998149" y="3809751"/>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39" name="Shape 839"/>
          <p:cNvSpPr/>
          <p:nvPr/>
        </p:nvSpPr>
        <p:spPr>
          <a:xfrm flipV="1">
            <a:off x="8895642" y="3812977"/>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40" name="Shape 840"/>
          <p:cNvSpPr/>
          <p:nvPr/>
        </p:nvSpPr>
        <p:spPr>
          <a:xfrm flipV="1">
            <a:off x="9052692" y="3893344"/>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41" name="Shape 841"/>
          <p:cNvSpPr/>
          <p:nvPr/>
        </p:nvSpPr>
        <p:spPr>
          <a:xfrm flipH="1" flipV="1">
            <a:off x="6667682" y="1684828"/>
            <a:ext cx="2389313" cy="396921"/>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42" name="Shape 842"/>
          <p:cNvSpPr/>
          <p:nvPr/>
        </p:nvSpPr>
        <p:spPr>
          <a:xfrm flipV="1">
            <a:off x="9046068" y="2898550"/>
            <a:ext cx="1" cy="891892"/>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43" name="Shape 843"/>
          <p:cNvSpPr/>
          <p:nvPr/>
        </p:nvSpPr>
        <p:spPr>
          <a:xfrm flipV="1">
            <a:off x="9046068" y="2105557"/>
            <a:ext cx="1" cy="657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44" name="Shape 844"/>
          <p:cNvSpPr/>
          <p:nvPr/>
        </p:nvSpPr>
        <p:spPr>
          <a:xfrm>
            <a:off x="8899922" y="1955603"/>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t</a:t>
            </a:r>
          </a:p>
        </p:txBody>
      </p:sp>
      <p:sp>
        <p:nvSpPr>
          <p:cNvPr id="845" name="Shape 845"/>
          <p:cNvSpPr/>
          <p:nvPr/>
        </p:nvSpPr>
        <p:spPr>
          <a:xfrm>
            <a:off x="8899922" y="2669978"/>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h</a:t>
            </a:r>
          </a:p>
        </p:txBody>
      </p:sp>
      <p:sp>
        <p:nvSpPr>
          <p:cNvPr id="846" name="Shape 846"/>
          <p:cNvSpPr/>
          <p:nvPr/>
        </p:nvSpPr>
        <p:spPr>
          <a:xfrm>
            <a:off x="8899922" y="3705822"/>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e</a:t>
            </a:r>
          </a:p>
        </p:txBody>
      </p:sp>
      <p:sp>
        <p:nvSpPr>
          <p:cNvPr id="847" name="Shape 847"/>
          <p:cNvSpPr/>
          <p:nvPr/>
        </p:nvSpPr>
        <p:spPr>
          <a:xfrm>
            <a:off x="9208144" y="3768329"/>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5</a:t>
            </a:r>
          </a:p>
        </p:txBody>
      </p:sp>
      <p:sp>
        <p:nvSpPr>
          <p:cNvPr id="848" name="Shape 848"/>
          <p:cNvSpPr/>
          <p:nvPr/>
        </p:nvSpPr>
        <p:spPr>
          <a:xfrm>
            <a:off x="4158258" y="2077392"/>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49" name="Shape 849"/>
          <p:cNvSpPr/>
          <p:nvPr/>
        </p:nvSpPr>
        <p:spPr>
          <a:xfrm flipV="1">
            <a:off x="4055751" y="2080617"/>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50" name="Shape 850"/>
          <p:cNvSpPr/>
          <p:nvPr/>
        </p:nvSpPr>
        <p:spPr>
          <a:xfrm>
            <a:off x="4153961" y="2777144"/>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51" name="Shape 851"/>
          <p:cNvSpPr/>
          <p:nvPr/>
        </p:nvSpPr>
        <p:spPr>
          <a:xfrm flipV="1">
            <a:off x="4053012" y="2776767"/>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52" name="Shape 852"/>
          <p:cNvSpPr/>
          <p:nvPr/>
        </p:nvSpPr>
        <p:spPr>
          <a:xfrm flipV="1">
            <a:off x="4210946" y="2857500"/>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53" name="Shape 853"/>
          <p:cNvSpPr/>
          <p:nvPr/>
        </p:nvSpPr>
        <p:spPr>
          <a:xfrm flipV="1">
            <a:off x="4298494" y="1665739"/>
            <a:ext cx="2360649" cy="413443"/>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54" name="Shape 854"/>
          <p:cNvSpPr/>
          <p:nvPr/>
        </p:nvSpPr>
        <p:spPr>
          <a:xfrm flipV="1">
            <a:off x="4210461" y="2132733"/>
            <a:ext cx="1" cy="66568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55" name="Shape 855"/>
          <p:cNvSpPr/>
          <p:nvPr/>
        </p:nvSpPr>
        <p:spPr>
          <a:xfrm>
            <a:off x="4068961" y="1955603"/>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b</a:t>
            </a:r>
          </a:p>
        </p:txBody>
      </p:sp>
      <p:sp>
        <p:nvSpPr>
          <p:cNvPr id="856" name="Shape 856"/>
          <p:cNvSpPr/>
          <p:nvPr/>
        </p:nvSpPr>
        <p:spPr>
          <a:xfrm>
            <a:off x="4068961" y="2669978"/>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y</a:t>
            </a:r>
          </a:p>
        </p:txBody>
      </p:sp>
      <p:sp>
        <p:nvSpPr>
          <p:cNvPr id="857" name="Shape 857"/>
          <p:cNvSpPr/>
          <p:nvPr/>
        </p:nvSpPr>
        <p:spPr>
          <a:xfrm>
            <a:off x="4373040" y="2723555"/>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4</a:t>
            </a:r>
          </a:p>
        </p:txBody>
      </p:sp>
      <p:sp>
        <p:nvSpPr>
          <p:cNvPr id="858" name="Shape 858"/>
          <p:cNvSpPr/>
          <p:nvPr/>
        </p:nvSpPr>
        <p:spPr>
          <a:xfrm flipV="1">
            <a:off x="6643982" y="4009429"/>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59" name="Shape 859"/>
          <p:cNvSpPr/>
          <p:nvPr/>
        </p:nvSpPr>
        <p:spPr>
          <a:xfrm>
            <a:off x="4756547" y="4211587"/>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60" name="Shape 860"/>
          <p:cNvSpPr/>
          <p:nvPr/>
        </p:nvSpPr>
        <p:spPr>
          <a:xfrm flipV="1">
            <a:off x="4654040" y="4214813"/>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61" name="Shape 861"/>
          <p:cNvSpPr/>
          <p:nvPr/>
        </p:nvSpPr>
        <p:spPr>
          <a:xfrm flipV="1">
            <a:off x="4811091" y="4295180"/>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62" name="Shape 862"/>
          <p:cNvSpPr/>
          <p:nvPr/>
        </p:nvSpPr>
        <p:spPr>
          <a:xfrm flipV="1">
            <a:off x="4907669" y="3862383"/>
            <a:ext cx="699254" cy="337637"/>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63" name="Shape 863"/>
          <p:cNvSpPr/>
          <p:nvPr/>
        </p:nvSpPr>
        <p:spPr>
          <a:xfrm>
            <a:off x="4667250" y="4098728"/>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a</a:t>
            </a:r>
          </a:p>
        </p:txBody>
      </p:sp>
      <p:sp>
        <p:nvSpPr>
          <p:cNvPr id="864" name="Shape 864"/>
          <p:cNvSpPr/>
          <p:nvPr/>
        </p:nvSpPr>
        <p:spPr>
          <a:xfrm>
            <a:off x="5542359" y="3836541"/>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65" name="Shape 865"/>
          <p:cNvSpPr/>
          <p:nvPr/>
        </p:nvSpPr>
        <p:spPr>
          <a:xfrm flipV="1">
            <a:off x="5616995" y="2743665"/>
            <a:ext cx="1115664" cy="413577"/>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66" name="Shape 866"/>
          <p:cNvSpPr/>
          <p:nvPr/>
        </p:nvSpPr>
        <p:spPr>
          <a:xfrm flipV="1">
            <a:off x="6490817" y="3821541"/>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67" name="Shape 867"/>
          <p:cNvSpPr/>
          <p:nvPr/>
        </p:nvSpPr>
        <p:spPr>
          <a:xfrm>
            <a:off x="6596063" y="2791767"/>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68" name="Shape 868"/>
          <p:cNvSpPr/>
          <p:nvPr/>
        </p:nvSpPr>
        <p:spPr>
          <a:xfrm>
            <a:off x="2382042" y="1355375"/>
            <a:ext cx="1133324" cy="332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get("sea")</a:t>
            </a:r>
          </a:p>
        </p:txBody>
      </p:sp>
      <p:sp>
        <p:nvSpPr>
          <p:cNvPr id="869" name="Shape 869"/>
          <p:cNvSpPr/>
          <p:nvPr/>
        </p:nvSpPr>
        <p:spPr>
          <a:xfrm flipH="1" flipV="1">
            <a:off x="6647949" y="1668427"/>
            <a:ext cx="1" cy="1120348"/>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70" name="Shape 870"/>
          <p:cNvSpPr/>
          <p:nvPr/>
        </p:nvSpPr>
        <p:spPr>
          <a:xfrm flipV="1">
            <a:off x="6647571" y="2955912"/>
            <a:ext cx="1" cy="913333"/>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71" name="Shape 871"/>
          <p:cNvSpPr/>
          <p:nvPr/>
        </p:nvSpPr>
        <p:spPr>
          <a:xfrm>
            <a:off x="6506765" y="3705822"/>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e</a:t>
            </a:r>
          </a:p>
        </p:txBody>
      </p:sp>
      <p:sp>
        <p:nvSpPr>
          <p:cNvPr id="872" name="Shape 872"/>
          <p:cNvSpPr/>
          <p:nvPr/>
        </p:nvSpPr>
        <p:spPr>
          <a:xfrm>
            <a:off x="6506765" y="2669978"/>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h</a:t>
            </a:r>
          </a:p>
        </p:txBody>
      </p:sp>
      <p:sp>
        <p:nvSpPr>
          <p:cNvPr id="873" name="Shape 873"/>
          <p:cNvSpPr/>
          <p:nvPr/>
        </p:nvSpPr>
        <p:spPr>
          <a:xfrm>
            <a:off x="6503758" y="1500192"/>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s</a:t>
            </a:r>
          </a:p>
        </p:txBody>
      </p:sp>
      <p:sp>
        <p:nvSpPr>
          <p:cNvPr id="874" name="Shape 874"/>
          <p:cNvSpPr/>
          <p:nvPr/>
        </p:nvSpPr>
        <p:spPr>
          <a:xfrm>
            <a:off x="5560218" y="3140025"/>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75" name="Shape 875"/>
          <p:cNvSpPr/>
          <p:nvPr/>
        </p:nvSpPr>
        <p:spPr>
          <a:xfrm flipV="1">
            <a:off x="5457712" y="3143250"/>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76" name="Shape 876"/>
          <p:cNvSpPr/>
          <p:nvPr/>
        </p:nvSpPr>
        <p:spPr>
          <a:xfrm>
            <a:off x="5542359" y="4809876"/>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77" name="Shape 877"/>
          <p:cNvSpPr/>
          <p:nvPr/>
        </p:nvSpPr>
        <p:spPr>
          <a:xfrm flipV="1">
            <a:off x="5439853" y="4813101"/>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78" name="Shape 878"/>
          <p:cNvSpPr/>
          <p:nvPr/>
        </p:nvSpPr>
        <p:spPr>
          <a:xfrm>
            <a:off x="5542359" y="5568900"/>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79" name="Shape 879"/>
          <p:cNvSpPr/>
          <p:nvPr/>
        </p:nvSpPr>
        <p:spPr>
          <a:xfrm flipV="1">
            <a:off x="5439853" y="5572124"/>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80" name="Shape 880"/>
          <p:cNvSpPr/>
          <p:nvPr/>
        </p:nvSpPr>
        <p:spPr>
          <a:xfrm flipV="1">
            <a:off x="5596903" y="5652493"/>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81" name="Shape 881"/>
          <p:cNvSpPr/>
          <p:nvPr/>
        </p:nvSpPr>
        <p:spPr>
          <a:xfrm flipV="1">
            <a:off x="5607568" y="3233004"/>
            <a:ext cx="1" cy="73010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82" name="Shape 882"/>
          <p:cNvSpPr/>
          <p:nvPr/>
        </p:nvSpPr>
        <p:spPr>
          <a:xfrm>
            <a:off x="5453062" y="3027166"/>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e</a:t>
            </a:r>
          </a:p>
        </p:txBody>
      </p:sp>
      <p:sp>
        <p:nvSpPr>
          <p:cNvPr id="883" name="Shape 883"/>
          <p:cNvSpPr/>
          <p:nvPr/>
        </p:nvSpPr>
        <p:spPr>
          <a:xfrm flipV="1">
            <a:off x="5599209" y="4884538"/>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84" name="Shape 884"/>
          <p:cNvSpPr/>
          <p:nvPr/>
        </p:nvSpPr>
        <p:spPr>
          <a:xfrm flipV="1">
            <a:off x="5599209" y="4000499"/>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85" name="Shape 885"/>
          <p:cNvSpPr/>
          <p:nvPr/>
        </p:nvSpPr>
        <p:spPr>
          <a:xfrm>
            <a:off x="5453062" y="3705822"/>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l</a:t>
            </a:r>
          </a:p>
        </p:txBody>
      </p:sp>
      <p:sp>
        <p:nvSpPr>
          <p:cNvPr id="886" name="Shape 886"/>
          <p:cNvSpPr/>
          <p:nvPr/>
        </p:nvSpPr>
        <p:spPr>
          <a:xfrm>
            <a:off x="5453062" y="4688087"/>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l</a:t>
            </a:r>
          </a:p>
        </p:txBody>
      </p:sp>
      <p:sp>
        <p:nvSpPr>
          <p:cNvPr id="887" name="Shape 887"/>
          <p:cNvSpPr/>
          <p:nvPr/>
        </p:nvSpPr>
        <p:spPr>
          <a:xfrm>
            <a:off x="5453062" y="5464970"/>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s</a:t>
            </a:r>
          </a:p>
        </p:txBody>
      </p:sp>
      <p:sp>
        <p:nvSpPr>
          <p:cNvPr id="888" name="Shape 888"/>
          <p:cNvSpPr/>
          <p:nvPr/>
        </p:nvSpPr>
        <p:spPr>
          <a:xfrm>
            <a:off x="5739282" y="5509618"/>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1</a:t>
            </a:r>
          </a:p>
        </p:txBody>
      </p:sp>
      <p:sp>
        <p:nvSpPr>
          <p:cNvPr id="889" name="Shape 889"/>
          <p:cNvSpPr/>
          <p:nvPr/>
        </p:nvSpPr>
        <p:spPr>
          <a:xfrm>
            <a:off x="4381970" y="4152305"/>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6</a:t>
            </a:r>
          </a:p>
        </p:txBody>
      </p:sp>
      <p:sp>
        <p:nvSpPr>
          <p:cNvPr id="890" name="Shape 890"/>
          <p:cNvSpPr/>
          <p:nvPr/>
        </p:nvSpPr>
        <p:spPr>
          <a:xfrm>
            <a:off x="6587133" y="5586759"/>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91" name="Shape 891"/>
          <p:cNvSpPr/>
          <p:nvPr/>
        </p:nvSpPr>
        <p:spPr>
          <a:xfrm flipV="1">
            <a:off x="6484626" y="5589984"/>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92" name="Shape 892"/>
          <p:cNvSpPr/>
          <p:nvPr/>
        </p:nvSpPr>
        <p:spPr>
          <a:xfrm>
            <a:off x="6596063" y="4809876"/>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93" name="Shape 893"/>
          <p:cNvSpPr/>
          <p:nvPr/>
        </p:nvSpPr>
        <p:spPr>
          <a:xfrm flipV="1">
            <a:off x="6493556" y="4813101"/>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94" name="Shape 894"/>
          <p:cNvSpPr/>
          <p:nvPr/>
        </p:nvSpPr>
        <p:spPr>
          <a:xfrm>
            <a:off x="6596063" y="6283275"/>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95" name="Shape 895"/>
          <p:cNvSpPr/>
          <p:nvPr/>
        </p:nvSpPr>
        <p:spPr>
          <a:xfrm flipV="1">
            <a:off x="6493556" y="6286499"/>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96" name="Shape 896"/>
          <p:cNvSpPr/>
          <p:nvPr/>
        </p:nvSpPr>
        <p:spPr>
          <a:xfrm flipV="1">
            <a:off x="6650607" y="6366868"/>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97" name="Shape 897"/>
          <p:cNvSpPr/>
          <p:nvPr/>
        </p:nvSpPr>
        <p:spPr>
          <a:xfrm flipV="1">
            <a:off x="6643982" y="4893468"/>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898" name="Shape 898"/>
          <p:cNvSpPr/>
          <p:nvPr/>
        </p:nvSpPr>
        <p:spPr>
          <a:xfrm>
            <a:off x="6497836" y="4688087"/>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l</a:t>
            </a:r>
          </a:p>
        </p:txBody>
      </p:sp>
      <p:sp>
        <p:nvSpPr>
          <p:cNvPr id="899" name="Shape 899"/>
          <p:cNvSpPr/>
          <p:nvPr/>
        </p:nvSpPr>
        <p:spPr>
          <a:xfrm flipV="1">
            <a:off x="6643982" y="5670351"/>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00" name="Shape 900"/>
          <p:cNvSpPr/>
          <p:nvPr/>
        </p:nvSpPr>
        <p:spPr>
          <a:xfrm>
            <a:off x="6497836" y="6179345"/>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s</a:t>
            </a:r>
          </a:p>
        </p:txBody>
      </p:sp>
      <p:sp>
        <p:nvSpPr>
          <p:cNvPr id="901" name="Shape 901"/>
          <p:cNvSpPr/>
          <p:nvPr/>
        </p:nvSpPr>
        <p:spPr>
          <a:xfrm>
            <a:off x="6497836" y="5464970"/>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l</a:t>
            </a:r>
          </a:p>
        </p:txBody>
      </p:sp>
      <p:sp>
        <p:nvSpPr>
          <p:cNvPr id="902" name="Shape 902"/>
          <p:cNvSpPr/>
          <p:nvPr/>
        </p:nvSpPr>
        <p:spPr>
          <a:xfrm>
            <a:off x="6801915" y="6232923"/>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3</a:t>
            </a:r>
          </a:p>
        </p:txBody>
      </p:sp>
      <p:sp>
        <p:nvSpPr>
          <p:cNvPr id="903" name="Shape 903"/>
          <p:cNvSpPr/>
          <p:nvPr/>
        </p:nvSpPr>
        <p:spPr>
          <a:xfrm>
            <a:off x="6801915" y="3732610"/>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0</a:t>
            </a:r>
          </a:p>
        </p:txBody>
      </p:sp>
      <p:grpSp>
        <p:nvGrpSpPr>
          <p:cNvPr id="906" name="Group 906"/>
          <p:cNvGrpSpPr/>
          <p:nvPr/>
        </p:nvGrpSpPr>
        <p:grpSpPr>
          <a:xfrm>
            <a:off x="4667250" y="3866556"/>
            <a:ext cx="941494" cy="527011"/>
            <a:chOff x="0" y="0"/>
            <a:chExt cx="1339013" cy="749526"/>
          </a:xfrm>
        </p:grpSpPr>
        <p:sp>
          <p:nvSpPr>
            <p:cNvPr id="904" name="Shape 904"/>
            <p:cNvSpPr/>
            <p:nvPr/>
          </p:nvSpPr>
          <p:spPr>
            <a:xfrm flipV="1">
              <a:off x="344521" y="-1"/>
              <a:ext cx="994493" cy="480195"/>
            </a:xfrm>
            <a:prstGeom prst="line">
              <a:avLst/>
            </a:prstGeom>
            <a:noFill/>
            <a:ln w="1905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05" name="Shape 905"/>
            <p:cNvSpPr/>
            <p:nvPr/>
          </p:nvSpPr>
          <p:spPr>
            <a:xfrm>
              <a:off x="0" y="330200"/>
              <a:ext cx="419100" cy="419327"/>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2000">
                  <a:solidFill>
                    <a:srgbClr val="8D3124"/>
                  </a:solidFill>
                  <a:uFill>
                    <a:solidFill>
                      <a:srgbClr val="8D3124"/>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a</a:t>
              </a:r>
            </a:p>
          </p:txBody>
        </p:sp>
      </p:grpSp>
      <p:grpSp>
        <p:nvGrpSpPr>
          <p:cNvPr id="909" name="Group 909"/>
          <p:cNvGrpSpPr/>
          <p:nvPr/>
        </p:nvGrpSpPr>
        <p:grpSpPr>
          <a:xfrm>
            <a:off x="5453062" y="3232548"/>
            <a:ext cx="294680" cy="768113"/>
            <a:chOff x="76200" y="0"/>
            <a:chExt cx="419100" cy="1092426"/>
          </a:xfrm>
        </p:grpSpPr>
        <p:sp>
          <p:nvSpPr>
            <p:cNvPr id="907" name="Shape 907"/>
            <p:cNvSpPr/>
            <p:nvPr/>
          </p:nvSpPr>
          <p:spPr>
            <a:xfrm flipV="1">
              <a:off x="291121" y="-1"/>
              <a:ext cx="1" cy="1038372"/>
            </a:xfrm>
            <a:prstGeom prst="line">
              <a:avLst/>
            </a:prstGeom>
            <a:noFill/>
            <a:ln w="1905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08" name="Shape 908"/>
            <p:cNvSpPr/>
            <p:nvPr/>
          </p:nvSpPr>
          <p:spPr>
            <a:xfrm>
              <a:off x="76200" y="673100"/>
              <a:ext cx="419100" cy="419327"/>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l</a:t>
              </a:r>
            </a:p>
          </p:txBody>
        </p:sp>
      </p:grpSp>
      <p:grpSp>
        <p:nvGrpSpPr>
          <p:cNvPr id="912" name="Group 912"/>
          <p:cNvGrpSpPr/>
          <p:nvPr/>
        </p:nvGrpSpPr>
        <p:grpSpPr>
          <a:xfrm>
            <a:off x="5453063" y="2741416"/>
            <a:ext cx="1278544" cy="580589"/>
            <a:chOff x="0" y="0"/>
            <a:chExt cx="1818372" cy="825726"/>
          </a:xfrm>
        </p:grpSpPr>
        <p:sp>
          <p:nvSpPr>
            <p:cNvPr id="910" name="Shape 910"/>
            <p:cNvSpPr/>
            <p:nvPr/>
          </p:nvSpPr>
          <p:spPr>
            <a:xfrm flipV="1">
              <a:off x="231651" y="-1"/>
              <a:ext cx="1586722" cy="588199"/>
            </a:xfrm>
            <a:prstGeom prst="line">
              <a:avLst/>
            </a:prstGeom>
            <a:noFill/>
            <a:ln w="1905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11" name="Shape 911"/>
            <p:cNvSpPr/>
            <p:nvPr/>
          </p:nvSpPr>
          <p:spPr>
            <a:xfrm>
              <a:off x="0" y="406400"/>
              <a:ext cx="419100" cy="419327"/>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2000">
                  <a:solidFill>
                    <a:srgbClr val="8D3124"/>
                  </a:solidFill>
                  <a:uFill>
                    <a:solidFill>
                      <a:srgbClr val="8D3124"/>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e</a:t>
              </a:r>
            </a:p>
          </p:txBody>
        </p:sp>
      </p:grpSp>
      <p:grpSp>
        <p:nvGrpSpPr>
          <p:cNvPr id="915" name="Group 915"/>
          <p:cNvGrpSpPr/>
          <p:nvPr/>
        </p:nvGrpSpPr>
        <p:grpSpPr>
          <a:xfrm>
            <a:off x="6506765" y="1669852"/>
            <a:ext cx="294680" cy="1294965"/>
            <a:chOff x="152400" y="0"/>
            <a:chExt cx="419100" cy="1841726"/>
          </a:xfrm>
        </p:grpSpPr>
        <p:sp>
          <p:nvSpPr>
            <p:cNvPr id="913" name="Shape 913"/>
            <p:cNvSpPr/>
            <p:nvPr/>
          </p:nvSpPr>
          <p:spPr>
            <a:xfrm flipH="1" flipV="1">
              <a:off x="347919" y="-1"/>
              <a:ext cx="1" cy="1593384"/>
            </a:xfrm>
            <a:prstGeom prst="line">
              <a:avLst/>
            </a:prstGeom>
            <a:noFill/>
            <a:ln w="1905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14" name="Shape 914"/>
            <p:cNvSpPr/>
            <p:nvPr/>
          </p:nvSpPr>
          <p:spPr>
            <a:xfrm>
              <a:off x="152400" y="1422400"/>
              <a:ext cx="419100" cy="419327"/>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h</a:t>
              </a:r>
            </a:p>
          </p:txBody>
        </p:sp>
      </p:grpSp>
      <p:sp>
        <p:nvSpPr>
          <p:cNvPr id="916" name="Shape 916"/>
          <p:cNvSpPr/>
          <p:nvPr/>
        </p:nvSpPr>
        <p:spPr>
          <a:xfrm>
            <a:off x="6506765" y="1500189"/>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8D3124"/>
                </a:solidFill>
                <a:uFill>
                  <a:solidFill>
                    <a:srgbClr val="8D3124"/>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s</a:t>
            </a:r>
          </a:p>
        </p:txBody>
      </p:sp>
      <p:grpSp>
        <p:nvGrpSpPr>
          <p:cNvPr id="921" name="Group 921"/>
          <p:cNvGrpSpPr/>
          <p:nvPr/>
        </p:nvGrpSpPr>
        <p:grpSpPr>
          <a:xfrm>
            <a:off x="3410762" y="4152305"/>
            <a:ext cx="1987608" cy="1705570"/>
            <a:chOff x="1165207" y="0"/>
            <a:chExt cx="2826818" cy="2425700"/>
          </a:xfrm>
        </p:grpSpPr>
        <p:grpSp>
          <p:nvGrpSpPr>
            <p:cNvPr id="919" name="Group 919"/>
            <p:cNvGrpSpPr/>
            <p:nvPr/>
          </p:nvGrpSpPr>
          <p:grpSpPr>
            <a:xfrm>
              <a:off x="1165207" y="292100"/>
              <a:ext cx="1444105" cy="2133600"/>
              <a:chOff x="1165207" y="0"/>
              <a:chExt cx="1444104" cy="2133600"/>
            </a:xfrm>
          </p:grpSpPr>
          <p:sp>
            <p:nvSpPr>
              <p:cNvPr id="917" name="Shape 917"/>
              <p:cNvSpPr/>
              <p:nvPr/>
            </p:nvSpPr>
            <p:spPr>
              <a:xfrm>
                <a:off x="1165207" y="86360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p>
                <a:pPr marL="41273" marR="41273" algn="ctr" defTabSz="910796" eaLnBrk="1" fontAlgn="auto">
                  <a:lnSpc>
                    <a:spcPct val="15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return value associated</a:t>
                </a:r>
              </a:p>
              <a:p>
                <a:pPr marL="41273" marR="41273" algn="ctr" defTabSz="910796" eaLnBrk="1" fontAlgn="auto">
                  <a:lnSpc>
                    <a:spcPct val="15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with last key character</a:t>
                </a:r>
              </a:p>
            </p:txBody>
          </p:sp>
          <p:sp>
            <p:nvSpPr>
              <p:cNvPr id="918" name="Shape 918"/>
              <p:cNvSpPr/>
              <p:nvPr/>
            </p:nvSpPr>
            <p:spPr>
              <a:xfrm flipH="1">
                <a:off x="1975393" y="0"/>
                <a:ext cx="633919" cy="749300"/>
              </a:xfrm>
              <a:prstGeom prst="line">
                <a:avLst/>
              </a:prstGeom>
              <a:noFill/>
              <a:ln w="25400" cap="flat">
                <a:solidFill>
                  <a:srgbClr val="8D3124"/>
                </a:solidFill>
                <a:prstDash val="solid"/>
                <a:round/>
                <a:headEnd type="triangle" w="med" len="me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sp>
          <p:nvSpPr>
            <p:cNvPr id="920" name="Shape 920"/>
            <p:cNvSpPr/>
            <p:nvPr/>
          </p:nvSpPr>
          <p:spPr>
            <a:xfrm>
              <a:off x="2722025"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lvl1pPr marL="58702" marR="58702" algn="ctr" defTabSz="1295400">
                <a:lnSpc>
                  <a:spcPct val="150000"/>
                </a:lnSpc>
                <a:defRPr sz="1600">
                  <a:solidFill>
                    <a:srgbClr val="8D3124"/>
                  </a:solidFill>
                  <a:uFill>
                    <a:solidFill>
                      <a:srgbClr val="8D3124"/>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6</a:t>
              </a: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916"/>
                                        </p:tgtEl>
                                        <p:attrNameLst>
                                          <p:attrName>style.visibility</p:attrName>
                                        </p:attrNameLst>
                                      </p:cBhvr>
                                      <p:to>
                                        <p:strVal val="visible"/>
                                      </p:to>
                                    </p:set>
                                    <p:animEffect transition="in" filter="fade">
                                      <p:cBhvr>
                                        <p:cTn id="7" dur="500"/>
                                        <p:tgtEl>
                                          <p:spTgt spid="9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p:tmAbs val="0"/>
                                  </p:iterate>
                                  <p:childTnLst>
                                    <p:set>
                                      <p:cBhvr>
                                        <p:cTn id="11" fill="hold"/>
                                        <p:tgtEl>
                                          <p:spTgt spid="915"/>
                                        </p:tgtEl>
                                        <p:attrNameLst>
                                          <p:attrName>style.visibility</p:attrName>
                                        </p:attrNameLst>
                                      </p:cBhvr>
                                      <p:to>
                                        <p:strVal val="visible"/>
                                      </p:to>
                                    </p:set>
                                    <p:animEffect transition="in" filter="wipe(up)">
                                      <p:cBhvr>
                                        <p:cTn id="12" dur="750"/>
                                        <p:tgtEl>
                                          <p:spTgt spid="9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iterate>
                                    <p:tmAbs val="0"/>
                                  </p:iterate>
                                  <p:childTnLst>
                                    <p:set>
                                      <p:cBhvr>
                                        <p:cTn id="16" fill="hold"/>
                                        <p:tgtEl>
                                          <p:spTgt spid="912"/>
                                        </p:tgtEl>
                                        <p:attrNameLst>
                                          <p:attrName>style.visibility</p:attrName>
                                        </p:attrNameLst>
                                      </p:cBhvr>
                                      <p:to>
                                        <p:strVal val="visible"/>
                                      </p:to>
                                    </p:set>
                                    <p:animEffect transition="in" filter="strips(downLeft)">
                                      <p:cBhvr>
                                        <p:cTn id="17" dur="1000"/>
                                        <p:tgtEl>
                                          <p:spTgt spid="9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p:tmAbs val="0"/>
                                  </p:iterate>
                                  <p:childTnLst>
                                    <p:set>
                                      <p:cBhvr>
                                        <p:cTn id="21" fill="hold"/>
                                        <p:tgtEl>
                                          <p:spTgt spid="909"/>
                                        </p:tgtEl>
                                        <p:attrNameLst>
                                          <p:attrName>style.visibility</p:attrName>
                                        </p:attrNameLst>
                                      </p:cBhvr>
                                      <p:to>
                                        <p:strVal val="visible"/>
                                      </p:to>
                                    </p:set>
                                    <p:animEffect transition="in" filter="wipe(up)">
                                      <p:cBhvr>
                                        <p:cTn id="22" dur="500"/>
                                        <p:tgtEl>
                                          <p:spTgt spid="90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iterate>
                                    <p:tmAbs val="0"/>
                                  </p:iterate>
                                  <p:childTnLst>
                                    <p:set>
                                      <p:cBhvr>
                                        <p:cTn id="26" fill="hold"/>
                                        <p:tgtEl>
                                          <p:spTgt spid="906"/>
                                        </p:tgtEl>
                                        <p:attrNameLst>
                                          <p:attrName>style.visibility</p:attrName>
                                        </p:attrNameLst>
                                      </p:cBhvr>
                                      <p:to>
                                        <p:strVal val="visible"/>
                                      </p:to>
                                    </p:set>
                                    <p:animEffect transition="in" filter="strips(downLeft)">
                                      <p:cBhvr>
                                        <p:cTn id="27" dur="750"/>
                                        <p:tgtEl>
                                          <p:spTgt spid="90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 grpId="0" animBg="1" advAuto="0"/>
      <p:bldP spid="909" grpId="0" animBg="1" advAuto="0"/>
      <p:bldP spid="912" grpId="0" animBg="1" advAuto="0"/>
      <p:bldP spid="915" grpId="0" animBg="1" advAuto="0"/>
      <p:bldP spid="916" grpId="0" animBg="1" advAuto="0"/>
      <p:bldP spid="921"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Shape 924"/>
          <p:cNvSpPr txBox="1">
            <a:spLocks noGrp="1"/>
          </p:cNvSpPr>
          <p:nvPr>
            <p:ph type="title"/>
          </p:nvPr>
        </p:nvSpPr>
        <p:spPr>
          <a:prstGeom prst="rect">
            <a:avLst/>
          </a:prstGeom>
        </p:spPr>
        <p:txBody>
          <a:bodyPr/>
          <a:lstStyle/>
          <a:p>
            <a:r>
              <a:t>Search miss in a TST</a:t>
            </a:r>
          </a:p>
        </p:txBody>
      </p:sp>
      <p:sp>
        <p:nvSpPr>
          <p:cNvPr id="925" name="Shape 925"/>
          <p:cNvSpPr/>
          <p:nvPr/>
        </p:nvSpPr>
        <p:spPr>
          <a:xfrm>
            <a:off x="7658696" y="4202658"/>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26" name="Shape 926"/>
          <p:cNvSpPr/>
          <p:nvPr/>
        </p:nvSpPr>
        <p:spPr>
          <a:xfrm flipV="1">
            <a:off x="7556189" y="4205883"/>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27" name="Shape 927"/>
          <p:cNvSpPr/>
          <p:nvPr/>
        </p:nvSpPr>
        <p:spPr>
          <a:xfrm>
            <a:off x="7658696" y="4792017"/>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28" name="Shape 928"/>
          <p:cNvSpPr/>
          <p:nvPr/>
        </p:nvSpPr>
        <p:spPr>
          <a:xfrm flipV="1">
            <a:off x="7556189" y="4795242"/>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29" name="Shape 929"/>
          <p:cNvSpPr/>
          <p:nvPr/>
        </p:nvSpPr>
        <p:spPr>
          <a:xfrm>
            <a:off x="7658696" y="5551041"/>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30" name="Shape 930"/>
          <p:cNvSpPr/>
          <p:nvPr/>
        </p:nvSpPr>
        <p:spPr>
          <a:xfrm flipV="1">
            <a:off x="7556189" y="5554265"/>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31" name="Shape 931"/>
          <p:cNvSpPr/>
          <p:nvPr/>
        </p:nvSpPr>
        <p:spPr>
          <a:xfrm flipV="1">
            <a:off x="7713239" y="5625704"/>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32" name="Shape 932"/>
          <p:cNvSpPr/>
          <p:nvPr/>
        </p:nvSpPr>
        <p:spPr>
          <a:xfrm flipH="1" flipV="1">
            <a:off x="6664409" y="3847661"/>
            <a:ext cx="1058266" cy="37798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33" name="Shape 933"/>
          <p:cNvSpPr/>
          <p:nvPr/>
        </p:nvSpPr>
        <p:spPr>
          <a:xfrm flipV="1">
            <a:off x="7715545" y="4813101"/>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34" name="Shape 934"/>
          <p:cNvSpPr/>
          <p:nvPr/>
        </p:nvSpPr>
        <p:spPr>
          <a:xfrm flipV="1">
            <a:off x="7715545" y="4268390"/>
            <a:ext cx="1" cy="59525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35" name="Shape 935"/>
          <p:cNvSpPr/>
          <p:nvPr/>
        </p:nvSpPr>
        <p:spPr>
          <a:xfrm>
            <a:off x="7569398" y="4071939"/>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o</a:t>
            </a:r>
          </a:p>
        </p:txBody>
      </p:sp>
      <p:sp>
        <p:nvSpPr>
          <p:cNvPr id="936" name="Shape 936"/>
          <p:cNvSpPr/>
          <p:nvPr/>
        </p:nvSpPr>
        <p:spPr>
          <a:xfrm>
            <a:off x="7569398" y="4688087"/>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r</a:t>
            </a:r>
          </a:p>
        </p:txBody>
      </p:sp>
      <p:sp>
        <p:nvSpPr>
          <p:cNvPr id="937" name="Shape 937"/>
          <p:cNvSpPr/>
          <p:nvPr/>
        </p:nvSpPr>
        <p:spPr>
          <a:xfrm>
            <a:off x="7569398" y="5464970"/>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e</a:t>
            </a:r>
          </a:p>
        </p:txBody>
      </p:sp>
      <p:sp>
        <p:nvSpPr>
          <p:cNvPr id="938" name="Shape 938"/>
          <p:cNvSpPr/>
          <p:nvPr/>
        </p:nvSpPr>
        <p:spPr>
          <a:xfrm>
            <a:off x="7873478" y="5518548"/>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7</a:t>
            </a:r>
          </a:p>
        </p:txBody>
      </p:sp>
      <p:sp>
        <p:nvSpPr>
          <p:cNvPr id="939" name="Shape 939"/>
          <p:cNvSpPr/>
          <p:nvPr/>
        </p:nvSpPr>
        <p:spPr>
          <a:xfrm>
            <a:off x="8998149" y="2059533"/>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40" name="Shape 940"/>
          <p:cNvSpPr/>
          <p:nvPr/>
        </p:nvSpPr>
        <p:spPr>
          <a:xfrm flipV="1">
            <a:off x="8895642" y="2062757"/>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41" name="Shape 941"/>
          <p:cNvSpPr/>
          <p:nvPr/>
        </p:nvSpPr>
        <p:spPr>
          <a:xfrm>
            <a:off x="8998149" y="2782837"/>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42" name="Shape 942"/>
          <p:cNvSpPr/>
          <p:nvPr/>
        </p:nvSpPr>
        <p:spPr>
          <a:xfrm flipV="1">
            <a:off x="8895642" y="2786063"/>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43" name="Shape 943"/>
          <p:cNvSpPr/>
          <p:nvPr/>
        </p:nvSpPr>
        <p:spPr>
          <a:xfrm>
            <a:off x="8998149" y="3809751"/>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44" name="Shape 944"/>
          <p:cNvSpPr/>
          <p:nvPr/>
        </p:nvSpPr>
        <p:spPr>
          <a:xfrm flipV="1">
            <a:off x="8895642" y="3812977"/>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45" name="Shape 945"/>
          <p:cNvSpPr/>
          <p:nvPr/>
        </p:nvSpPr>
        <p:spPr>
          <a:xfrm flipV="1">
            <a:off x="9052692" y="3893344"/>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46" name="Shape 946"/>
          <p:cNvSpPr/>
          <p:nvPr/>
        </p:nvSpPr>
        <p:spPr>
          <a:xfrm flipH="1" flipV="1">
            <a:off x="6667682" y="1684828"/>
            <a:ext cx="2389313" cy="396921"/>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47" name="Shape 947"/>
          <p:cNvSpPr/>
          <p:nvPr/>
        </p:nvSpPr>
        <p:spPr>
          <a:xfrm flipV="1">
            <a:off x="9046068" y="2898550"/>
            <a:ext cx="1" cy="891892"/>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48" name="Shape 948"/>
          <p:cNvSpPr/>
          <p:nvPr/>
        </p:nvSpPr>
        <p:spPr>
          <a:xfrm flipV="1">
            <a:off x="9046068" y="2105557"/>
            <a:ext cx="1" cy="657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49" name="Shape 949"/>
          <p:cNvSpPr/>
          <p:nvPr/>
        </p:nvSpPr>
        <p:spPr>
          <a:xfrm>
            <a:off x="8899922" y="1955603"/>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t</a:t>
            </a:r>
          </a:p>
        </p:txBody>
      </p:sp>
      <p:sp>
        <p:nvSpPr>
          <p:cNvPr id="950" name="Shape 950"/>
          <p:cNvSpPr/>
          <p:nvPr/>
        </p:nvSpPr>
        <p:spPr>
          <a:xfrm>
            <a:off x="8899922" y="2669978"/>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h</a:t>
            </a:r>
          </a:p>
        </p:txBody>
      </p:sp>
      <p:sp>
        <p:nvSpPr>
          <p:cNvPr id="951" name="Shape 951"/>
          <p:cNvSpPr/>
          <p:nvPr/>
        </p:nvSpPr>
        <p:spPr>
          <a:xfrm>
            <a:off x="8899922" y="3705822"/>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e</a:t>
            </a:r>
          </a:p>
        </p:txBody>
      </p:sp>
      <p:sp>
        <p:nvSpPr>
          <p:cNvPr id="952" name="Shape 952"/>
          <p:cNvSpPr/>
          <p:nvPr/>
        </p:nvSpPr>
        <p:spPr>
          <a:xfrm>
            <a:off x="9208144" y="3768329"/>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5</a:t>
            </a:r>
          </a:p>
        </p:txBody>
      </p:sp>
      <p:sp>
        <p:nvSpPr>
          <p:cNvPr id="953" name="Shape 953"/>
          <p:cNvSpPr/>
          <p:nvPr/>
        </p:nvSpPr>
        <p:spPr>
          <a:xfrm>
            <a:off x="4158258" y="2077392"/>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54" name="Shape 954"/>
          <p:cNvSpPr/>
          <p:nvPr/>
        </p:nvSpPr>
        <p:spPr>
          <a:xfrm flipV="1">
            <a:off x="4055751" y="2080617"/>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55" name="Shape 955"/>
          <p:cNvSpPr/>
          <p:nvPr/>
        </p:nvSpPr>
        <p:spPr>
          <a:xfrm>
            <a:off x="4153961" y="2777144"/>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56" name="Shape 956"/>
          <p:cNvSpPr/>
          <p:nvPr/>
        </p:nvSpPr>
        <p:spPr>
          <a:xfrm flipV="1">
            <a:off x="4053012" y="2776767"/>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57" name="Shape 957"/>
          <p:cNvSpPr/>
          <p:nvPr/>
        </p:nvSpPr>
        <p:spPr>
          <a:xfrm flipV="1">
            <a:off x="4210946" y="2857500"/>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58" name="Shape 958"/>
          <p:cNvSpPr/>
          <p:nvPr/>
        </p:nvSpPr>
        <p:spPr>
          <a:xfrm flipV="1">
            <a:off x="4298494" y="1665739"/>
            <a:ext cx="2360649" cy="413443"/>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59" name="Shape 959"/>
          <p:cNvSpPr/>
          <p:nvPr/>
        </p:nvSpPr>
        <p:spPr>
          <a:xfrm flipV="1">
            <a:off x="4210461" y="2132733"/>
            <a:ext cx="1" cy="66568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60" name="Shape 960"/>
          <p:cNvSpPr/>
          <p:nvPr/>
        </p:nvSpPr>
        <p:spPr>
          <a:xfrm>
            <a:off x="4068961" y="1955603"/>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b</a:t>
            </a:r>
          </a:p>
        </p:txBody>
      </p:sp>
      <p:sp>
        <p:nvSpPr>
          <p:cNvPr id="961" name="Shape 961"/>
          <p:cNvSpPr/>
          <p:nvPr/>
        </p:nvSpPr>
        <p:spPr>
          <a:xfrm>
            <a:off x="4068961" y="2669978"/>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y</a:t>
            </a:r>
          </a:p>
        </p:txBody>
      </p:sp>
      <p:sp>
        <p:nvSpPr>
          <p:cNvPr id="962" name="Shape 962"/>
          <p:cNvSpPr/>
          <p:nvPr/>
        </p:nvSpPr>
        <p:spPr>
          <a:xfrm>
            <a:off x="4373040" y="2723555"/>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4</a:t>
            </a:r>
          </a:p>
        </p:txBody>
      </p:sp>
      <p:sp>
        <p:nvSpPr>
          <p:cNvPr id="963" name="Shape 963"/>
          <p:cNvSpPr/>
          <p:nvPr/>
        </p:nvSpPr>
        <p:spPr>
          <a:xfrm flipV="1">
            <a:off x="6643982" y="4009429"/>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64" name="Shape 964"/>
          <p:cNvSpPr/>
          <p:nvPr/>
        </p:nvSpPr>
        <p:spPr>
          <a:xfrm>
            <a:off x="4756547" y="4211587"/>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65" name="Shape 965"/>
          <p:cNvSpPr/>
          <p:nvPr/>
        </p:nvSpPr>
        <p:spPr>
          <a:xfrm flipV="1">
            <a:off x="4654040" y="4214813"/>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66" name="Shape 966"/>
          <p:cNvSpPr/>
          <p:nvPr/>
        </p:nvSpPr>
        <p:spPr>
          <a:xfrm flipV="1">
            <a:off x="4811091" y="4295180"/>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67" name="Shape 967"/>
          <p:cNvSpPr/>
          <p:nvPr/>
        </p:nvSpPr>
        <p:spPr>
          <a:xfrm flipV="1">
            <a:off x="4907669" y="3862383"/>
            <a:ext cx="699254" cy="337637"/>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68" name="Shape 968"/>
          <p:cNvSpPr/>
          <p:nvPr/>
        </p:nvSpPr>
        <p:spPr>
          <a:xfrm>
            <a:off x="4667250" y="4098728"/>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a</a:t>
            </a:r>
          </a:p>
        </p:txBody>
      </p:sp>
      <p:sp>
        <p:nvSpPr>
          <p:cNvPr id="969" name="Shape 969"/>
          <p:cNvSpPr/>
          <p:nvPr/>
        </p:nvSpPr>
        <p:spPr>
          <a:xfrm>
            <a:off x="5542359" y="3836541"/>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70" name="Shape 970"/>
          <p:cNvSpPr/>
          <p:nvPr/>
        </p:nvSpPr>
        <p:spPr>
          <a:xfrm flipV="1">
            <a:off x="5616995" y="2743665"/>
            <a:ext cx="1115664" cy="413577"/>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71" name="Shape 971"/>
          <p:cNvSpPr/>
          <p:nvPr/>
        </p:nvSpPr>
        <p:spPr>
          <a:xfrm flipV="1">
            <a:off x="6490817" y="3821541"/>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72" name="Shape 972"/>
          <p:cNvSpPr/>
          <p:nvPr/>
        </p:nvSpPr>
        <p:spPr>
          <a:xfrm>
            <a:off x="6596063" y="2791767"/>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73" name="Shape 973"/>
          <p:cNvSpPr/>
          <p:nvPr/>
        </p:nvSpPr>
        <p:spPr>
          <a:xfrm>
            <a:off x="2382042" y="1355375"/>
            <a:ext cx="1524456" cy="332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get("shelter")</a:t>
            </a:r>
          </a:p>
        </p:txBody>
      </p:sp>
      <p:sp>
        <p:nvSpPr>
          <p:cNvPr id="974" name="Shape 974"/>
          <p:cNvSpPr/>
          <p:nvPr/>
        </p:nvSpPr>
        <p:spPr>
          <a:xfrm flipH="1" flipV="1">
            <a:off x="6647949" y="1668427"/>
            <a:ext cx="1" cy="1120348"/>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75" name="Shape 975"/>
          <p:cNvSpPr/>
          <p:nvPr/>
        </p:nvSpPr>
        <p:spPr>
          <a:xfrm flipV="1">
            <a:off x="6647571" y="2955912"/>
            <a:ext cx="1" cy="913333"/>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76" name="Shape 976"/>
          <p:cNvSpPr/>
          <p:nvPr/>
        </p:nvSpPr>
        <p:spPr>
          <a:xfrm>
            <a:off x="6506765" y="3705822"/>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e</a:t>
            </a:r>
          </a:p>
        </p:txBody>
      </p:sp>
      <p:sp>
        <p:nvSpPr>
          <p:cNvPr id="977" name="Shape 977"/>
          <p:cNvSpPr/>
          <p:nvPr/>
        </p:nvSpPr>
        <p:spPr>
          <a:xfrm>
            <a:off x="6506765" y="2669978"/>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h</a:t>
            </a:r>
          </a:p>
        </p:txBody>
      </p:sp>
      <p:sp>
        <p:nvSpPr>
          <p:cNvPr id="978" name="Shape 978"/>
          <p:cNvSpPr/>
          <p:nvPr/>
        </p:nvSpPr>
        <p:spPr>
          <a:xfrm>
            <a:off x="6503758" y="1500192"/>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s</a:t>
            </a:r>
          </a:p>
        </p:txBody>
      </p:sp>
      <p:sp>
        <p:nvSpPr>
          <p:cNvPr id="979" name="Shape 979"/>
          <p:cNvSpPr/>
          <p:nvPr/>
        </p:nvSpPr>
        <p:spPr>
          <a:xfrm>
            <a:off x="5560218" y="3140025"/>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80" name="Shape 980"/>
          <p:cNvSpPr/>
          <p:nvPr/>
        </p:nvSpPr>
        <p:spPr>
          <a:xfrm flipV="1">
            <a:off x="5457712" y="3143250"/>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81" name="Shape 981"/>
          <p:cNvSpPr/>
          <p:nvPr/>
        </p:nvSpPr>
        <p:spPr>
          <a:xfrm>
            <a:off x="5542359" y="4809876"/>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82" name="Shape 982"/>
          <p:cNvSpPr/>
          <p:nvPr/>
        </p:nvSpPr>
        <p:spPr>
          <a:xfrm flipV="1">
            <a:off x="5439853" y="4813101"/>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83" name="Shape 983"/>
          <p:cNvSpPr/>
          <p:nvPr/>
        </p:nvSpPr>
        <p:spPr>
          <a:xfrm>
            <a:off x="5542359" y="5568900"/>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84" name="Shape 984"/>
          <p:cNvSpPr/>
          <p:nvPr/>
        </p:nvSpPr>
        <p:spPr>
          <a:xfrm flipV="1">
            <a:off x="5439853" y="5572124"/>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85" name="Shape 985"/>
          <p:cNvSpPr/>
          <p:nvPr/>
        </p:nvSpPr>
        <p:spPr>
          <a:xfrm flipV="1">
            <a:off x="5596903" y="5652493"/>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86" name="Shape 986"/>
          <p:cNvSpPr/>
          <p:nvPr/>
        </p:nvSpPr>
        <p:spPr>
          <a:xfrm flipV="1">
            <a:off x="5607568" y="3233004"/>
            <a:ext cx="1" cy="73010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87" name="Shape 987"/>
          <p:cNvSpPr/>
          <p:nvPr/>
        </p:nvSpPr>
        <p:spPr>
          <a:xfrm>
            <a:off x="5453062" y="3027166"/>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e</a:t>
            </a:r>
          </a:p>
        </p:txBody>
      </p:sp>
      <p:sp>
        <p:nvSpPr>
          <p:cNvPr id="988" name="Shape 988"/>
          <p:cNvSpPr/>
          <p:nvPr/>
        </p:nvSpPr>
        <p:spPr>
          <a:xfrm flipV="1">
            <a:off x="5599209" y="4884538"/>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89" name="Shape 989"/>
          <p:cNvSpPr/>
          <p:nvPr/>
        </p:nvSpPr>
        <p:spPr>
          <a:xfrm flipV="1">
            <a:off x="5599209" y="4000499"/>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90" name="Shape 990"/>
          <p:cNvSpPr/>
          <p:nvPr/>
        </p:nvSpPr>
        <p:spPr>
          <a:xfrm>
            <a:off x="5453062" y="3705822"/>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l</a:t>
            </a:r>
          </a:p>
        </p:txBody>
      </p:sp>
      <p:sp>
        <p:nvSpPr>
          <p:cNvPr id="991" name="Shape 991"/>
          <p:cNvSpPr/>
          <p:nvPr/>
        </p:nvSpPr>
        <p:spPr>
          <a:xfrm>
            <a:off x="5453062" y="4688087"/>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l</a:t>
            </a:r>
          </a:p>
        </p:txBody>
      </p:sp>
      <p:sp>
        <p:nvSpPr>
          <p:cNvPr id="992" name="Shape 992"/>
          <p:cNvSpPr/>
          <p:nvPr/>
        </p:nvSpPr>
        <p:spPr>
          <a:xfrm>
            <a:off x="5453062" y="5464970"/>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s</a:t>
            </a:r>
          </a:p>
        </p:txBody>
      </p:sp>
      <p:sp>
        <p:nvSpPr>
          <p:cNvPr id="993" name="Shape 993"/>
          <p:cNvSpPr/>
          <p:nvPr/>
        </p:nvSpPr>
        <p:spPr>
          <a:xfrm>
            <a:off x="5739282" y="5509618"/>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1</a:t>
            </a:r>
          </a:p>
        </p:txBody>
      </p:sp>
      <p:sp>
        <p:nvSpPr>
          <p:cNvPr id="994" name="Shape 994"/>
          <p:cNvSpPr/>
          <p:nvPr/>
        </p:nvSpPr>
        <p:spPr>
          <a:xfrm>
            <a:off x="4381970" y="4152305"/>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6</a:t>
            </a:r>
          </a:p>
        </p:txBody>
      </p:sp>
      <p:sp>
        <p:nvSpPr>
          <p:cNvPr id="995" name="Shape 995"/>
          <p:cNvSpPr/>
          <p:nvPr/>
        </p:nvSpPr>
        <p:spPr>
          <a:xfrm>
            <a:off x="6587133" y="5586759"/>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96" name="Shape 996"/>
          <p:cNvSpPr/>
          <p:nvPr/>
        </p:nvSpPr>
        <p:spPr>
          <a:xfrm flipV="1">
            <a:off x="6484626" y="5589984"/>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97" name="Shape 997"/>
          <p:cNvSpPr/>
          <p:nvPr/>
        </p:nvSpPr>
        <p:spPr>
          <a:xfrm>
            <a:off x="6596063" y="4809876"/>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98" name="Shape 998"/>
          <p:cNvSpPr/>
          <p:nvPr/>
        </p:nvSpPr>
        <p:spPr>
          <a:xfrm flipV="1">
            <a:off x="6493556" y="4813101"/>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999" name="Shape 999"/>
          <p:cNvSpPr/>
          <p:nvPr/>
        </p:nvSpPr>
        <p:spPr>
          <a:xfrm>
            <a:off x="6596063" y="6283275"/>
            <a:ext cx="206424" cy="270970"/>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00" name="Shape 1000"/>
          <p:cNvSpPr/>
          <p:nvPr/>
        </p:nvSpPr>
        <p:spPr>
          <a:xfrm flipV="1">
            <a:off x="6493556" y="6286499"/>
            <a:ext cx="206393" cy="270994"/>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01" name="Shape 1001"/>
          <p:cNvSpPr/>
          <p:nvPr/>
        </p:nvSpPr>
        <p:spPr>
          <a:xfrm flipV="1">
            <a:off x="6650607" y="6366868"/>
            <a:ext cx="1" cy="258245"/>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02" name="Shape 1002"/>
          <p:cNvSpPr/>
          <p:nvPr/>
        </p:nvSpPr>
        <p:spPr>
          <a:xfrm flipV="1">
            <a:off x="6643982" y="4893468"/>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03" name="Shape 1003"/>
          <p:cNvSpPr/>
          <p:nvPr/>
        </p:nvSpPr>
        <p:spPr>
          <a:xfrm>
            <a:off x="6497836" y="4688087"/>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l</a:t>
            </a:r>
          </a:p>
        </p:txBody>
      </p:sp>
      <p:sp>
        <p:nvSpPr>
          <p:cNvPr id="1004" name="Shape 1004"/>
          <p:cNvSpPr/>
          <p:nvPr/>
        </p:nvSpPr>
        <p:spPr>
          <a:xfrm flipV="1">
            <a:off x="6643982" y="5670351"/>
            <a:ext cx="1" cy="807926"/>
          </a:xfrm>
          <a:prstGeom prst="line">
            <a:avLst/>
          </a:prstGeom>
          <a:ln w="1905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05" name="Shape 1005"/>
          <p:cNvSpPr/>
          <p:nvPr/>
        </p:nvSpPr>
        <p:spPr>
          <a:xfrm>
            <a:off x="6497836" y="6179345"/>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s</a:t>
            </a:r>
          </a:p>
        </p:txBody>
      </p:sp>
      <p:sp>
        <p:nvSpPr>
          <p:cNvPr id="1006" name="Shape 1006"/>
          <p:cNvSpPr/>
          <p:nvPr/>
        </p:nvSpPr>
        <p:spPr>
          <a:xfrm>
            <a:off x="6497836" y="5464970"/>
            <a:ext cx="294680" cy="294839"/>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l</a:t>
            </a:r>
          </a:p>
        </p:txBody>
      </p:sp>
      <p:sp>
        <p:nvSpPr>
          <p:cNvPr id="1007" name="Shape 1007"/>
          <p:cNvSpPr/>
          <p:nvPr/>
        </p:nvSpPr>
        <p:spPr>
          <a:xfrm>
            <a:off x="6801915" y="6232923"/>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3</a:t>
            </a:r>
          </a:p>
        </p:txBody>
      </p:sp>
      <p:sp>
        <p:nvSpPr>
          <p:cNvPr id="1008" name="Shape 1008"/>
          <p:cNvSpPr/>
          <p:nvPr/>
        </p:nvSpPr>
        <p:spPr>
          <a:xfrm>
            <a:off x="6801915" y="3732610"/>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0</a:t>
            </a:r>
          </a:p>
        </p:txBody>
      </p:sp>
      <p:grpSp>
        <p:nvGrpSpPr>
          <p:cNvPr id="1011" name="Group 1011"/>
          <p:cNvGrpSpPr/>
          <p:nvPr/>
        </p:nvGrpSpPr>
        <p:grpSpPr>
          <a:xfrm>
            <a:off x="6506765" y="2955726"/>
            <a:ext cx="294680" cy="1044934"/>
            <a:chOff x="165100" y="0"/>
            <a:chExt cx="419100" cy="1486126"/>
          </a:xfrm>
        </p:grpSpPr>
        <p:sp>
          <p:nvSpPr>
            <p:cNvPr id="1009" name="Shape 1009"/>
            <p:cNvSpPr/>
            <p:nvPr/>
          </p:nvSpPr>
          <p:spPr>
            <a:xfrm flipV="1">
              <a:off x="364181" y="0"/>
              <a:ext cx="2" cy="1298963"/>
            </a:xfrm>
            <a:prstGeom prst="line">
              <a:avLst/>
            </a:prstGeom>
            <a:noFill/>
            <a:ln w="1905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10" name="Shape 1010"/>
            <p:cNvSpPr/>
            <p:nvPr/>
          </p:nvSpPr>
          <p:spPr>
            <a:xfrm>
              <a:off x="165100" y="1066800"/>
              <a:ext cx="419100" cy="419327"/>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2000">
                  <a:solidFill>
                    <a:srgbClr val="8D3124"/>
                  </a:solidFill>
                  <a:uFill>
                    <a:solidFill>
                      <a:srgbClr val="8D3124"/>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e</a:t>
              </a:r>
            </a:p>
          </p:txBody>
        </p:sp>
      </p:grpSp>
      <p:grpSp>
        <p:nvGrpSpPr>
          <p:cNvPr id="1014" name="Group 1014"/>
          <p:cNvGrpSpPr/>
          <p:nvPr/>
        </p:nvGrpSpPr>
        <p:grpSpPr>
          <a:xfrm>
            <a:off x="6506765" y="1669852"/>
            <a:ext cx="294680" cy="1294965"/>
            <a:chOff x="152400" y="0"/>
            <a:chExt cx="419100" cy="1841726"/>
          </a:xfrm>
        </p:grpSpPr>
        <p:sp>
          <p:nvSpPr>
            <p:cNvPr id="1012" name="Shape 1012"/>
            <p:cNvSpPr/>
            <p:nvPr/>
          </p:nvSpPr>
          <p:spPr>
            <a:xfrm flipH="1" flipV="1">
              <a:off x="347919" y="-1"/>
              <a:ext cx="1" cy="1593384"/>
            </a:xfrm>
            <a:prstGeom prst="line">
              <a:avLst/>
            </a:prstGeom>
            <a:noFill/>
            <a:ln w="1905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13" name="Shape 1013"/>
            <p:cNvSpPr/>
            <p:nvPr/>
          </p:nvSpPr>
          <p:spPr>
            <a:xfrm>
              <a:off x="152400" y="1422400"/>
              <a:ext cx="419100" cy="419327"/>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2000">
                  <a:solidFill>
                    <a:srgbClr val="8D3124"/>
                  </a:solidFill>
                  <a:uFill>
                    <a:solidFill>
                      <a:srgbClr val="8D3124"/>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h</a:t>
              </a:r>
            </a:p>
          </p:txBody>
        </p:sp>
      </p:grpSp>
      <p:sp>
        <p:nvSpPr>
          <p:cNvPr id="1015" name="Shape 1015"/>
          <p:cNvSpPr/>
          <p:nvPr/>
        </p:nvSpPr>
        <p:spPr>
          <a:xfrm>
            <a:off x="6506765" y="1500189"/>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solidFill>
                  <a:srgbClr val="8D3124"/>
                </a:solidFill>
                <a:uFill>
                  <a:solidFill>
                    <a:srgbClr val="8D3124"/>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s</a:t>
            </a:r>
          </a:p>
        </p:txBody>
      </p:sp>
      <p:sp>
        <p:nvSpPr>
          <p:cNvPr id="1016" name="Shape 1016"/>
          <p:cNvSpPr/>
          <p:nvPr/>
        </p:nvSpPr>
        <p:spPr>
          <a:xfrm>
            <a:off x="6587133" y="5586759"/>
            <a:ext cx="206424" cy="270970"/>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nvGrpSpPr>
          <p:cNvPr id="1019" name="Group 1019"/>
          <p:cNvGrpSpPr/>
          <p:nvPr/>
        </p:nvGrpSpPr>
        <p:grpSpPr>
          <a:xfrm>
            <a:off x="6497836" y="4893468"/>
            <a:ext cx="294680" cy="866340"/>
            <a:chOff x="114300" y="0"/>
            <a:chExt cx="419100" cy="1232126"/>
          </a:xfrm>
        </p:grpSpPr>
        <p:sp>
          <p:nvSpPr>
            <p:cNvPr id="1017" name="Shape 1017"/>
            <p:cNvSpPr/>
            <p:nvPr/>
          </p:nvSpPr>
          <p:spPr>
            <a:xfrm flipV="1">
              <a:off x="322151" y="0"/>
              <a:ext cx="1" cy="1149049"/>
            </a:xfrm>
            <a:prstGeom prst="line">
              <a:avLst/>
            </a:prstGeom>
            <a:noFill/>
            <a:ln w="1905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18" name="Shape 1018"/>
            <p:cNvSpPr/>
            <p:nvPr/>
          </p:nvSpPr>
          <p:spPr>
            <a:xfrm>
              <a:off x="114300" y="812800"/>
              <a:ext cx="419100" cy="419327"/>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l</a:t>
              </a:r>
            </a:p>
          </p:txBody>
        </p:sp>
      </p:grpSp>
      <p:grpSp>
        <p:nvGrpSpPr>
          <p:cNvPr id="1022" name="Group 1022"/>
          <p:cNvGrpSpPr/>
          <p:nvPr/>
        </p:nvGrpSpPr>
        <p:grpSpPr>
          <a:xfrm>
            <a:off x="6497836" y="4009429"/>
            <a:ext cx="294680" cy="973496"/>
            <a:chOff x="114300" y="0"/>
            <a:chExt cx="419100" cy="1384526"/>
          </a:xfrm>
        </p:grpSpPr>
        <p:sp>
          <p:nvSpPr>
            <p:cNvPr id="1020" name="Shape 1020"/>
            <p:cNvSpPr/>
            <p:nvPr/>
          </p:nvSpPr>
          <p:spPr>
            <a:xfrm flipV="1">
              <a:off x="322151" y="0"/>
              <a:ext cx="1" cy="1149049"/>
            </a:xfrm>
            <a:prstGeom prst="line">
              <a:avLst/>
            </a:prstGeom>
            <a:noFill/>
            <a:ln w="1905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21" name="Shape 1021"/>
            <p:cNvSpPr/>
            <p:nvPr/>
          </p:nvSpPr>
          <p:spPr>
            <a:xfrm>
              <a:off x="114300" y="965200"/>
              <a:ext cx="419100" cy="419327"/>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2000">
                  <a:solidFill>
                    <a:srgbClr val="8D3124"/>
                  </a:solidFill>
                  <a:uFill>
                    <a:solidFill>
                      <a:srgbClr val="8D3124"/>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t>l</a:t>
              </a:r>
            </a:p>
          </p:txBody>
        </p:sp>
      </p:grpSp>
      <p:grpSp>
        <p:nvGrpSpPr>
          <p:cNvPr id="1025" name="Group 1025"/>
          <p:cNvGrpSpPr/>
          <p:nvPr/>
        </p:nvGrpSpPr>
        <p:grpSpPr>
          <a:xfrm>
            <a:off x="6872883" y="5902523"/>
            <a:ext cx="2243950" cy="1205508"/>
            <a:chOff x="0" y="0"/>
            <a:chExt cx="3191395" cy="1714500"/>
          </a:xfrm>
        </p:grpSpPr>
        <p:sp>
          <p:nvSpPr>
            <p:cNvPr id="1023" name="Shape 1023"/>
            <p:cNvSpPr/>
            <p:nvPr/>
          </p:nvSpPr>
          <p:spPr>
            <a:xfrm>
              <a:off x="0" y="0"/>
              <a:ext cx="1175950" cy="521792"/>
            </a:xfrm>
            <a:prstGeom prst="line">
              <a:avLst/>
            </a:prstGeom>
            <a:noFill/>
            <a:ln w="25400" cap="flat">
              <a:solidFill>
                <a:srgbClr val="8D3124"/>
              </a:solidFill>
              <a:prstDash val="solid"/>
              <a:round/>
              <a:headEnd type="triangle" w="med" len="me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24" name="Shape 1024"/>
            <p:cNvSpPr/>
            <p:nvPr/>
          </p:nvSpPr>
          <p:spPr>
            <a:xfrm>
              <a:off x="1921395" y="44450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p>
              <a:pPr marL="41273" marR="41273" algn="ctr" defTabSz="910796" eaLnBrk="1" fontAlgn="auto">
                <a:lnSpc>
                  <a:spcPct val="15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no link to </a:t>
              </a:r>
              <a:r>
                <a:rPr sz="1125" kern="0">
                  <a:solidFill>
                    <a:srgbClr val="000000"/>
                  </a:solidFill>
                  <a:uFill>
                    <a:solidFill>
                      <a:srgbClr val="000000"/>
                    </a:solidFill>
                  </a:uFill>
                  <a:latin typeface="Helvetica"/>
                  <a:ea typeface="+mj-ea"/>
                  <a:cs typeface="Helvetica"/>
                  <a:sym typeface="Helvetica"/>
                </a:rPr>
                <a:t>t</a:t>
              </a:r>
            </a:p>
            <a:p>
              <a:pPr marL="41273" marR="41273" algn="ctr" defTabSz="910796" eaLnBrk="1" fontAlgn="auto">
                <a:lnSpc>
                  <a:spcPct val="15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(return null)</a:t>
              </a: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015"/>
                                        </p:tgtEl>
                                        <p:attrNameLst>
                                          <p:attrName>style.visibility</p:attrName>
                                        </p:attrNameLst>
                                      </p:cBhvr>
                                      <p:to>
                                        <p:strVal val="visible"/>
                                      </p:to>
                                    </p:set>
                                    <p:animEffect transition="in" filter="fade">
                                      <p:cBhvr>
                                        <p:cTn id="7" dur="500"/>
                                        <p:tgtEl>
                                          <p:spTgt spid="10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p:tmAbs val="0"/>
                                  </p:iterate>
                                  <p:childTnLst>
                                    <p:set>
                                      <p:cBhvr>
                                        <p:cTn id="11" fill="hold"/>
                                        <p:tgtEl>
                                          <p:spTgt spid="1014"/>
                                        </p:tgtEl>
                                        <p:attrNameLst>
                                          <p:attrName>style.visibility</p:attrName>
                                        </p:attrNameLst>
                                      </p:cBhvr>
                                      <p:to>
                                        <p:strVal val="visible"/>
                                      </p:to>
                                    </p:set>
                                    <p:animEffect transition="in" filter="wipe(up)">
                                      <p:cBhvr>
                                        <p:cTn id="12" dur="500"/>
                                        <p:tgtEl>
                                          <p:spTgt spid="10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1011"/>
                                        </p:tgtEl>
                                        <p:attrNameLst>
                                          <p:attrName>style.visibility</p:attrName>
                                        </p:attrNameLst>
                                      </p:cBhvr>
                                      <p:to>
                                        <p:strVal val="visible"/>
                                      </p:to>
                                    </p:set>
                                    <p:animEffect transition="in" filter="wipe(up)">
                                      <p:cBhvr>
                                        <p:cTn id="17" dur="500"/>
                                        <p:tgtEl>
                                          <p:spTgt spid="10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p:tmAbs val="0"/>
                                  </p:iterate>
                                  <p:childTnLst>
                                    <p:set>
                                      <p:cBhvr>
                                        <p:cTn id="21" fill="hold"/>
                                        <p:tgtEl>
                                          <p:spTgt spid="1022"/>
                                        </p:tgtEl>
                                        <p:attrNameLst>
                                          <p:attrName>style.visibility</p:attrName>
                                        </p:attrNameLst>
                                      </p:cBhvr>
                                      <p:to>
                                        <p:strVal val="visible"/>
                                      </p:to>
                                    </p:set>
                                    <p:animEffect transition="in" filter="wipe(up)">
                                      <p:cBhvr>
                                        <p:cTn id="22" dur="500"/>
                                        <p:tgtEl>
                                          <p:spTgt spid="10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019"/>
                                        </p:tgtEl>
                                        <p:attrNameLst>
                                          <p:attrName>style.visibility</p:attrName>
                                        </p:attrNameLst>
                                      </p:cBhvr>
                                      <p:to>
                                        <p:strVal val="visible"/>
                                      </p:to>
                                    </p:set>
                                    <p:animEffect transition="in" filter="wipe(up)">
                                      <p:cBhvr>
                                        <p:cTn id="27" dur="500"/>
                                        <p:tgtEl>
                                          <p:spTgt spid="101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iterate>
                                    <p:tmAbs val="0"/>
                                  </p:iterate>
                                  <p:childTnLst>
                                    <p:set>
                                      <p:cBhvr>
                                        <p:cTn id="31" fill="hold"/>
                                        <p:tgtEl>
                                          <p:spTgt spid="1016"/>
                                        </p:tgtEl>
                                        <p:attrNameLst>
                                          <p:attrName>style.visibility</p:attrName>
                                        </p:attrNameLst>
                                      </p:cBhvr>
                                      <p:to>
                                        <p:strVal val="visible"/>
                                      </p:to>
                                    </p:set>
                                    <p:animEffect transition="in" filter="strips(downRight)">
                                      <p:cBhvr>
                                        <p:cTn id="32" dur="500"/>
                                        <p:tgtEl>
                                          <p:spTgt spid="101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 grpId="0" animBg="1" advAuto="0"/>
      <p:bldP spid="1014" grpId="0" animBg="1" advAuto="0"/>
      <p:bldP spid="1015" grpId="0" animBg="1" advAuto="0"/>
      <p:bldP spid="1016" grpId="0" animBg="1" advAuto="0"/>
      <p:bldP spid="1019" grpId="0" animBg="1" advAuto="0"/>
      <p:bldP spid="1022" grpId="0" animBg="1" advAuto="0"/>
      <p:bldP spid="1025"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hape 1027"/>
          <p:cNvSpPr txBox="1">
            <a:spLocks noGrp="1"/>
          </p:cNvSpPr>
          <p:nvPr>
            <p:ph type="title"/>
          </p:nvPr>
        </p:nvSpPr>
        <p:spPr>
          <a:prstGeom prst="rect">
            <a:avLst/>
          </a:prstGeom>
        </p:spPr>
        <p:txBody>
          <a:bodyPr/>
          <a:lstStyle/>
          <a:p>
            <a:r>
              <a:t>Ternary search trie construction demo</a:t>
            </a:r>
          </a:p>
        </p:txBody>
      </p:sp>
      <p:sp>
        <p:nvSpPr>
          <p:cNvPr id="1029" name="Shape 1029"/>
          <p:cNvSpPr/>
          <p:nvPr/>
        </p:nvSpPr>
        <p:spPr>
          <a:xfrm>
            <a:off x="2382040" y="1355375"/>
            <a:ext cx="2013373" cy="332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ternary search trie</a:t>
            </a:r>
          </a:p>
        </p:txBody>
      </p:sp>
      <p:pic>
        <p:nvPicPr>
          <p:cNvPr id="1030" name="button.pdf">
            <a:hlinkClick r:id="rId3" action="ppaction://hlinkpres?slideindex=1&amp;slidetitle="/>
          </p:cNvPr>
          <p:cNvPicPr>
            <a:picLocks noChangeAspect="1"/>
          </p:cNvPicPr>
          <p:nvPr/>
        </p:nvPicPr>
        <p:blipFill>
          <a:blip r:embed="rId4"/>
          <a:stretch>
            <a:fillRect/>
          </a:stretch>
        </p:blipFill>
        <p:spPr>
          <a:xfrm>
            <a:off x="2274094" y="3509367"/>
            <a:ext cx="616148" cy="616148"/>
          </a:xfrm>
          <a:prstGeom prst="rect">
            <a:avLst/>
          </a:prstGeom>
          <a:ln w="12700"/>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Shape 1034"/>
          <p:cNvSpPr/>
          <p:nvPr/>
        </p:nvSpPr>
        <p:spPr>
          <a:xfrm>
            <a:off x="6596063" y="2791767"/>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35" name="Shape 1035"/>
          <p:cNvSpPr/>
          <p:nvPr/>
        </p:nvSpPr>
        <p:spPr>
          <a:xfrm>
            <a:off x="7658696" y="4202658"/>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36" name="Shape 1036"/>
          <p:cNvSpPr/>
          <p:nvPr/>
        </p:nvSpPr>
        <p:spPr>
          <a:xfrm flipV="1">
            <a:off x="7556189" y="4205883"/>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37" name="Shape 1037"/>
          <p:cNvSpPr/>
          <p:nvPr/>
        </p:nvSpPr>
        <p:spPr>
          <a:xfrm>
            <a:off x="5604867" y="3827611"/>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38" name="Shape 1038"/>
          <p:cNvSpPr/>
          <p:nvPr/>
        </p:nvSpPr>
        <p:spPr>
          <a:xfrm>
            <a:off x="5560218" y="3140025"/>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39" name="Shape 1039"/>
          <p:cNvSpPr/>
          <p:nvPr/>
        </p:nvSpPr>
        <p:spPr>
          <a:xfrm flipV="1">
            <a:off x="5457712" y="3143250"/>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40" name="Shape 1040"/>
          <p:cNvSpPr/>
          <p:nvPr/>
        </p:nvSpPr>
        <p:spPr>
          <a:xfrm>
            <a:off x="8998149" y="2059533"/>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41" name="Shape 1041"/>
          <p:cNvSpPr/>
          <p:nvPr/>
        </p:nvSpPr>
        <p:spPr>
          <a:xfrm flipV="1">
            <a:off x="8895642" y="2062757"/>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42" name="Shape 1042"/>
          <p:cNvSpPr/>
          <p:nvPr/>
        </p:nvSpPr>
        <p:spPr>
          <a:xfrm>
            <a:off x="4158258" y="2077392"/>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43" name="Shape 1043"/>
          <p:cNvSpPr/>
          <p:nvPr/>
        </p:nvSpPr>
        <p:spPr>
          <a:xfrm flipV="1">
            <a:off x="4055751" y="2080617"/>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44" name="Shape 1044"/>
          <p:cNvSpPr/>
          <p:nvPr/>
        </p:nvSpPr>
        <p:spPr>
          <a:xfrm>
            <a:off x="5542359" y="4809876"/>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45" name="Shape 1045"/>
          <p:cNvSpPr/>
          <p:nvPr/>
        </p:nvSpPr>
        <p:spPr>
          <a:xfrm flipV="1">
            <a:off x="5439853" y="4813101"/>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46" name="Shape 1046"/>
          <p:cNvSpPr/>
          <p:nvPr/>
        </p:nvSpPr>
        <p:spPr>
          <a:xfrm>
            <a:off x="6587133" y="5586759"/>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47" name="Shape 1047"/>
          <p:cNvSpPr/>
          <p:nvPr/>
        </p:nvSpPr>
        <p:spPr>
          <a:xfrm flipV="1">
            <a:off x="6484626" y="5589984"/>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48" name="Shape 1048"/>
          <p:cNvSpPr/>
          <p:nvPr/>
        </p:nvSpPr>
        <p:spPr>
          <a:xfrm>
            <a:off x="8998149" y="2782837"/>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49" name="Shape 1049"/>
          <p:cNvSpPr/>
          <p:nvPr/>
        </p:nvSpPr>
        <p:spPr>
          <a:xfrm flipV="1">
            <a:off x="8895642" y="2786063"/>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50" name="Shape 1050"/>
          <p:cNvSpPr/>
          <p:nvPr/>
        </p:nvSpPr>
        <p:spPr>
          <a:xfrm>
            <a:off x="7658696" y="4792017"/>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51" name="Shape 1051"/>
          <p:cNvSpPr/>
          <p:nvPr/>
        </p:nvSpPr>
        <p:spPr>
          <a:xfrm flipV="1">
            <a:off x="7556189" y="4795242"/>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52" name="Shape 1052"/>
          <p:cNvSpPr/>
          <p:nvPr/>
        </p:nvSpPr>
        <p:spPr>
          <a:xfrm flipV="1">
            <a:off x="6484626" y="3821906"/>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53" name="Shape 1053"/>
          <p:cNvSpPr/>
          <p:nvPr/>
        </p:nvSpPr>
        <p:spPr>
          <a:xfrm>
            <a:off x="6596063" y="4809876"/>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54" name="Shape 1054"/>
          <p:cNvSpPr/>
          <p:nvPr/>
        </p:nvSpPr>
        <p:spPr>
          <a:xfrm flipV="1">
            <a:off x="6493556" y="4813101"/>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55" name="Shape 1055"/>
          <p:cNvSpPr/>
          <p:nvPr/>
        </p:nvSpPr>
        <p:spPr>
          <a:xfrm>
            <a:off x="8998149" y="3809751"/>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56" name="Shape 1056"/>
          <p:cNvSpPr/>
          <p:nvPr/>
        </p:nvSpPr>
        <p:spPr>
          <a:xfrm flipV="1">
            <a:off x="8895642" y="3812977"/>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57" name="Shape 1057"/>
          <p:cNvSpPr/>
          <p:nvPr/>
        </p:nvSpPr>
        <p:spPr>
          <a:xfrm flipV="1">
            <a:off x="9052692" y="3893344"/>
            <a:ext cx="1" cy="258245"/>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58" name="Shape 1058"/>
          <p:cNvSpPr/>
          <p:nvPr/>
        </p:nvSpPr>
        <p:spPr>
          <a:xfrm>
            <a:off x="7658696" y="5551041"/>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59" name="Shape 1059"/>
          <p:cNvSpPr/>
          <p:nvPr/>
        </p:nvSpPr>
        <p:spPr>
          <a:xfrm flipV="1">
            <a:off x="7556189" y="5554265"/>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60" name="Shape 1060"/>
          <p:cNvSpPr/>
          <p:nvPr/>
        </p:nvSpPr>
        <p:spPr>
          <a:xfrm flipV="1">
            <a:off x="7713239" y="5625704"/>
            <a:ext cx="1" cy="258245"/>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61" name="Shape 1061"/>
          <p:cNvSpPr/>
          <p:nvPr/>
        </p:nvSpPr>
        <p:spPr>
          <a:xfrm>
            <a:off x="6596063" y="6283275"/>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62" name="Shape 1062"/>
          <p:cNvSpPr/>
          <p:nvPr/>
        </p:nvSpPr>
        <p:spPr>
          <a:xfrm flipV="1">
            <a:off x="6493556" y="6286499"/>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63" name="Shape 1063"/>
          <p:cNvSpPr/>
          <p:nvPr/>
        </p:nvSpPr>
        <p:spPr>
          <a:xfrm flipV="1">
            <a:off x="6650607" y="6366868"/>
            <a:ext cx="1" cy="258245"/>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64" name="Shape 1064"/>
          <p:cNvSpPr/>
          <p:nvPr/>
        </p:nvSpPr>
        <p:spPr>
          <a:xfrm>
            <a:off x="5542359" y="5568900"/>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65" name="Shape 1065"/>
          <p:cNvSpPr/>
          <p:nvPr/>
        </p:nvSpPr>
        <p:spPr>
          <a:xfrm flipV="1">
            <a:off x="5439853" y="5572124"/>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66" name="Shape 1066"/>
          <p:cNvSpPr/>
          <p:nvPr/>
        </p:nvSpPr>
        <p:spPr>
          <a:xfrm flipV="1">
            <a:off x="5596903" y="5652493"/>
            <a:ext cx="1" cy="258245"/>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67" name="Shape 1067"/>
          <p:cNvSpPr/>
          <p:nvPr/>
        </p:nvSpPr>
        <p:spPr>
          <a:xfrm>
            <a:off x="4756547" y="4211587"/>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68" name="Shape 1068"/>
          <p:cNvSpPr/>
          <p:nvPr/>
        </p:nvSpPr>
        <p:spPr>
          <a:xfrm flipV="1">
            <a:off x="4654040" y="4214813"/>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69" name="Shape 1069"/>
          <p:cNvSpPr/>
          <p:nvPr/>
        </p:nvSpPr>
        <p:spPr>
          <a:xfrm flipV="1">
            <a:off x="4811091" y="4295180"/>
            <a:ext cx="1" cy="258245"/>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70" name="Shape 1070"/>
          <p:cNvSpPr/>
          <p:nvPr/>
        </p:nvSpPr>
        <p:spPr>
          <a:xfrm>
            <a:off x="4153961" y="2777144"/>
            <a:ext cx="206424" cy="27097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71" name="Shape 1071"/>
          <p:cNvSpPr/>
          <p:nvPr/>
        </p:nvSpPr>
        <p:spPr>
          <a:xfrm flipV="1">
            <a:off x="4053012" y="2776767"/>
            <a:ext cx="206393" cy="270994"/>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72" name="Shape 1072"/>
          <p:cNvSpPr/>
          <p:nvPr/>
        </p:nvSpPr>
        <p:spPr>
          <a:xfrm flipV="1">
            <a:off x="4210946" y="2857500"/>
            <a:ext cx="1" cy="258245"/>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73" name="Shape 1073"/>
          <p:cNvSpPr/>
          <p:nvPr/>
        </p:nvSpPr>
        <p:spPr>
          <a:xfrm flipH="1" flipV="1">
            <a:off x="6664409" y="3847661"/>
            <a:ext cx="1058266" cy="377980"/>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74" name="Shape 1074"/>
          <p:cNvSpPr/>
          <p:nvPr/>
        </p:nvSpPr>
        <p:spPr>
          <a:xfrm flipV="1">
            <a:off x="4298494" y="1665739"/>
            <a:ext cx="2360649" cy="413443"/>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75" name="Shape 1075"/>
          <p:cNvSpPr txBox="1">
            <a:spLocks noGrp="1"/>
          </p:cNvSpPr>
          <p:nvPr>
            <p:ph type="title"/>
          </p:nvPr>
        </p:nvSpPr>
        <p:spPr>
          <a:prstGeom prst="rect">
            <a:avLst/>
          </a:prstGeom>
        </p:spPr>
        <p:txBody>
          <a:bodyPr/>
          <a:lstStyle/>
          <a:p>
            <a:r>
              <a:t>Ternary search trie construction demo</a:t>
            </a:r>
          </a:p>
        </p:txBody>
      </p:sp>
      <p:sp>
        <p:nvSpPr>
          <p:cNvPr id="1077" name="Shape 1077"/>
          <p:cNvSpPr/>
          <p:nvPr/>
        </p:nvSpPr>
        <p:spPr>
          <a:xfrm flipH="1" flipV="1">
            <a:off x="6647949" y="1668427"/>
            <a:ext cx="1" cy="1120348"/>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78" name="Shape 1078"/>
          <p:cNvSpPr/>
          <p:nvPr/>
        </p:nvSpPr>
        <p:spPr>
          <a:xfrm>
            <a:off x="2382040" y="1355375"/>
            <a:ext cx="2013373" cy="332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ternary search trie</a:t>
            </a:r>
          </a:p>
        </p:txBody>
      </p:sp>
      <p:sp>
        <p:nvSpPr>
          <p:cNvPr id="1079" name="Shape 1079"/>
          <p:cNvSpPr/>
          <p:nvPr/>
        </p:nvSpPr>
        <p:spPr>
          <a:xfrm flipV="1">
            <a:off x="4210461" y="2132733"/>
            <a:ext cx="1" cy="665680"/>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80" name="Shape 1080"/>
          <p:cNvSpPr/>
          <p:nvPr/>
        </p:nvSpPr>
        <p:spPr>
          <a:xfrm flipV="1">
            <a:off x="5616995" y="2743665"/>
            <a:ext cx="1115664" cy="413577"/>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81" name="Shape 1081"/>
          <p:cNvSpPr/>
          <p:nvPr/>
        </p:nvSpPr>
        <p:spPr>
          <a:xfrm flipV="1">
            <a:off x="4907669" y="3862383"/>
            <a:ext cx="699254" cy="337637"/>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82" name="Shape 1082"/>
          <p:cNvSpPr/>
          <p:nvPr/>
        </p:nvSpPr>
        <p:spPr>
          <a:xfrm flipV="1">
            <a:off x="5607568" y="3233004"/>
            <a:ext cx="1" cy="730105"/>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83" name="Shape 1083"/>
          <p:cNvSpPr/>
          <p:nvPr/>
        </p:nvSpPr>
        <p:spPr>
          <a:xfrm>
            <a:off x="5453062" y="3027166"/>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e</a:t>
            </a:r>
          </a:p>
        </p:txBody>
      </p:sp>
      <p:sp>
        <p:nvSpPr>
          <p:cNvPr id="1084" name="Shape 1084"/>
          <p:cNvSpPr/>
          <p:nvPr/>
        </p:nvSpPr>
        <p:spPr>
          <a:xfrm>
            <a:off x="4667250" y="4098728"/>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a</a:t>
            </a:r>
          </a:p>
        </p:txBody>
      </p:sp>
      <p:sp>
        <p:nvSpPr>
          <p:cNvPr id="1085" name="Shape 1085"/>
          <p:cNvSpPr/>
          <p:nvPr/>
        </p:nvSpPr>
        <p:spPr>
          <a:xfrm flipV="1">
            <a:off x="5599209" y="4884538"/>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86" name="Shape 1086"/>
          <p:cNvSpPr/>
          <p:nvPr/>
        </p:nvSpPr>
        <p:spPr>
          <a:xfrm flipV="1">
            <a:off x="5599209" y="4000499"/>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87" name="Shape 1087"/>
          <p:cNvSpPr/>
          <p:nvPr/>
        </p:nvSpPr>
        <p:spPr>
          <a:xfrm flipV="1">
            <a:off x="6647571" y="2955912"/>
            <a:ext cx="1" cy="913333"/>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88" name="Shape 1088"/>
          <p:cNvSpPr/>
          <p:nvPr/>
        </p:nvSpPr>
        <p:spPr>
          <a:xfrm flipV="1">
            <a:off x="6643982" y="4893468"/>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89" name="Shape 1089"/>
          <p:cNvSpPr/>
          <p:nvPr/>
        </p:nvSpPr>
        <p:spPr>
          <a:xfrm flipV="1">
            <a:off x="6643982" y="4009429"/>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90" name="Shape 1090"/>
          <p:cNvSpPr/>
          <p:nvPr/>
        </p:nvSpPr>
        <p:spPr>
          <a:xfrm>
            <a:off x="5453062" y="3705822"/>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l</a:t>
            </a:r>
          </a:p>
        </p:txBody>
      </p:sp>
      <p:sp>
        <p:nvSpPr>
          <p:cNvPr id="1091" name="Shape 1091"/>
          <p:cNvSpPr/>
          <p:nvPr/>
        </p:nvSpPr>
        <p:spPr>
          <a:xfrm>
            <a:off x="5453062" y="4688087"/>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l</a:t>
            </a:r>
          </a:p>
        </p:txBody>
      </p:sp>
      <p:sp>
        <p:nvSpPr>
          <p:cNvPr id="1092" name="Shape 1092"/>
          <p:cNvSpPr/>
          <p:nvPr/>
        </p:nvSpPr>
        <p:spPr>
          <a:xfrm>
            <a:off x="5453062" y="5464970"/>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s</a:t>
            </a:r>
          </a:p>
        </p:txBody>
      </p:sp>
      <p:sp>
        <p:nvSpPr>
          <p:cNvPr id="1093" name="Shape 1093"/>
          <p:cNvSpPr/>
          <p:nvPr/>
        </p:nvSpPr>
        <p:spPr>
          <a:xfrm>
            <a:off x="6506765" y="3705822"/>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e</a:t>
            </a:r>
          </a:p>
        </p:txBody>
      </p:sp>
      <p:sp>
        <p:nvSpPr>
          <p:cNvPr id="1094" name="Shape 1094"/>
          <p:cNvSpPr/>
          <p:nvPr/>
        </p:nvSpPr>
        <p:spPr>
          <a:xfrm>
            <a:off x="6497836" y="4688087"/>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l</a:t>
            </a:r>
          </a:p>
        </p:txBody>
      </p:sp>
      <p:sp>
        <p:nvSpPr>
          <p:cNvPr id="1095" name="Shape 1095"/>
          <p:cNvSpPr/>
          <p:nvPr/>
        </p:nvSpPr>
        <p:spPr>
          <a:xfrm flipV="1">
            <a:off x="6643982" y="5670351"/>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096" name="Shape 1096"/>
          <p:cNvSpPr/>
          <p:nvPr/>
        </p:nvSpPr>
        <p:spPr>
          <a:xfrm>
            <a:off x="6497836" y="6179345"/>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s</a:t>
            </a:r>
          </a:p>
        </p:txBody>
      </p:sp>
      <p:sp>
        <p:nvSpPr>
          <p:cNvPr id="1097" name="Shape 1097"/>
          <p:cNvSpPr/>
          <p:nvPr/>
        </p:nvSpPr>
        <p:spPr>
          <a:xfrm>
            <a:off x="4068961" y="1955603"/>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b</a:t>
            </a:r>
          </a:p>
        </p:txBody>
      </p:sp>
      <p:sp>
        <p:nvSpPr>
          <p:cNvPr id="1098" name="Shape 1098"/>
          <p:cNvSpPr/>
          <p:nvPr/>
        </p:nvSpPr>
        <p:spPr>
          <a:xfrm>
            <a:off x="4068961" y="2669978"/>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y</a:t>
            </a:r>
          </a:p>
        </p:txBody>
      </p:sp>
      <p:sp>
        <p:nvSpPr>
          <p:cNvPr id="1099" name="Shape 1099"/>
          <p:cNvSpPr/>
          <p:nvPr/>
        </p:nvSpPr>
        <p:spPr>
          <a:xfrm>
            <a:off x="6506765" y="2669978"/>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h</a:t>
            </a:r>
          </a:p>
        </p:txBody>
      </p:sp>
      <p:sp>
        <p:nvSpPr>
          <p:cNvPr id="1100" name="Shape 1100"/>
          <p:cNvSpPr/>
          <p:nvPr/>
        </p:nvSpPr>
        <p:spPr>
          <a:xfrm>
            <a:off x="6497836" y="5464970"/>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l</a:t>
            </a:r>
          </a:p>
        </p:txBody>
      </p:sp>
      <p:sp>
        <p:nvSpPr>
          <p:cNvPr id="1101" name="Shape 1101"/>
          <p:cNvSpPr/>
          <p:nvPr/>
        </p:nvSpPr>
        <p:spPr>
          <a:xfrm flipV="1">
            <a:off x="7715545" y="4813101"/>
            <a:ext cx="1" cy="807926"/>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102" name="Shape 1102"/>
          <p:cNvSpPr/>
          <p:nvPr/>
        </p:nvSpPr>
        <p:spPr>
          <a:xfrm flipV="1">
            <a:off x="7715545" y="4268390"/>
            <a:ext cx="1" cy="595250"/>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103" name="Shape 1103"/>
          <p:cNvSpPr/>
          <p:nvPr/>
        </p:nvSpPr>
        <p:spPr>
          <a:xfrm>
            <a:off x="7569398" y="4071939"/>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o</a:t>
            </a:r>
          </a:p>
        </p:txBody>
      </p:sp>
      <p:sp>
        <p:nvSpPr>
          <p:cNvPr id="1104" name="Shape 1104"/>
          <p:cNvSpPr/>
          <p:nvPr/>
        </p:nvSpPr>
        <p:spPr>
          <a:xfrm>
            <a:off x="7569398" y="4688087"/>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r</a:t>
            </a:r>
          </a:p>
        </p:txBody>
      </p:sp>
      <p:sp>
        <p:nvSpPr>
          <p:cNvPr id="1105" name="Shape 1105"/>
          <p:cNvSpPr/>
          <p:nvPr/>
        </p:nvSpPr>
        <p:spPr>
          <a:xfrm>
            <a:off x="7569398" y="5464970"/>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e</a:t>
            </a:r>
          </a:p>
        </p:txBody>
      </p:sp>
      <p:sp>
        <p:nvSpPr>
          <p:cNvPr id="1106" name="Shape 1106"/>
          <p:cNvSpPr/>
          <p:nvPr/>
        </p:nvSpPr>
        <p:spPr>
          <a:xfrm flipH="1" flipV="1">
            <a:off x="6667682" y="1684828"/>
            <a:ext cx="2389313" cy="396921"/>
          </a:xfrm>
          <a:prstGeom prst="line">
            <a:avLst/>
          </a:prstGeom>
          <a:ln w="19050">
            <a:solidFill>
              <a:srgbClr val="8D3124"/>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107" name="Shape 1107"/>
          <p:cNvSpPr/>
          <p:nvPr/>
        </p:nvSpPr>
        <p:spPr>
          <a:xfrm flipV="1">
            <a:off x="9046068" y="2898550"/>
            <a:ext cx="1" cy="891892"/>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108" name="Shape 1108"/>
          <p:cNvSpPr/>
          <p:nvPr/>
        </p:nvSpPr>
        <p:spPr>
          <a:xfrm flipV="1">
            <a:off x="9046068" y="2105557"/>
            <a:ext cx="1" cy="657970"/>
          </a:xfrm>
          <a:prstGeom prst="line">
            <a:avLst/>
          </a:prstGeom>
          <a:ln w="1905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109" name="Shape 1109"/>
          <p:cNvSpPr/>
          <p:nvPr/>
        </p:nvSpPr>
        <p:spPr>
          <a:xfrm>
            <a:off x="8899922" y="1955603"/>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t</a:t>
            </a:r>
          </a:p>
        </p:txBody>
      </p:sp>
      <p:sp>
        <p:nvSpPr>
          <p:cNvPr id="1110" name="Shape 1110"/>
          <p:cNvSpPr/>
          <p:nvPr/>
        </p:nvSpPr>
        <p:spPr>
          <a:xfrm>
            <a:off x="8899922" y="2669978"/>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h</a:t>
            </a:r>
          </a:p>
        </p:txBody>
      </p:sp>
      <p:sp>
        <p:nvSpPr>
          <p:cNvPr id="1111" name="Shape 1111"/>
          <p:cNvSpPr/>
          <p:nvPr/>
        </p:nvSpPr>
        <p:spPr>
          <a:xfrm>
            <a:off x="8899922" y="3705822"/>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e</a:t>
            </a:r>
          </a:p>
        </p:txBody>
      </p:sp>
      <p:sp>
        <p:nvSpPr>
          <p:cNvPr id="1112" name="Shape 1112"/>
          <p:cNvSpPr/>
          <p:nvPr/>
        </p:nvSpPr>
        <p:spPr>
          <a:xfrm>
            <a:off x="6503758" y="1500192"/>
            <a:ext cx="294680" cy="294839"/>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20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406" kern="0">
                <a:solidFill>
                  <a:srgbClr val="000000"/>
                </a:solidFill>
              </a:rPr>
              <a:t>s</a:t>
            </a:r>
          </a:p>
        </p:txBody>
      </p:sp>
      <p:sp>
        <p:nvSpPr>
          <p:cNvPr id="1113" name="Shape 1113"/>
          <p:cNvSpPr/>
          <p:nvPr/>
        </p:nvSpPr>
        <p:spPr>
          <a:xfrm>
            <a:off x="9225534" y="3768329"/>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5</a:t>
            </a:r>
          </a:p>
        </p:txBody>
      </p:sp>
      <p:sp>
        <p:nvSpPr>
          <p:cNvPr id="1114" name="Shape 1114"/>
          <p:cNvSpPr/>
          <p:nvPr/>
        </p:nvSpPr>
        <p:spPr>
          <a:xfrm>
            <a:off x="7890868" y="5518548"/>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7</a:t>
            </a:r>
          </a:p>
        </p:txBody>
      </p:sp>
      <p:sp>
        <p:nvSpPr>
          <p:cNvPr id="1115" name="Shape 1115"/>
          <p:cNvSpPr/>
          <p:nvPr/>
        </p:nvSpPr>
        <p:spPr>
          <a:xfrm>
            <a:off x="6819306" y="6232923"/>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3</a:t>
            </a:r>
          </a:p>
        </p:txBody>
      </p:sp>
      <p:sp>
        <p:nvSpPr>
          <p:cNvPr id="1116" name="Shape 1116"/>
          <p:cNvSpPr/>
          <p:nvPr/>
        </p:nvSpPr>
        <p:spPr>
          <a:xfrm>
            <a:off x="5756673" y="5509618"/>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1</a:t>
            </a:r>
          </a:p>
        </p:txBody>
      </p:sp>
      <p:sp>
        <p:nvSpPr>
          <p:cNvPr id="1117" name="Shape 1117"/>
          <p:cNvSpPr/>
          <p:nvPr/>
        </p:nvSpPr>
        <p:spPr>
          <a:xfrm>
            <a:off x="4399360" y="4152305"/>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6</a:t>
            </a:r>
          </a:p>
        </p:txBody>
      </p:sp>
      <p:sp>
        <p:nvSpPr>
          <p:cNvPr id="1118" name="Shape 1118"/>
          <p:cNvSpPr/>
          <p:nvPr/>
        </p:nvSpPr>
        <p:spPr>
          <a:xfrm>
            <a:off x="4390431" y="2723555"/>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4</a:t>
            </a:r>
          </a:p>
        </p:txBody>
      </p:sp>
      <p:sp>
        <p:nvSpPr>
          <p:cNvPr id="1119" name="Shape 1119"/>
          <p:cNvSpPr/>
          <p:nvPr/>
        </p:nvSpPr>
        <p:spPr>
          <a:xfrm>
            <a:off x="6819306" y="3732610"/>
            <a:ext cx="246863"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0</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a:lstStyle/>
          <a:p>
            <a:r>
              <a:rPr lang="en-US" sz="3600"/>
              <a:t>P</a:t>
            </a:r>
            <a:r>
              <a:rPr sz="3600"/>
              <a:t>erformance of symbol-table implementations</a:t>
            </a:r>
          </a:p>
        </p:txBody>
      </p:sp>
      <p:sp>
        <p:nvSpPr>
          <p:cNvPr id="85" name="Shape 85"/>
          <p:cNvSpPr txBox="1">
            <a:spLocks noGrp="1"/>
          </p:cNvSpPr>
          <p:nvPr>
            <p:ph idx="1"/>
          </p:nvPr>
        </p:nvSpPr>
        <p:spPr>
          <a:prstGeom prst="rect">
            <a:avLst/>
          </a:prstGeom>
        </p:spPr>
        <p:txBody>
          <a:bodyPr/>
          <a:lstStyle/>
          <a:p>
            <a:pPr>
              <a:defRPr>
                <a:solidFill>
                  <a:srgbClr val="000000"/>
                </a:solidFill>
              </a:defRPr>
            </a:pPr>
            <a:r>
              <a:rPr dirty="0"/>
              <a:t>Order of growth of the frequency of operations.</a:t>
            </a:r>
          </a:p>
          <a:p>
            <a:endParaRPr lang="en-US"/>
          </a:p>
          <a:p>
            <a:endParaRPr lang="en-US"/>
          </a:p>
          <a:p>
            <a:endParaRPr lang="en-US"/>
          </a:p>
          <a:p>
            <a:endParaRPr lang="en-US"/>
          </a:p>
          <a:p>
            <a:endParaRPr lang="en-US"/>
          </a:p>
          <a:p>
            <a:r>
              <a:t>Q</a:t>
            </a:r>
            <a:r>
              <a:rPr dirty="0"/>
              <a:t>.  </a:t>
            </a:r>
            <a:r>
              <a:rPr dirty="0">
                <a:solidFill>
                  <a:srgbClr val="000000"/>
                </a:solidFill>
              </a:rPr>
              <a:t>Can we do better?</a:t>
            </a:r>
          </a:p>
          <a:p>
            <a:r>
              <a:rPr dirty="0"/>
              <a:t>A.  </a:t>
            </a:r>
            <a:r>
              <a:rPr dirty="0">
                <a:solidFill>
                  <a:srgbClr val="000000"/>
                </a:solidFill>
              </a:rPr>
              <a:t>Yes, if we can avoid examining the entire key, as with string sorting.</a:t>
            </a:r>
          </a:p>
        </p:txBody>
      </p:sp>
      <p:sp>
        <p:nvSpPr>
          <p:cNvPr id="88" name="Shape 88"/>
          <p:cNvSpPr/>
          <p:nvPr/>
        </p:nvSpPr>
        <p:spPr>
          <a:xfrm>
            <a:off x="6613922" y="4116587"/>
            <a:ext cx="3196828"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spAutoFit/>
          </a:bodyPr>
          <a:lstStyle/>
          <a:p>
            <a:pPr marL="41273" marR="41273" lvl="1" indent="267881" algn="r" defTabSz="910796" eaLnBrk="1" fontAlgn="auto">
              <a:lnSpc>
                <a:spcPct val="150000"/>
              </a:lnSpc>
              <a:spcBef>
                <a:spcPts val="0"/>
              </a:spcBef>
              <a:spcAft>
                <a:spcPts val="0"/>
              </a:spcAft>
              <a:defRPr sz="1600">
                <a:solidFill>
                  <a:srgbClr val="606060"/>
                </a:solidFill>
                <a:uFill>
                  <a:solidFill>
                    <a:srgbClr val="606060"/>
                  </a:solidFill>
                </a:uFill>
                <a:latin typeface="Lucida Sans Regular"/>
                <a:ea typeface="Lucida Sans Regular"/>
                <a:cs typeface="Lucida Sans Regular"/>
                <a:sym typeface="Lucida Sans Regular"/>
              </a:defRPr>
            </a:pPr>
            <a:r>
              <a:rPr sz="1125" kern="0">
                <a:solidFill>
                  <a:srgbClr val="606060"/>
                </a:solidFill>
                <a:uFill>
                  <a:solidFill>
                    <a:srgbClr val="606060"/>
                  </a:solidFill>
                </a:uFill>
                <a:latin typeface="Lucida Sans Regular"/>
                <a:sym typeface="Lucida Sans Regular"/>
              </a:rPr>
              <a:t>† under uniform hashing assumption</a:t>
            </a:r>
          </a:p>
        </p:txBody>
      </p:sp>
      <p:pic>
        <p:nvPicPr>
          <p:cNvPr id="2" name="Picture 1">
            <a:extLst>
              <a:ext uri="{FF2B5EF4-FFF2-40B4-BE49-F238E27FC236}">
                <a16:creationId xmlns:a16="http://schemas.microsoft.com/office/drawing/2014/main" id="{95E556AC-C6DD-4FDE-8F83-EDFDB167C9A5}"/>
              </a:ext>
            </a:extLst>
          </p:cNvPr>
          <p:cNvPicPr>
            <a:picLocks noChangeAspect="1"/>
          </p:cNvPicPr>
          <p:nvPr/>
        </p:nvPicPr>
        <p:blipFill>
          <a:blip r:embed="rId3"/>
          <a:stretch>
            <a:fillRect/>
          </a:stretch>
        </p:blipFill>
        <p:spPr>
          <a:xfrm>
            <a:off x="2101837" y="2102979"/>
            <a:ext cx="7897992" cy="2388551"/>
          </a:xfrm>
          <a:prstGeom prst="rect">
            <a:avLst/>
          </a:prstGeom>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Shape 1123"/>
          <p:cNvSpPr txBox="1">
            <a:spLocks noGrp="1"/>
          </p:cNvSpPr>
          <p:nvPr>
            <p:ph type="title"/>
          </p:nvPr>
        </p:nvSpPr>
        <p:spPr>
          <a:prstGeom prst="rect">
            <a:avLst/>
          </a:prstGeom>
        </p:spPr>
        <p:txBody>
          <a:bodyPr/>
          <a:lstStyle/>
          <a:p>
            <a:r>
              <a:t>Search in a TST</a:t>
            </a:r>
          </a:p>
        </p:txBody>
      </p:sp>
      <p:sp>
        <p:nvSpPr>
          <p:cNvPr id="1121" name="Shape 1121"/>
          <p:cNvSpPr txBox="1">
            <a:spLocks noGrp="1"/>
          </p:cNvSpPr>
          <p:nvPr>
            <p:ph idx="1"/>
          </p:nvPr>
        </p:nvSpPr>
        <p:spPr>
          <a:prstGeom prst="rect">
            <a:avLst/>
          </a:prstGeom>
        </p:spPr>
        <p:txBody>
          <a:bodyPr/>
          <a:lstStyle/>
          <a:p>
            <a:r>
              <a:rPr sz="2400">
                <a:solidFill>
                  <a:srgbClr val="000000"/>
                </a:solidFill>
                <a:uFill>
                  <a:solidFill>
                    <a:srgbClr val="000000"/>
                  </a:solidFill>
                </a:uFill>
              </a:rPr>
              <a:t>Follow links corresponding to each character in the key.</a:t>
            </a:r>
          </a:p>
          <a:p>
            <a:pPr lvl="1">
              <a:spcBef>
                <a:spcPts val="0"/>
              </a:spcBef>
            </a:pPr>
            <a:r>
              <a:rPr sz="2400"/>
              <a:t>If less, take left link; if greater, take right link.</a:t>
            </a:r>
          </a:p>
          <a:p>
            <a:pPr lvl="1">
              <a:spcBef>
                <a:spcPts val="0"/>
              </a:spcBef>
            </a:pPr>
            <a:r>
              <a:rPr sz="2400"/>
              <a:t>If equal, take the middle link and move to the next key character.</a:t>
            </a:r>
          </a:p>
          <a:p>
            <a:r>
              <a:rPr sz="2400"/>
              <a:t>Search hit.  </a:t>
            </a:r>
            <a:r>
              <a:rPr sz="2400">
                <a:solidFill>
                  <a:srgbClr val="000000"/>
                </a:solidFill>
                <a:uFill>
                  <a:solidFill>
                    <a:srgbClr val="000000"/>
                  </a:solidFill>
                </a:uFill>
              </a:rPr>
              <a:t>Node where search ends has a non-null value. </a:t>
            </a:r>
          </a:p>
          <a:p>
            <a:r>
              <a:rPr sz="2400"/>
              <a:t>Search miss.  </a:t>
            </a:r>
            <a:r>
              <a:rPr sz="2400">
                <a:solidFill>
                  <a:srgbClr val="000000"/>
                </a:solidFill>
                <a:uFill>
                  <a:solidFill>
                    <a:srgbClr val="000000"/>
                  </a:solidFill>
                </a:uFill>
              </a:rPr>
              <a:t>Reach a null link or node where search ends has null value.</a:t>
            </a:r>
          </a:p>
        </p:txBody>
      </p:sp>
      <p:pic>
        <p:nvPicPr>
          <p:cNvPr id="1124" name="TSTSearch.png"/>
          <p:cNvPicPr>
            <a:picLocks noChangeAspect="1"/>
          </p:cNvPicPr>
          <p:nvPr/>
        </p:nvPicPr>
        <p:blipFill>
          <a:blip r:embed="rId2"/>
          <a:srcRect b="6036"/>
          <a:stretch>
            <a:fillRect/>
          </a:stretch>
        </p:blipFill>
        <p:spPr>
          <a:xfrm>
            <a:off x="4504281" y="3534358"/>
            <a:ext cx="3083998" cy="3158127"/>
          </a:xfrm>
          <a:prstGeom prst="rect">
            <a:avLst/>
          </a:prstGeom>
          <a:ln w="12700"/>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 name="Shape 1129"/>
          <p:cNvSpPr txBox="1">
            <a:spLocks noGrp="1"/>
          </p:cNvSpPr>
          <p:nvPr>
            <p:ph type="title"/>
          </p:nvPr>
        </p:nvSpPr>
        <p:spPr>
          <a:prstGeom prst="rect">
            <a:avLst/>
          </a:prstGeom>
        </p:spPr>
        <p:txBody>
          <a:bodyPr/>
          <a:lstStyle/>
          <a:p>
            <a:r>
              <a:t>26-way trie vs. TST</a:t>
            </a:r>
          </a:p>
        </p:txBody>
      </p:sp>
      <p:sp>
        <p:nvSpPr>
          <p:cNvPr id="1126" name="Shape 1126"/>
          <p:cNvSpPr txBox="1">
            <a:spLocks noGrp="1"/>
          </p:cNvSpPr>
          <p:nvPr>
            <p:ph idx="1"/>
          </p:nvPr>
        </p:nvSpPr>
        <p:spPr>
          <a:prstGeom prst="rect">
            <a:avLst/>
          </a:prstGeom>
        </p:spPr>
        <p:txBody>
          <a:bodyPr/>
          <a:lstStyle/>
          <a:p>
            <a:r>
              <a:rPr sz="2400"/>
              <a:t>26-way trie.  </a:t>
            </a:r>
            <a:r>
              <a:rPr sz="2400">
                <a:solidFill>
                  <a:srgbClr val="000000"/>
                </a:solidFill>
                <a:uFill>
                  <a:solidFill>
                    <a:srgbClr val="000000"/>
                  </a:solidFill>
                </a:uFill>
              </a:rPr>
              <a:t>26 null links in each leaf.</a:t>
            </a:r>
          </a:p>
          <a:p>
            <a:endParaRPr lang="en-US" sz="2400"/>
          </a:p>
          <a:p>
            <a:endParaRPr lang="en-US" sz="2400"/>
          </a:p>
          <a:p>
            <a:endParaRPr lang="en-US" sz="2400"/>
          </a:p>
          <a:p>
            <a:endParaRPr lang="en-US" sz="2400"/>
          </a:p>
          <a:p>
            <a:r>
              <a:rPr sz="2400"/>
              <a:t>TST.  </a:t>
            </a:r>
            <a:r>
              <a:rPr sz="2400">
                <a:solidFill>
                  <a:srgbClr val="000000"/>
                </a:solidFill>
                <a:uFill>
                  <a:solidFill>
                    <a:srgbClr val="000000"/>
                  </a:solidFill>
                </a:uFill>
              </a:rPr>
              <a:t>3 null links in each leaf.</a:t>
            </a:r>
          </a:p>
        </p:txBody>
      </p:sp>
      <p:sp>
        <p:nvSpPr>
          <p:cNvPr id="1127" name="Shape 1127"/>
          <p:cNvSpPr/>
          <p:nvPr/>
        </p:nvSpPr>
        <p:spPr>
          <a:xfrm>
            <a:off x="2158009" y="1835205"/>
            <a:ext cx="7402711" cy="1509117"/>
          </a:xfrm>
          <a:prstGeom prst="rect">
            <a:avLst/>
          </a:prstGeom>
          <a:solidFill>
            <a:srgbClr val="FFFFFF"/>
          </a:solidFill>
          <a:ln w="12700"/>
        </p:spPr>
        <p:txBody>
          <a:bodyPr lIns="142875" tIns="142875" rIns="142875" bIns="142875"/>
          <a:lstStyle/>
          <a:p>
            <a:pPr marL="5079" marR="5079" defTabSz="910796" eaLnBrk="1" fontAlgn="auto">
              <a:lnSpc>
                <a:spcPct val="120000"/>
              </a:lnSpc>
              <a:spcBef>
                <a:spcPts val="0"/>
              </a:spcBef>
              <a:spcAft>
                <a:spcPts val="0"/>
              </a:spcAft>
              <a:defRPr sz="2000" b="1">
                <a:uFill>
                  <a:solidFill>
                    <a:srgbClr val="000000"/>
                  </a:solidFill>
                </a:uFill>
              </a:defRPr>
            </a:pPr>
            <a:endParaRPr sz="1406" b="1" kern="0">
              <a:solidFill>
                <a:srgbClr val="000000"/>
              </a:solidFill>
              <a:uFill>
                <a:solidFill>
                  <a:srgbClr val="000000"/>
                </a:solidFill>
              </a:uFill>
              <a:latin typeface="Helvetica"/>
              <a:cs typeface="Helvetica"/>
              <a:sym typeface="Helvetica"/>
            </a:endParaRPr>
          </a:p>
        </p:txBody>
      </p:sp>
      <p:pic>
        <p:nvPicPr>
          <p:cNvPr id="1130" name="image.png"/>
          <p:cNvPicPr>
            <a:picLocks/>
          </p:cNvPicPr>
          <p:nvPr/>
        </p:nvPicPr>
        <p:blipFill>
          <a:blip r:embed="rId2"/>
          <a:stretch>
            <a:fillRect/>
          </a:stretch>
        </p:blipFill>
        <p:spPr>
          <a:xfrm>
            <a:off x="2247305" y="1901284"/>
            <a:ext cx="7310438" cy="1366838"/>
          </a:xfrm>
          <a:prstGeom prst="rect">
            <a:avLst/>
          </a:prstGeom>
          <a:ln w="12700">
            <a:miter lim="400000"/>
          </a:ln>
        </p:spPr>
      </p:pic>
      <p:sp>
        <p:nvSpPr>
          <p:cNvPr id="1131" name="Shape 1131"/>
          <p:cNvSpPr/>
          <p:nvPr/>
        </p:nvSpPr>
        <p:spPr>
          <a:xfrm>
            <a:off x="2158833" y="3277210"/>
            <a:ext cx="7402712" cy="303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spAutoFit/>
          </a:bodyPr>
          <a:lstStyle>
            <a:lvl1pPr marL="58702" marR="58702" algn="ctr" defTabSz="1295400">
              <a:lnSpc>
                <a:spcPct val="150000"/>
              </a:lnSpc>
              <a:defRPr sz="1600" b="1">
                <a:uFill>
                  <a:solidFill>
                    <a:srgbClr val="000000"/>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125" kern="0">
                <a:solidFill>
                  <a:srgbClr val="000000"/>
                </a:solidFill>
                <a:latin typeface="Lucida Console" panose="020B0609040504020204" pitchFamily="49" charset="0"/>
              </a:rPr>
              <a:t>26-way trie  (1035 null links, not shown)</a:t>
            </a:r>
          </a:p>
        </p:txBody>
      </p:sp>
      <p:grpSp>
        <p:nvGrpSpPr>
          <p:cNvPr id="1135" name="Group 1135"/>
          <p:cNvGrpSpPr/>
          <p:nvPr/>
        </p:nvGrpSpPr>
        <p:grpSpPr>
          <a:xfrm>
            <a:off x="2158008" y="4208238"/>
            <a:ext cx="7403704" cy="2484148"/>
            <a:chOff x="0" y="0"/>
            <a:chExt cx="10529713" cy="3533009"/>
          </a:xfrm>
        </p:grpSpPr>
        <p:sp>
          <p:nvSpPr>
            <p:cNvPr id="1132" name="Shape 1132"/>
            <p:cNvSpPr/>
            <p:nvPr/>
          </p:nvSpPr>
          <p:spPr>
            <a:xfrm>
              <a:off x="0" y="0"/>
              <a:ext cx="10528300" cy="3200400"/>
            </a:xfrm>
            <a:prstGeom prst="rect">
              <a:avLst/>
            </a:prstGeom>
            <a:solidFill>
              <a:srgbClr val="FFFFFF"/>
            </a:solidFill>
            <a:ln w="12700" cap="flat">
              <a:noFill/>
              <a:round/>
            </a:ln>
            <a:effectLst/>
          </p:spPr>
          <p:txBody>
            <a:bodyPr wrap="square" lIns="142875" tIns="142875" rIns="142875" bIns="142875" numCol="1" anchor="t">
              <a:noAutofit/>
            </a:bodyPr>
            <a:lstStyle/>
            <a:p>
              <a:pPr marL="5079" marR="5079" defTabSz="910796" eaLnBrk="1" fontAlgn="auto">
                <a:lnSpc>
                  <a:spcPct val="120000"/>
                </a:lnSpc>
                <a:spcBef>
                  <a:spcPts val="0"/>
                </a:spcBef>
                <a:spcAft>
                  <a:spcPts val="0"/>
                </a:spcAft>
                <a:defRPr sz="2000" b="1">
                  <a:uFill>
                    <a:solidFill>
                      <a:srgbClr val="000000"/>
                    </a:solidFill>
                  </a:uFill>
                </a:defRPr>
              </a:pPr>
              <a:endParaRPr sz="1406" b="1" kern="0">
                <a:solidFill>
                  <a:srgbClr val="000000"/>
                </a:solidFill>
                <a:uFill>
                  <a:solidFill>
                    <a:srgbClr val="000000"/>
                  </a:solidFill>
                </a:uFill>
                <a:latin typeface="Helvetica"/>
                <a:cs typeface="Helvetica"/>
                <a:sym typeface="Helvetica"/>
              </a:endParaRPr>
            </a:p>
          </p:txBody>
        </p:sp>
        <p:pic>
          <p:nvPicPr>
            <p:cNvPr id="1133" name="image.png"/>
            <p:cNvPicPr>
              <a:picLocks/>
            </p:cNvPicPr>
            <p:nvPr/>
          </p:nvPicPr>
          <p:blipFill>
            <a:blip r:embed="rId3"/>
            <a:stretch>
              <a:fillRect/>
            </a:stretch>
          </p:blipFill>
          <p:spPr>
            <a:xfrm>
              <a:off x="107526" y="93133"/>
              <a:ext cx="10214188" cy="3061548"/>
            </a:xfrm>
            <a:prstGeom prst="rect">
              <a:avLst/>
            </a:prstGeom>
            <a:ln w="12700" cap="flat">
              <a:noFill/>
              <a:miter lim="400000"/>
            </a:ln>
            <a:effectLst/>
          </p:spPr>
        </p:pic>
        <p:sp>
          <p:nvSpPr>
            <p:cNvPr id="1134" name="Shape 1134"/>
            <p:cNvSpPr/>
            <p:nvPr/>
          </p:nvSpPr>
          <p:spPr>
            <a:xfrm>
              <a:off x="1411" y="3101392"/>
              <a:ext cx="10528302" cy="4316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spAutoFit/>
            </a:bodyPr>
            <a:lstStyle>
              <a:lvl1pPr marL="58702" marR="58702" algn="ctr" defTabSz="1295400">
                <a:lnSpc>
                  <a:spcPct val="150000"/>
                </a:lnSpc>
                <a:defRPr sz="1600" b="1">
                  <a:uFill>
                    <a:solidFill>
                      <a:srgbClr val="000000"/>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125" kern="0">
                  <a:solidFill>
                    <a:srgbClr val="000000"/>
                  </a:solidFill>
                  <a:latin typeface="Lucida Console" panose="020B0609040504020204" pitchFamily="49" charset="0"/>
                </a:rPr>
                <a:t>TST  (155 null links)</a:t>
              </a:r>
            </a:p>
          </p:txBody>
        </p:sp>
      </p:grpSp>
      <p:sp>
        <p:nvSpPr>
          <p:cNvPr id="1136" name="Shape 1136"/>
          <p:cNvSpPr/>
          <p:nvPr/>
        </p:nvSpPr>
        <p:spPr>
          <a:xfrm>
            <a:off x="11560440" y="393200"/>
            <a:ext cx="523220" cy="6391430"/>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2875" tIns="142875" rIns="142875" bIns="142875">
            <a:spAutoFit/>
          </a:bodyPr>
          <a:lstStyle/>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now</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for</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tip</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ilk</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dim</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tag</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jot</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sob</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nob</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sky</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hut</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ace</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bet</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men</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egg</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few</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jay</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owl</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joy</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rap</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gig</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wee</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was</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cab</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wad</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caw</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cue</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fee</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tap</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ago</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tar</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jam</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dug</a:t>
            </a:r>
          </a:p>
          <a:p>
            <a:pPr marL="5079" marR="5079" defTabSz="910796" eaLnBrk="1" fontAlgn="auto">
              <a:lnSpc>
                <a:spcPct val="130000"/>
              </a:lnSpc>
              <a:spcBef>
                <a:spcPts val="0"/>
              </a:spcBef>
              <a:spcAft>
                <a:spcPts val="0"/>
              </a:spcAft>
              <a:defRPr sz="1400">
                <a:uFill>
                  <a:solidFill>
                    <a:srgbClr val="000000"/>
                  </a:solidFill>
                </a:uFill>
              </a:defRPr>
            </a:pPr>
            <a:r>
              <a:rPr sz="900" kern="0">
                <a:solidFill>
                  <a:srgbClr val="000000"/>
                </a:solidFill>
                <a:uFill>
                  <a:solidFill>
                    <a:srgbClr val="000000"/>
                  </a:solidFill>
                </a:uFill>
                <a:latin typeface="Helvetica"/>
                <a:cs typeface="Helvetica"/>
                <a:sym typeface="Helvetica"/>
              </a:rPr>
              <a:t>and</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26">
                                            <p:txEl>
                                              <p:pRg st="5" end="5"/>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 grpId="0" build="p" animBg="1" advAuto="0"/>
      <p:bldP spid="1135"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 name="Shape 1138"/>
          <p:cNvSpPr/>
          <p:nvPr/>
        </p:nvSpPr>
        <p:spPr>
          <a:xfrm>
            <a:off x="3095626" y="4339740"/>
            <a:ext cx="5982891" cy="2277070"/>
          </a:xfrm>
          <a:prstGeom prst="rect">
            <a:avLst/>
          </a:prstGeom>
          <a:solidFill>
            <a:srgbClr val="FFFFFF"/>
          </a:solidFill>
          <a:ln w="12700"/>
        </p:spPr>
        <p:txBody>
          <a:bodyPr lIns="142875" tIns="142875" rIns="142875" bIns="142875"/>
          <a:lstStyle/>
          <a:p>
            <a:pPr marL="5079" marR="5079" defTabSz="910796" eaLnBrk="1" fontAlgn="auto">
              <a:lnSpc>
                <a:spcPct val="120000"/>
              </a:lnSpc>
              <a:spcBef>
                <a:spcPts val="0"/>
              </a:spcBef>
              <a:spcAft>
                <a:spcPts val="0"/>
              </a:spcAft>
              <a:defRPr sz="2200">
                <a:solidFill>
                  <a:srgbClr val="005493"/>
                </a:solidFill>
                <a:uFill>
                  <a:solidFill>
                    <a:srgbClr val="0048AA"/>
                  </a:solidFill>
                </a:uFill>
                <a:latin typeface="Lucida Sans Regular"/>
                <a:ea typeface="Lucida Sans Regular"/>
                <a:cs typeface="Lucida Sans Regular"/>
                <a:sym typeface="Lucida Sans Regular"/>
              </a:defRPr>
            </a:pPr>
            <a:endParaRPr sz="1547" kern="0">
              <a:solidFill>
                <a:srgbClr val="005493"/>
              </a:solidFill>
              <a:uFill>
                <a:solidFill>
                  <a:srgbClr val="0048AA"/>
                </a:solidFill>
              </a:uFill>
              <a:latin typeface="Lucida Sans Regular"/>
              <a:sym typeface="Lucida Sans Regular"/>
            </a:endParaRPr>
          </a:p>
        </p:txBody>
      </p:sp>
      <p:sp>
        <p:nvSpPr>
          <p:cNvPr id="1141" name="Shape 1141"/>
          <p:cNvSpPr txBox="1">
            <a:spLocks noGrp="1"/>
          </p:cNvSpPr>
          <p:nvPr>
            <p:ph type="title"/>
          </p:nvPr>
        </p:nvSpPr>
        <p:spPr>
          <a:prstGeom prst="rect">
            <a:avLst/>
          </a:prstGeom>
        </p:spPr>
        <p:txBody>
          <a:bodyPr/>
          <a:lstStyle/>
          <a:p>
            <a:r>
              <a:t>TST representation in Java</a:t>
            </a:r>
          </a:p>
        </p:txBody>
      </p:sp>
      <p:sp>
        <p:nvSpPr>
          <p:cNvPr id="1139" name="Shape 1139"/>
          <p:cNvSpPr txBox="1">
            <a:spLocks noGrp="1"/>
          </p:cNvSpPr>
          <p:nvPr>
            <p:ph idx="1"/>
          </p:nvPr>
        </p:nvSpPr>
        <p:spPr>
          <a:prstGeom prst="rect">
            <a:avLst/>
          </a:prstGeom>
        </p:spPr>
        <p:txBody>
          <a:bodyPr/>
          <a:lstStyle/>
          <a:p>
            <a:r>
              <a:t>A TST node is five fields:</a:t>
            </a:r>
          </a:p>
          <a:p>
            <a:pPr lvl="1"/>
            <a:r>
              <a:t>A value. </a:t>
            </a:r>
          </a:p>
          <a:p>
            <a:pPr lvl="1"/>
            <a:r>
              <a:t>A character </a:t>
            </a:r>
            <a:r>
              <a:rPr i="1">
                <a:latin typeface="Times New Roman"/>
                <a:ea typeface="Times New Roman"/>
                <a:cs typeface="Times New Roman"/>
                <a:sym typeface="Times New Roman"/>
              </a:rPr>
              <a:t>c</a:t>
            </a:r>
            <a:r>
              <a:t>.</a:t>
            </a:r>
          </a:p>
          <a:p>
            <a:pPr lvl="1"/>
            <a:r>
              <a:t>A reference to a left TST.</a:t>
            </a:r>
            <a:endParaRPr>
              <a:solidFill>
                <a:srgbClr val="606060"/>
              </a:solidFill>
            </a:endParaRPr>
          </a:p>
          <a:p>
            <a:pPr lvl="1"/>
            <a:r>
              <a:t>A reference to a middle TST.</a:t>
            </a:r>
          </a:p>
          <a:p>
            <a:pPr lvl="1"/>
            <a:r>
              <a:t>A reference to a right TST.</a:t>
            </a:r>
          </a:p>
        </p:txBody>
      </p:sp>
      <p:pic>
        <p:nvPicPr>
          <p:cNvPr id="1143" name="TSTNodeRep.png"/>
          <p:cNvPicPr>
            <a:picLocks noChangeAspect="1"/>
          </p:cNvPicPr>
          <p:nvPr/>
        </p:nvPicPr>
        <p:blipFill>
          <a:blip r:embed="rId3"/>
          <a:stretch>
            <a:fillRect/>
          </a:stretch>
        </p:blipFill>
        <p:spPr>
          <a:xfrm>
            <a:off x="3413333" y="4711030"/>
            <a:ext cx="5187229" cy="1704636"/>
          </a:xfrm>
          <a:prstGeom prst="rect">
            <a:avLst/>
          </a:prstGeom>
          <a:ln w="12700"/>
        </p:spPr>
      </p:pic>
      <p:pic>
        <p:nvPicPr>
          <p:cNvPr id="2" name="Picture 1">
            <a:extLst>
              <a:ext uri="{FF2B5EF4-FFF2-40B4-BE49-F238E27FC236}">
                <a16:creationId xmlns:a16="http://schemas.microsoft.com/office/drawing/2014/main" id="{92E47CF3-FEF1-4DBC-9623-922FA231BD89}"/>
              </a:ext>
            </a:extLst>
          </p:cNvPr>
          <p:cNvPicPr>
            <a:picLocks noChangeAspect="1"/>
          </p:cNvPicPr>
          <p:nvPr/>
        </p:nvPicPr>
        <p:blipFill>
          <a:blip r:embed="rId4"/>
          <a:stretch>
            <a:fillRect/>
          </a:stretch>
        </p:blipFill>
        <p:spPr>
          <a:xfrm>
            <a:off x="6297333" y="1683415"/>
            <a:ext cx="4048787" cy="174558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Shape 1148"/>
          <p:cNvSpPr txBox="1">
            <a:spLocks noGrp="1"/>
          </p:cNvSpPr>
          <p:nvPr>
            <p:ph type="title"/>
          </p:nvPr>
        </p:nvSpPr>
        <p:spPr>
          <a:prstGeom prst="rect">
            <a:avLst/>
          </a:prstGeom>
        </p:spPr>
        <p:txBody>
          <a:bodyPr/>
          <a:lstStyle/>
          <a:p>
            <a:r>
              <a:t>TST:  Java implementation</a:t>
            </a:r>
          </a:p>
        </p:txBody>
      </p:sp>
      <p:pic>
        <p:nvPicPr>
          <p:cNvPr id="2" name="Picture 1">
            <a:extLst>
              <a:ext uri="{FF2B5EF4-FFF2-40B4-BE49-F238E27FC236}">
                <a16:creationId xmlns:a16="http://schemas.microsoft.com/office/drawing/2014/main" id="{4745AFBA-956F-4883-9182-F5E1C6CCD052}"/>
              </a:ext>
            </a:extLst>
          </p:cNvPr>
          <p:cNvPicPr>
            <a:picLocks noChangeAspect="1"/>
          </p:cNvPicPr>
          <p:nvPr/>
        </p:nvPicPr>
        <p:blipFill>
          <a:blip r:embed="rId3"/>
          <a:stretch>
            <a:fillRect/>
          </a:stretch>
        </p:blipFill>
        <p:spPr>
          <a:xfrm>
            <a:off x="2095500" y="1455730"/>
            <a:ext cx="8000999" cy="526152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 name="Shape 1154"/>
          <p:cNvSpPr txBox="1">
            <a:spLocks noGrp="1"/>
          </p:cNvSpPr>
          <p:nvPr>
            <p:ph type="title"/>
          </p:nvPr>
        </p:nvSpPr>
        <p:spPr>
          <a:prstGeom prst="rect">
            <a:avLst/>
          </a:prstGeom>
        </p:spPr>
        <p:txBody>
          <a:bodyPr/>
          <a:lstStyle/>
          <a:p>
            <a:r>
              <a:t>TST:  Java implementation  (continued)</a:t>
            </a:r>
          </a:p>
        </p:txBody>
      </p:sp>
      <p:pic>
        <p:nvPicPr>
          <p:cNvPr id="2" name="Picture 1">
            <a:extLst>
              <a:ext uri="{FF2B5EF4-FFF2-40B4-BE49-F238E27FC236}">
                <a16:creationId xmlns:a16="http://schemas.microsoft.com/office/drawing/2014/main" id="{3EBCA7FB-7358-477D-9678-BBEFF4414121}"/>
              </a:ext>
            </a:extLst>
          </p:cNvPr>
          <p:cNvPicPr>
            <a:picLocks noChangeAspect="1"/>
          </p:cNvPicPr>
          <p:nvPr/>
        </p:nvPicPr>
        <p:blipFill>
          <a:blip r:embed="rId2"/>
          <a:stretch>
            <a:fillRect/>
          </a:stretch>
        </p:blipFill>
        <p:spPr>
          <a:xfrm>
            <a:off x="2074750" y="1475116"/>
            <a:ext cx="8021751" cy="529326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 name="Shape 1158"/>
          <p:cNvSpPr txBox="1">
            <a:spLocks noGrp="1"/>
          </p:cNvSpPr>
          <p:nvPr>
            <p:ph type="title"/>
          </p:nvPr>
        </p:nvSpPr>
        <p:spPr>
          <a:prstGeom prst="rect">
            <a:avLst/>
          </a:prstGeom>
        </p:spPr>
        <p:txBody>
          <a:bodyPr/>
          <a:lstStyle/>
          <a:p>
            <a:r>
              <a:rPr sz="3200"/>
              <a:t>String symbol table implementation cost summary</a:t>
            </a:r>
          </a:p>
        </p:txBody>
      </p:sp>
      <p:sp>
        <p:nvSpPr>
          <p:cNvPr id="1159" name="Shape 1159"/>
          <p:cNvSpPr txBox="1">
            <a:spLocks noGrp="1"/>
          </p:cNvSpPr>
          <p:nvPr>
            <p:ph idx="1"/>
          </p:nvPr>
        </p:nvSpPr>
        <p:spPr>
          <a:prstGeom prst="rect">
            <a:avLst/>
          </a:prstGeom>
        </p:spPr>
        <p:txBody>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sz="2400"/>
              <a:t>Remark.  </a:t>
            </a:r>
            <a:r>
              <a:rPr sz="2400">
                <a:solidFill>
                  <a:srgbClr val="000000"/>
                </a:solidFill>
              </a:rPr>
              <a:t>Can build balanced TSTs via rotations to achieve </a:t>
            </a:r>
            <a:r>
              <a:rPr sz="2400" i="1">
                <a:solidFill>
                  <a:srgbClr val="000000"/>
                </a:solidFill>
                <a:latin typeface="Times New Roman"/>
                <a:ea typeface="Times New Roman"/>
                <a:cs typeface="Times New Roman"/>
                <a:sym typeface="Times New Roman"/>
              </a:rPr>
              <a:t>L</a:t>
            </a:r>
            <a:r>
              <a:rPr sz="2400">
                <a:solidFill>
                  <a:srgbClr val="000000"/>
                </a:solidFill>
                <a:latin typeface="Times New Roman"/>
                <a:ea typeface="Times New Roman"/>
                <a:cs typeface="Times New Roman"/>
                <a:sym typeface="Times New Roman"/>
              </a:rPr>
              <a:t> + log </a:t>
            </a:r>
            <a:r>
              <a:rPr sz="2400" i="1">
                <a:solidFill>
                  <a:srgbClr val="000000"/>
                </a:solidFill>
                <a:latin typeface="Times New Roman"/>
                <a:ea typeface="Times New Roman"/>
                <a:cs typeface="Times New Roman"/>
                <a:sym typeface="Times New Roman"/>
              </a:rPr>
              <a:t>N</a:t>
            </a:r>
            <a:br>
              <a:rPr sz="2400">
                <a:solidFill>
                  <a:srgbClr val="000000"/>
                </a:solidFill>
              </a:rPr>
            </a:br>
            <a:r>
              <a:rPr sz="2400">
                <a:solidFill>
                  <a:srgbClr val="000000"/>
                </a:solidFill>
              </a:rPr>
              <a:t>worst-case guarantees. </a:t>
            </a:r>
          </a:p>
          <a:p>
            <a:r>
              <a:rPr sz="2400"/>
              <a:t>Bottom line.  </a:t>
            </a:r>
            <a:r>
              <a:rPr sz="2400">
                <a:solidFill>
                  <a:srgbClr val="000000"/>
                </a:solidFill>
              </a:rPr>
              <a:t>TST is as fast as hashing (for string keys), space efficient.</a:t>
            </a:r>
          </a:p>
        </p:txBody>
      </p:sp>
      <p:pic>
        <p:nvPicPr>
          <p:cNvPr id="2" name="Picture 1">
            <a:extLst>
              <a:ext uri="{FF2B5EF4-FFF2-40B4-BE49-F238E27FC236}">
                <a16:creationId xmlns:a16="http://schemas.microsoft.com/office/drawing/2014/main" id="{52E57BC0-5174-4F37-B564-C54C6DEEE680}"/>
              </a:ext>
            </a:extLst>
          </p:cNvPr>
          <p:cNvPicPr>
            <a:picLocks noChangeAspect="1"/>
          </p:cNvPicPr>
          <p:nvPr/>
        </p:nvPicPr>
        <p:blipFill>
          <a:blip r:embed="rId3"/>
          <a:stretch>
            <a:fillRect/>
          </a:stretch>
        </p:blipFill>
        <p:spPr>
          <a:xfrm>
            <a:off x="2095500" y="1610255"/>
            <a:ext cx="8051462" cy="3412540"/>
          </a:xfrm>
          <a:prstGeom prst="rect">
            <a:avLst/>
          </a:prstGeom>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59">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159">
                                            <p:txEl>
                                              <p:pRg st="9" end="9"/>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11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 grpId="0" build="p"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Shape 1233"/>
          <p:cNvSpPr txBox="1">
            <a:spLocks noGrp="1"/>
          </p:cNvSpPr>
          <p:nvPr>
            <p:ph type="title"/>
          </p:nvPr>
        </p:nvSpPr>
        <p:spPr>
          <a:prstGeom prst="rect">
            <a:avLst/>
          </a:prstGeom>
        </p:spPr>
        <p:txBody>
          <a:bodyPr/>
          <a:lstStyle/>
          <a:p>
            <a:r>
              <a:t>TST vs. hashing</a:t>
            </a:r>
          </a:p>
        </p:txBody>
      </p:sp>
      <p:sp>
        <p:nvSpPr>
          <p:cNvPr id="1234" name="Shape 1234"/>
          <p:cNvSpPr txBox="1">
            <a:spLocks noGrp="1"/>
          </p:cNvSpPr>
          <p:nvPr>
            <p:ph idx="1"/>
          </p:nvPr>
        </p:nvSpPr>
        <p:spPr>
          <a:prstGeom prst="rect">
            <a:avLst/>
          </a:prstGeom>
        </p:spPr>
        <p:txBody>
          <a:bodyPr/>
          <a:lstStyle/>
          <a:p>
            <a:r>
              <a:rPr sz="2400"/>
              <a:t>Hashing.</a:t>
            </a:r>
          </a:p>
          <a:p>
            <a:pPr lvl="1">
              <a:spcBef>
                <a:spcPts val="0"/>
              </a:spcBef>
            </a:pPr>
            <a:r>
              <a:rPr sz="2400"/>
              <a:t>Need to examine entire key.</a:t>
            </a:r>
          </a:p>
          <a:p>
            <a:pPr lvl="1">
              <a:spcBef>
                <a:spcPts val="0"/>
              </a:spcBef>
            </a:pPr>
            <a:r>
              <a:rPr sz="2400"/>
              <a:t>Search hits and misses cost about the same.</a:t>
            </a:r>
          </a:p>
          <a:p>
            <a:pPr lvl="1">
              <a:spcBef>
                <a:spcPts val="0"/>
              </a:spcBef>
            </a:pPr>
            <a:r>
              <a:rPr sz="2400"/>
              <a:t>Performance relies on hash function.</a:t>
            </a:r>
          </a:p>
          <a:p>
            <a:pPr lvl="1">
              <a:spcBef>
                <a:spcPts val="0"/>
              </a:spcBef>
            </a:pPr>
            <a:r>
              <a:rPr sz="2400"/>
              <a:t>Does not support ordered symbol table operations.</a:t>
            </a:r>
          </a:p>
          <a:p>
            <a:r>
              <a:rPr sz="2400"/>
              <a:t>TSTs.  </a:t>
            </a:r>
          </a:p>
          <a:p>
            <a:pPr lvl="1">
              <a:spcBef>
                <a:spcPts val="0"/>
              </a:spcBef>
            </a:pPr>
            <a:r>
              <a:rPr sz="2400"/>
              <a:t>Works only for string (or digital) keys.</a:t>
            </a:r>
          </a:p>
          <a:p>
            <a:pPr lvl="1">
              <a:spcBef>
                <a:spcPts val="0"/>
              </a:spcBef>
            </a:pPr>
            <a:r>
              <a:rPr sz="2400"/>
              <a:t>Only examines just enough key characters.</a:t>
            </a:r>
          </a:p>
          <a:p>
            <a:pPr lvl="1">
              <a:spcBef>
                <a:spcPts val="0"/>
              </a:spcBef>
            </a:pPr>
            <a:r>
              <a:rPr sz="2400"/>
              <a:t>Search miss may involve only a few characters.</a:t>
            </a:r>
          </a:p>
          <a:p>
            <a:pPr lvl="1">
              <a:spcBef>
                <a:spcPts val="0"/>
              </a:spcBef>
            </a:pPr>
            <a:r>
              <a:rPr sz="2400"/>
              <a:t>Supports ordered symbol table operations (plus extras!).</a:t>
            </a:r>
          </a:p>
          <a:p>
            <a:r>
              <a:rPr sz="2400"/>
              <a:t>Bottom line.  </a:t>
            </a:r>
            <a:r>
              <a:rPr sz="2400">
                <a:solidFill>
                  <a:srgbClr val="000000"/>
                </a:solidFill>
                <a:uFill>
                  <a:solidFill>
                    <a:srgbClr val="000000"/>
                  </a:solidFill>
                </a:uFill>
              </a:rPr>
              <a:t>TSTs are:</a:t>
            </a:r>
          </a:p>
          <a:p>
            <a:pPr lvl="1">
              <a:spcBef>
                <a:spcPts val="0"/>
              </a:spcBef>
            </a:pPr>
            <a:r>
              <a:rPr sz="2400"/>
              <a:t>Faster than hashing (especially for search misses).</a:t>
            </a:r>
          </a:p>
          <a:p>
            <a:pPr lvl="1">
              <a:spcBef>
                <a:spcPts val="0"/>
              </a:spcBef>
            </a:pPr>
            <a:r>
              <a:rPr sz="2400"/>
              <a:t>More flexible than red-black BSTs.    </a:t>
            </a:r>
            <a:r>
              <a:rPr sz="2400">
                <a:solidFill>
                  <a:srgbClr val="606060"/>
                </a:solidFill>
                <a:uFill>
                  <a:solidFill>
                    <a:srgbClr val="606060"/>
                  </a:solidFill>
                </a:uFill>
              </a:rPr>
              <a:t>[stay tuned]</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34">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34">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234">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234">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23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234">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1234">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123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 grpId="0" build="p"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Shape 1252"/>
          <p:cNvSpPr txBox="1">
            <a:spLocks noGrp="1"/>
          </p:cNvSpPr>
          <p:nvPr>
            <p:ph type="title"/>
          </p:nvPr>
        </p:nvSpPr>
        <p:spPr>
          <a:prstGeom prst="rect">
            <a:avLst/>
          </a:prstGeom>
        </p:spPr>
        <p:txBody>
          <a:bodyPr/>
          <a:lstStyle/>
          <a:p>
            <a:r>
              <a:t>String symbol table API</a:t>
            </a:r>
          </a:p>
        </p:txBody>
      </p:sp>
      <p:sp>
        <p:nvSpPr>
          <p:cNvPr id="1250" name="Shape 1250"/>
          <p:cNvSpPr txBox="1">
            <a:spLocks noGrp="1"/>
          </p:cNvSpPr>
          <p:nvPr>
            <p:ph idx="1"/>
          </p:nvPr>
        </p:nvSpPr>
        <p:spPr>
          <a:prstGeom prst="rect">
            <a:avLst/>
          </a:prstGeom>
        </p:spPr>
        <p:txBody>
          <a:bodyPr/>
          <a:lstStyle/>
          <a:p>
            <a:r>
              <a:rPr sz="2400"/>
              <a:t>Character-based operations.  </a:t>
            </a:r>
            <a:r>
              <a:rPr sz="2400">
                <a:solidFill>
                  <a:srgbClr val="000000"/>
                </a:solidFill>
                <a:uFill>
                  <a:solidFill>
                    <a:srgbClr val="000000"/>
                  </a:solidFill>
                </a:uFill>
              </a:rPr>
              <a:t>The string symbol table API supports several useful character-based operations.</a:t>
            </a:r>
          </a:p>
          <a:p>
            <a:endParaRPr lang="en-US" sz="2400"/>
          </a:p>
          <a:p>
            <a:endParaRPr lang="en-US" sz="2400"/>
          </a:p>
          <a:p>
            <a:endParaRPr lang="en-US" sz="2400"/>
          </a:p>
          <a:p>
            <a:endParaRPr lang="en-US" sz="2400"/>
          </a:p>
          <a:p>
            <a:endParaRPr lang="en-US" sz="2400"/>
          </a:p>
          <a:p>
            <a:endParaRPr lang="en-US" sz="2400"/>
          </a:p>
          <a:p>
            <a:r>
              <a:rPr sz="2400"/>
              <a:t>Prefix match. </a:t>
            </a:r>
            <a:r>
              <a:rPr sz="2400">
                <a:solidFill>
                  <a:srgbClr val="000000"/>
                </a:solidFill>
                <a:uFill>
                  <a:solidFill>
                    <a:srgbClr val="000000"/>
                  </a:solidFill>
                </a:uFill>
              </a:rPr>
              <a:t> Keys with prefix </a:t>
            </a:r>
            <a:r>
              <a:rPr sz="1800">
                <a:solidFill>
                  <a:srgbClr val="000000"/>
                </a:solidFill>
                <a:uFill>
                  <a:solidFill>
                    <a:srgbClr val="000000"/>
                  </a:solidFill>
                </a:uFill>
                <a:latin typeface="+mj-lt"/>
                <a:ea typeface="+mj-ea"/>
                <a:cs typeface="+mj-cs"/>
                <a:sym typeface="Helvetica"/>
              </a:rPr>
              <a:t>sh</a:t>
            </a:r>
            <a:r>
              <a:rPr sz="2400">
                <a:solidFill>
                  <a:srgbClr val="000000"/>
                </a:solidFill>
                <a:uFill>
                  <a:solidFill>
                    <a:srgbClr val="000000"/>
                  </a:solidFill>
                </a:uFill>
              </a:rPr>
              <a:t>:  </a:t>
            </a:r>
            <a:r>
              <a:rPr sz="1800">
                <a:solidFill>
                  <a:srgbClr val="000000"/>
                </a:solidFill>
                <a:uFill>
                  <a:solidFill>
                    <a:srgbClr val="000000"/>
                  </a:solidFill>
                </a:uFill>
                <a:latin typeface="+mj-lt"/>
                <a:ea typeface="+mj-ea"/>
                <a:cs typeface="+mj-cs"/>
                <a:sym typeface="Helvetica"/>
              </a:rPr>
              <a:t>she</a:t>
            </a:r>
            <a:r>
              <a:rPr sz="2400">
                <a:solidFill>
                  <a:srgbClr val="000000"/>
                </a:solidFill>
                <a:uFill>
                  <a:solidFill>
                    <a:srgbClr val="000000"/>
                  </a:solidFill>
                </a:uFill>
              </a:rPr>
              <a:t>, </a:t>
            </a:r>
            <a:r>
              <a:rPr sz="1800">
                <a:solidFill>
                  <a:srgbClr val="000000"/>
                </a:solidFill>
                <a:uFill>
                  <a:solidFill>
                    <a:srgbClr val="000000"/>
                  </a:solidFill>
                </a:uFill>
                <a:latin typeface="+mj-lt"/>
                <a:ea typeface="+mj-ea"/>
                <a:cs typeface="+mj-cs"/>
                <a:sym typeface="Helvetica"/>
              </a:rPr>
              <a:t>shells</a:t>
            </a:r>
            <a:r>
              <a:rPr sz="2400">
                <a:solidFill>
                  <a:srgbClr val="000000"/>
                </a:solidFill>
                <a:uFill>
                  <a:solidFill>
                    <a:srgbClr val="000000"/>
                  </a:solidFill>
                </a:uFill>
              </a:rPr>
              <a:t>,</a:t>
            </a:r>
            <a:r>
              <a:rPr sz="2400">
                <a:solidFill>
                  <a:srgbClr val="000000"/>
                </a:solidFill>
                <a:uFill>
                  <a:solidFill>
                    <a:srgbClr val="000000"/>
                  </a:solidFill>
                </a:uFill>
                <a:latin typeface="+mj-lt"/>
                <a:ea typeface="+mj-ea"/>
                <a:cs typeface="+mj-cs"/>
                <a:sym typeface="Helvetica"/>
              </a:rPr>
              <a:t> </a:t>
            </a:r>
            <a:r>
              <a:rPr sz="2400">
                <a:solidFill>
                  <a:srgbClr val="000000"/>
                </a:solidFill>
                <a:uFill>
                  <a:solidFill>
                    <a:srgbClr val="000000"/>
                  </a:solidFill>
                </a:uFill>
              </a:rPr>
              <a:t>and </a:t>
            </a:r>
            <a:r>
              <a:rPr sz="1800">
                <a:solidFill>
                  <a:srgbClr val="000000"/>
                </a:solidFill>
                <a:uFill>
                  <a:solidFill>
                    <a:srgbClr val="000000"/>
                  </a:solidFill>
                </a:uFill>
                <a:latin typeface="+mj-lt"/>
                <a:ea typeface="+mj-ea"/>
                <a:cs typeface="+mj-cs"/>
                <a:sym typeface="Helvetica"/>
              </a:rPr>
              <a:t>shore</a:t>
            </a:r>
            <a:r>
              <a:rPr sz="2400">
                <a:solidFill>
                  <a:srgbClr val="000000"/>
                </a:solidFill>
                <a:uFill>
                  <a:solidFill>
                    <a:srgbClr val="000000"/>
                  </a:solidFill>
                </a:uFill>
              </a:rPr>
              <a:t>.</a:t>
            </a:r>
            <a:endParaRPr>
              <a:solidFill>
                <a:srgbClr val="000000"/>
              </a:solidFill>
              <a:uFill>
                <a:solidFill>
                  <a:srgbClr val="000000"/>
                </a:solidFill>
              </a:uFill>
            </a:endParaRPr>
          </a:p>
          <a:p>
            <a:r>
              <a:rPr sz="2400"/>
              <a:t>Wildcard match. </a:t>
            </a:r>
            <a:r>
              <a:rPr sz="2400">
                <a:solidFill>
                  <a:srgbClr val="000000"/>
                </a:solidFill>
                <a:uFill>
                  <a:solidFill>
                    <a:srgbClr val="000000"/>
                  </a:solidFill>
                </a:uFill>
              </a:rPr>
              <a:t> Keys that match </a:t>
            </a:r>
            <a:r>
              <a:rPr sz="1800">
                <a:solidFill>
                  <a:srgbClr val="000000"/>
                </a:solidFill>
                <a:uFill>
                  <a:solidFill>
                    <a:srgbClr val="000000"/>
                  </a:solidFill>
                </a:uFill>
                <a:latin typeface="+mj-lt"/>
                <a:ea typeface="+mj-ea"/>
                <a:cs typeface="+mj-cs"/>
                <a:sym typeface="Helvetica"/>
              </a:rPr>
              <a:t>.he</a:t>
            </a:r>
            <a:r>
              <a:rPr sz="2400">
                <a:solidFill>
                  <a:srgbClr val="000000"/>
                </a:solidFill>
                <a:uFill>
                  <a:solidFill>
                    <a:srgbClr val="000000"/>
                  </a:solidFill>
                </a:uFill>
              </a:rPr>
              <a:t>:  </a:t>
            </a:r>
            <a:r>
              <a:rPr sz="1800">
                <a:solidFill>
                  <a:srgbClr val="000000"/>
                </a:solidFill>
                <a:uFill>
                  <a:solidFill>
                    <a:srgbClr val="000000"/>
                  </a:solidFill>
                </a:uFill>
                <a:latin typeface="+mj-lt"/>
                <a:ea typeface="+mj-ea"/>
                <a:cs typeface="+mj-cs"/>
                <a:sym typeface="Helvetica"/>
              </a:rPr>
              <a:t>she</a:t>
            </a:r>
            <a:r>
              <a:rPr sz="2400">
                <a:solidFill>
                  <a:srgbClr val="000000"/>
                </a:solidFill>
                <a:uFill>
                  <a:solidFill>
                    <a:srgbClr val="000000"/>
                  </a:solidFill>
                </a:uFill>
              </a:rPr>
              <a:t> and </a:t>
            </a:r>
            <a:r>
              <a:rPr sz="1800">
                <a:solidFill>
                  <a:srgbClr val="000000"/>
                </a:solidFill>
                <a:uFill>
                  <a:solidFill>
                    <a:srgbClr val="000000"/>
                  </a:solidFill>
                </a:uFill>
                <a:latin typeface="+mj-lt"/>
                <a:ea typeface="+mj-ea"/>
                <a:cs typeface="+mj-cs"/>
                <a:sym typeface="Helvetica"/>
              </a:rPr>
              <a:t>the</a:t>
            </a:r>
            <a:r>
              <a:rPr sz="2400">
                <a:solidFill>
                  <a:srgbClr val="000000"/>
                </a:solidFill>
                <a:uFill>
                  <a:solidFill>
                    <a:srgbClr val="000000"/>
                  </a:solidFill>
                </a:uFill>
              </a:rPr>
              <a:t>.</a:t>
            </a:r>
            <a:r>
              <a:rPr>
                <a:solidFill>
                  <a:srgbClr val="000000"/>
                </a:solidFill>
                <a:uFill>
                  <a:solidFill>
                    <a:srgbClr val="000000"/>
                  </a:solidFill>
                </a:uFill>
              </a:rPr>
              <a:t> </a:t>
            </a:r>
          </a:p>
          <a:p>
            <a:r>
              <a:rPr sz="2400"/>
              <a:t>Longest prefix. </a:t>
            </a:r>
            <a:r>
              <a:rPr sz="2400">
                <a:solidFill>
                  <a:srgbClr val="000000"/>
                </a:solidFill>
                <a:uFill>
                  <a:solidFill>
                    <a:srgbClr val="000000"/>
                  </a:solidFill>
                </a:uFill>
              </a:rPr>
              <a:t> Key that is the longest prefix of </a:t>
            </a:r>
            <a:r>
              <a:rPr sz="1800">
                <a:solidFill>
                  <a:srgbClr val="000000"/>
                </a:solidFill>
                <a:uFill>
                  <a:solidFill>
                    <a:srgbClr val="000000"/>
                  </a:solidFill>
                </a:uFill>
                <a:latin typeface="+mj-lt"/>
                <a:ea typeface="+mj-ea"/>
                <a:cs typeface="+mj-cs"/>
                <a:sym typeface="Helvetica"/>
              </a:rPr>
              <a:t>shellsort</a:t>
            </a:r>
            <a:r>
              <a:rPr sz="2400">
                <a:solidFill>
                  <a:srgbClr val="000000"/>
                </a:solidFill>
                <a:uFill>
                  <a:solidFill>
                    <a:srgbClr val="000000"/>
                  </a:solidFill>
                </a:uFill>
              </a:rPr>
              <a:t>:  </a:t>
            </a:r>
            <a:r>
              <a:rPr sz="1800">
                <a:solidFill>
                  <a:srgbClr val="000000"/>
                </a:solidFill>
                <a:uFill>
                  <a:solidFill>
                    <a:srgbClr val="000000"/>
                  </a:solidFill>
                </a:uFill>
                <a:latin typeface="+mj-lt"/>
                <a:ea typeface="+mj-ea"/>
                <a:cs typeface="+mj-cs"/>
                <a:sym typeface="Helvetica"/>
              </a:rPr>
              <a:t>shells</a:t>
            </a:r>
            <a:r>
              <a:rPr sz="2400">
                <a:solidFill>
                  <a:srgbClr val="000000"/>
                </a:solidFill>
                <a:uFill>
                  <a:solidFill>
                    <a:srgbClr val="000000"/>
                  </a:solidFill>
                </a:uFill>
              </a:rPr>
              <a:t>.</a:t>
            </a:r>
            <a:endParaRPr>
              <a:solidFill>
                <a:srgbClr val="000000"/>
              </a:solidFill>
              <a:uFill>
                <a:solidFill>
                  <a:srgbClr val="000000"/>
                </a:solidFill>
              </a:uFill>
            </a:endParaRPr>
          </a:p>
        </p:txBody>
      </p:sp>
      <p:graphicFrame>
        <p:nvGraphicFramePr>
          <p:cNvPr id="1253" name="Table 1253"/>
          <p:cNvGraphicFramePr/>
          <p:nvPr>
            <p:extLst>
              <p:ext uri="{D42A27DB-BD31-4B8C-83A1-F6EECF244321}">
                <p14:modId xmlns:p14="http://schemas.microsoft.com/office/powerpoint/2010/main" val="720193074"/>
              </p:ext>
            </p:extLst>
          </p:nvPr>
        </p:nvGraphicFramePr>
        <p:xfrm>
          <a:off x="6880379" y="1986995"/>
          <a:ext cx="1568366" cy="2652112"/>
        </p:xfrm>
        <a:graphic>
          <a:graphicData uri="http://schemas.openxmlformats.org/drawingml/2006/table">
            <a:tbl>
              <a:tblPr firstRow="1"/>
              <a:tblGrid>
                <a:gridCol w="862921">
                  <a:extLst>
                    <a:ext uri="{9D8B030D-6E8A-4147-A177-3AD203B41FA5}">
                      <a16:colId xmlns:a16="http://schemas.microsoft.com/office/drawing/2014/main" val="20000"/>
                    </a:ext>
                  </a:extLst>
                </a:gridCol>
                <a:gridCol w="705445">
                  <a:extLst>
                    <a:ext uri="{9D8B030D-6E8A-4147-A177-3AD203B41FA5}">
                      <a16:colId xmlns:a16="http://schemas.microsoft.com/office/drawing/2014/main" val="20001"/>
                    </a:ext>
                  </a:extLst>
                </a:gridCol>
              </a:tblGrid>
              <a:tr h="331514">
                <a:tc>
                  <a:txBody>
                    <a:bodyPr/>
                    <a:lstStyle/>
                    <a:p>
                      <a:pPr marL="58702" marR="58702" defTabSz="1295400">
                        <a:lnSpc>
                          <a:spcPct val="130000"/>
                        </a:lnSpc>
                        <a:defRPr sz="1800">
                          <a:solidFill>
                            <a:srgbClr val="000000"/>
                          </a:solidFill>
                          <a:uFillTx/>
                        </a:defRPr>
                      </a:pPr>
                      <a:r>
                        <a:rPr sz="1300">
                          <a:uFill>
                            <a:solidFill>
                              <a:srgbClr val="000000"/>
                            </a:solidFill>
                          </a:uFill>
                        </a:rPr>
                        <a:t>key</a:t>
                      </a:r>
                    </a:p>
                  </a:txBody>
                  <a:tcPr marL="35719" marR="35719" marT="35719" marB="35719" anchor="ctr" horzOverflow="overflow">
                    <a:lnL w="28575">
                      <a:miter lim="400000"/>
                    </a:lnL>
                    <a:lnB w="12700">
                      <a:solidFill>
                        <a:srgbClr val="000000"/>
                      </a:solidFill>
                      <a:miter lim="400000"/>
                    </a:lnB>
                    <a:noFill/>
                  </a:tcPr>
                </a:tc>
                <a:tc>
                  <a:txBody>
                    <a:bodyPr/>
                    <a:lstStyle/>
                    <a:p>
                      <a:pPr marL="58702" marR="58702" defTabSz="1295400">
                        <a:lnSpc>
                          <a:spcPct val="130000"/>
                        </a:lnSpc>
                        <a:defRPr sz="1800">
                          <a:solidFill>
                            <a:srgbClr val="000000"/>
                          </a:solidFill>
                          <a:uFillTx/>
                        </a:defRPr>
                      </a:pPr>
                      <a:r>
                        <a:rPr sz="1300">
                          <a:uFill>
                            <a:solidFill>
                              <a:srgbClr val="000000"/>
                            </a:solidFill>
                          </a:uFill>
                        </a:rPr>
                        <a:t>value</a:t>
                      </a:r>
                    </a:p>
                  </a:txBody>
                  <a:tcPr marL="35719" marR="35719" marT="35719" marB="35719" anchor="ctr" horzOverflow="overflow">
                    <a:lnR w="28575">
                      <a:miter lim="400000"/>
                    </a:lnR>
                    <a:lnB w="12700">
                      <a:solidFill>
                        <a:srgbClr val="000000"/>
                      </a:solidFill>
                      <a:miter lim="400000"/>
                    </a:lnB>
                    <a:noFill/>
                  </a:tcPr>
                </a:tc>
                <a:extLst>
                  <a:ext uri="{0D108BD9-81ED-4DB2-BD59-A6C34878D82A}">
                    <a16:rowId xmlns:a16="http://schemas.microsoft.com/office/drawing/2014/main" val="10000"/>
                  </a:ext>
                </a:extLst>
              </a:tr>
              <a:tr h="331514">
                <a:tc>
                  <a:txBody>
                    <a:bodyPr/>
                    <a:lstStyle/>
                    <a:p>
                      <a:pPr marL="58702" marR="58702" defTabSz="1295400">
                        <a:lnSpc>
                          <a:spcPct val="130000"/>
                        </a:lnSpc>
                        <a:defRPr sz="1800">
                          <a:uFillTx/>
                        </a:defRPr>
                      </a:pPr>
                      <a:r>
                        <a:rPr sz="1300">
                          <a:uFill>
                            <a:solidFill>
                              <a:srgbClr val="000000"/>
                            </a:solidFill>
                          </a:uFill>
                          <a:latin typeface="+mj-lt"/>
                          <a:ea typeface="+mj-ea"/>
                          <a:cs typeface="+mj-cs"/>
                          <a:sym typeface="Helvetica"/>
                        </a:rPr>
                        <a:t>by</a:t>
                      </a:r>
                    </a:p>
                  </a:txBody>
                  <a:tcPr marL="35719" marR="35719" marT="35719" marB="35719" anchor="ctr" horzOverflow="overflow">
                    <a:lnL w="28575">
                      <a:miter lim="400000"/>
                    </a:lnL>
                    <a:lnT w="12700">
                      <a:solidFill>
                        <a:srgbClr val="000000"/>
                      </a:solidFill>
                      <a:miter lim="400000"/>
                    </a:lnT>
                    <a:noFill/>
                  </a:tcPr>
                </a:tc>
                <a:tc>
                  <a:txBody>
                    <a:bodyPr/>
                    <a:lstStyle/>
                    <a:p>
                      <a:pPr marL="58702" marR="58702" defTabSz="1295400">
                        <a:lnSpc>
                          <a:spcPct val="130000"/>
                        </a:lnSpc>
                        <a:defRPr sz="1800">
                          <a:uFillTx/>
                        </a:defRPr>
                      </a:pPr>
                      <a:r>
                        <a:rPr sz="1300">
                          <a:uFill>
                            <a:solidFill>
                              <a:srgbClr val="000000"/>
                            </a:solidFill>
                          </a:uFill>
                        </a:rPr>
                        <a:t>4</a:t>
                      </a:r>
                    </a:p>
                  </a:txBody>
                  <a:tcPr marL="35719" marR="35719" marT="35719" marB="35719" anchor="ctr" horzOverflow="overflow">
                    <a:lnR w="28575">
                      <a:miter lim="400000"/>
                    </a:lnR>
                    <a:lnT w="12700">
                      <a:solidFill>
                        <a:srgbClr val="000000"/>
                      </a:solidFill>
                      <a:miter lim="400000"/>
                    </a:lnT>
                    <a:noFill/>
                  </a:tcPr>
                </a:tc>
                <a:extLst>
                  <a:ext uri="{0D108BD9-81ED-4DB2-BD59-A6C34878D82A}">
                    <a16:rowId xmlns:a16="http://schemas.microsoft.com/office/drawing/2014/main" val="10001"/>
                  </a:ext>
                </a:extLst>
              </a:tr>
              <a:tr h="331514">
                <a:tc>
                  <a:txBody>
                    <a:bodyPr/>
                    <a:lstStyle/>
                    <a:p>
                      <a:pPr marL="58702" marR="58702" defTabSz="1295400">
                        <a:lnSpc>
                          <a:spcPct val="130000"/>
                        </a:lnSpc>
                        <a:defRPr sz="1800">
                          <a:uFillTx/>
                        </a:defRPr>
                      </a:pPr>
                      <a:r>
                        <a:rPr sz="1300">
                          <a:uFill>
                            <a:solidFill>
                              <a:srgbClr val="000000"/>
                            </a:solidFill>
                          </a:uFill>
                          <a:latin typeface="+mj-lt"/>
                          <a:ea typeface="+mj-ea"/>
                          <a:cs typeface="+mj-cs"/>
                          <a:sym typeface="Helvetica"/>
                        </a:rPr>
                        <a:t>sea</a:t>
                      </a:r>
                    </a:p>
                  </a:txBody>
                  <a:tcPr marL="35719" marR="35719" marT="35719" marB="35719" anchor="ctr" horzOverflow="overflow">
                    <a:lnL w="28575">
                      <a:miter lim="400000"/>
                    </a:lnL>
                    <a:noFill/>
                  </a:tcPr>
                </a:tc>
                <a:tc>
                  <a:txBody>
                    <a:bodyPr/>
                    <a:lstStyle/>
                    <a:p>
                      <a:pPr marL="58702" marR="58702" defTabSz="1295400">
                        <a:lnSpc>
                          <a:spcPct val="130000"/>
                        </a:lnSpc>
                        <a:defRPr sz="1800">
                          <a:uFillTx/>
                        </a:defRPr>
                      </a:pPr>
                      <a:r>
                        <a:rPr sz="1300">
                          <a:uFill>
                            <a:solidFill>
                              <a:srgbClr val="000000"/>
                            </a:solidFill>
                          </a:uFill>
                        </a:rPr>
                        <a:t>6</a:t>
                      </a:r>
                    </a:p>
                  </a:txBody>
                  <a:tcPr marL="35719" marR="35719" marT="35719" marB="35719" anchor="ctr" horzOverflow="overflow">
                    <a:lnR w="28575">
                      <a:miter lim="400000"/>
                    </a:lnR>
                    <a:noFill/>
                  </a:tcPr>
                </a:tc>
                <a:extLst>
                  <a:ext uri="{0D108BD9-81ED-4DB2-BD59-A6C34878D82A}">
                    <a16:rowId xmlns:a16="http://schemas.microsoft.com/office/drawing/2014/main" val="10002"/>
                  </a:ext>
                </a:extLst>
              </a:tr>
              <a:tr h="331514">
                <a:tc>
                  <a:txBody>
                    <a:bodyPr/>
                    <a:lstStyle/>
                    <a:p>
                      <a:pPr marL="58702" marR="58702" defTabSz="1295400">
                        <a:lnSpc>
                          <a:spcPct val="130000"/>
                        </a:lnSpc>
                        <a:defRPr sz="1800">
                          <a:uFillTx/>
                        </a:defRPr>
                      </a:pPr>
                      <a:r>
                        <a:rPr sz="1300">
                          <a:uFill>
                            <a:solidFill>
                              <a:srgbClr val="000000"/>
                            </a:solidFill>
                          </a:uFill>
                          <a:latin typeface="+mj-lt"/>
                          <a:ea typeface="+mj-ea"/>
                          <a:cs typeface="+mj-cs"/>
                          <a:sym typeface="Helvetica"/>
                        </a:rPr>
                        <a:t>sells</a:t>
                      </a:r>
                    </a:p>
                  </a:txBody>
                  <a:tcPr marL="35719" marR="35719" marT="35719" marB="35719" anchor="ctr" horzOverflow="overflow">
                    <a:lnL w="28575">
                      <a:miter lim="400000"/>
                    </a:lnL>
                    <a:noFill/>
                  </a:tcPr>
                </a:tc>
                <a:tc>
                  <a:txBody>
                    <a:bodyPr/>
                    <a:lstStyle/>
                    <a:p>
                      <a:pPr marL="58702" marR="58702" defTabSz="1295400">
                        <a:lnSpc>
                          <a:spcPct val="130000"/>
                        </a:lnSpc>
                        <a:defRPr sz="1800">
                          <a:uFillTx/>
                        </a:defRPr>
                      </a:pPr>
                      <a:r>
                        <a:rPr sz="1300">
                          <a:uFill>
                            <a:solidFill>
                              <a:srgbClr val="000000"/>
                            </a:solidFill>
                          </a:uFill>
                        </a:rPr>
                        <a:t>1</a:t>
                      </a:r>
                    </a:p>
                  </a:txBody>
                  <a:tcPr marL="35719" marR="35719" marT="35719" marB="35719" anchor="ctr" horzOverflow="overflow">
                    <a:lnR w="28575">
                      <a:miter lim="400000"/>
                    </a:lnR>
                    <a:noFill/>
                  </a:tcPr>
                </a:tc>
                <a:extLst>
                  <a:ext uri="{0D108BD9-81ED-4DB2-BD59-A6C34878D82A}">
                    <a16:rowId xmlns:a16="http://schemas.microsoft.com/office/drawing/2014/main" val="10003"/>
                  </a:ext>
                </a:extLst>
              </a:tr>
              <a:tr h="331514">
                <a:tc>
                  <a:txBody>
                    <a:bodyPr/>
                    <a:lstStyle/>
                    <a:p>
                      <a:pPr marL="58702" marR="58702" defTabSz="1295400">
                        <a:lnSpc>
                          <a:spcPct val="130000"/>
                        </a:lnSpc>
                        <a:defRPr sz="1800">
                          <a:uFillTx/>
                        </a:defRPr>
                      </a:pPr>
                      <a:r>
                        <a:rPr sz="1300">
                          <a:uFill>
                            <a:solidFill>
                              <a:srgbClr val="000000"/>
                            </a:solidFill>
                          </a:uFill>
                          <a:latin typeface="+mj-lt"/>
                          <a:ea typeface="+mj-ea"/>
                          <a:cs typeface="+mj-cs"/>
                          <a:sym typeface="Helvetica"/>
                        </a:rPr>
                        <a:t>she</a:t>
                      </a:r>
                    </a:p>
                  </a:txBody>
                  <a:tcPr marL="35719" marR="35719" marT="35719" marB="35719" anchor="ctr" horzOverflow="overflow">
                    <a:lnL w="28575">
                      <a:miter lim="400000"/>
                    </a:lnL>
                    <a:noFill/>
                  </a:tcPr>
                </a:tc>
                <a:tc>
                  <a:txBody>
                    <a:bodyPr/>
                    <a:lstStyle/>
                    <a:p>
                      <a:pPr marL="58702" marR="58702" defTabSz="1295400">
                        <a:lnSpc>
                          <a:spcPct val="130000"/>
                        </a:lnSpc>
                        <a:defRPr sz="1800">
                          <a:uFillTx/>
                        </a:defRPr>
                      </a:pPr>
                      <a:r>
                        <a:rPr sz="1300">
                          <a:uFill>
                            <a:solidFill>
                              <a:srgbClr val="000000"/>
                            </a:solidFill>
                          </a:uFill>
                        </a:rPr>
                        <a:t>0</a:t>
                      </a:r>
                    </a:p>
                  </a:txBody>
                  <a:tcPr marL="35719" marR="35719" marT="35719" marB="35719" anchor="ctr" horzOverflow="overflow">
                    <a:lnR w="28575">
                      <a:miter lim="400000"/>
                    </a:lnR>
                    <a:noFill/>
                  </a:tcPr>
                </a:tc>
                <a:extLst>
                  <a:ext uri="{0D108BD9-81ED-4DB2-BD59-A6C34878D82A}">
                    <a16:rowId xmlns:a16="http://schemas.microsoft.com/office/drawing/2014/main" val="10004"/>
                  </a:ext>
                </a:extLst>
              </a:tr>
              <a:tr h="331514">
                <a:tc>
                  <a:txBody>
                    <a:bodyPr/>
                    <a:lstStyle/>
                    <a:p>
                      <a:pPr marL="58702" marR="58702" defTabSz="1295400">
                        <a:lnSpc>
                          <a:spcPct val="130000"/>
                        </a:lnSpc>
                        <a:defRPr sz="1800">
                          <a:uFillTx/>
                        </a:defRPr>
                      </a:pPr>
                      <a:r>
                        <a:rPr sz="1300">
                          <a:uFill>
                            <a:solidFill>
                              <a:srgbClr val="000000"/>
                            </a:solidFill>
                          </a:uFill>
                          <a:latin typeface="+mj-lt"/>
                          <a:ea typeface="+mj-ea"/>
                          <a:cs typeface="+mj-cs"/>
                          <a:sym typeface="Helvetica"/>
                        </a:rPr>
                        <a:t>shells</a:t>
                      </a:r>
                    </a:p>
                  </a:txBody>
                  <a:tcPr marL="35719" marR="35719" marT="35719" marB="35719" anchor="ctr" horzOverflow="overflow">
                    <a:lnL w="28575">
                      <a:miter lim="400000"/>
                    </a:lnL>
                    <a:noFill/>
                  </a:tcPr>
                </a:tc>
                <a:tc>
                  <a:txBody>
                    <a:bodyPr/>
                    <a:lstStyle/>
                    <a:p>
                      <a:pPr marL="58702" marR="58702" defTabSz="1295400">
                        <a:lnSpc>
                          <a:spcPct val="130000"/>
                        </a:lnSpc>
                        <a:defRPr sz="1800">
                          <a:uFillTx/>
                        </a:defRPr>
                      </a:pPr>
                      <a:r>
                        <a:rPr sz="1300">
                          <a:uFill>
                            <a:solidFill>
                              <a:srgbClr val="000000"/>
                            </a:solidFill>
                          </a:uFill>
                        </a:rPr>
                        <a:t>3</a:t>
                      </a:r>
                    </a:p>
                  </a:txBody>
                  <a:tcPr marL="35719" marR="35719" marT="35719" marB="35719" anchor="ctr" horzOverflow="overflow">
                    <a:lnR w="28575">
                      <a:miter lim="400000"/>
                    </a:lnR>
                    <a:noFill/>
                  </a:tcPr>
                </a:tc>
                <a:extLst>
                  <a:ext uri="{0D108BD9-81ED-4DB2-BD59-A6C34878D82A}">
                    <a16:rowId xmlns:a16="http://schemas.microsoft.com/office/drawing/2014/main" val="10005"/>
                  </a:ext>
                </a:extLst>
              </a:tr>
              <a:tr h="331514">
                <a:tc>
                  <a:txBody>
                    <a:bodyPr/>
                    <a:lstStyle/>
                    <a:p>
                      <a:pPr marL="58702" marR="58702" defTabSz="1295400">
                        <a:lnSpc>
                          <a:spcPct val="130000"/>
                        </a:lnSpc>
                        <a:defRPr sz="1800">
                          <a:uFillTx/>
                        </a:defRPr>
                      </a:pPr>
                      <a:r>
                        <a:rPr sz="1300">
                          <a:uFill>
                            <a:solidFill>
                              <a:srgbClr val="000000"/>
                            </a:solidFill>
                          </a:uFill>
                          <a:latin typeface="+mj-lt"/>
                          <a:ea typeface="+mj-ea"/>
                          <a:cs typeface="+mj-cs"/>
                          <a:sym typeface="Helvetica"/>
                        </a:rPr>
                        <a:t>shore</a:t>
                      </a:r>
                    </a:p>
                  </a:txBody>
                  <a:tcPr marL="35719" marR="35719" marT="35719" marB="35719" anchor="ctr" horzOverflow="overflow">
                    <a:lnL w="28575">
                      <a:miter lim="400000"/>
                    </a:lnL>
                    <a:noFill/>
                  </a:tcPr>
                </a:tc>
                <a:tc>
                  <a:txBody>
                    <a:bodyPr/>
                    <a:lstStyle/>
                    <a:p>
                      <a:pPr marL="58702" marR="58702" defTabSz="1295400">
                        <a:lnSpc>
                          <a:spcPct val="130000"/>
                        </a:lnSpc>
                        <a:defRPr sz="1800">
                          <a:uFillTx/>
                        </a:defRPr>
                      </a:pPr>
                      <a:r>
                        <a:rPr sz="1300">
                          <a:uFill>
                            <a:solidFill>
                              <a:srgbClr val="000000"/>
                            </a:solidFill>
                          </a:uFill>
                        </a:rPr>
                        <a:t>7</a:t>
                      </a:r>
                    </a:p>
                  </a:txBody>
                  <a:tcPr marL="35719" marR="35719" marT="35719" marB="35719" anchor="ctr" horzOverflow="overflow">
                    <a:lnR w="28575">
                      <a:miter lim="400000"/>
                    </a:lnR>
                    <a:noFill/>
                  </a:tcPr>
                </a:tc>
                <a:extLst>
                  <a:ext uri="{0D108BD9-81ED-4DB2-BD59-A6C34878D82A}">
                    <a16:rowId xmlns:a16="http://schemas.microsoft.com/office/drawing/2014/main" val="10006"/>
                  </a:ext>
                </a:extLst>
              </a:tr>
              <a:tr h="331514">
                <a:tc>
                  <a:txBody>
                    <a:bodyPr/>
                    <a:lstStyle/>
                    <a:p>
                      <a:pPr marL="58702" marR="58702" defTabSz="1295400">
                        <a:lnSpc>
                          <a:spcPct val="130000"/>
                        </a:lnSpc>
                        <a:defRPr sz="1800">
                          <a:uFillTx/>
                        </a:defRPr>
                      </a:pPr>
                      <a:r>
                        <a:rPr sz="1300">
                          <a:uFill>
                            <a:solidFill>
                              <a:srgbClr val="000000"/>
                            </a:solidFill>
                          </a:uFill>
                          <a:latin typeface="+mj-lt"/>
                          <a:ea typeface="+mj-ea"/>
                          <a:cs typeface="+mj-cs"/>
                          <a:sym typeface="Helvetica"/>
                        </a:rPr>
                        <a:t>the</a:t>
                      </a:r>
                    </a:p>
                  </a:txBody>
                  <a:tcPr marL="35719" marR="35719" marT="35719" marB="35719" anchor="ctr" horzOverflow="overflow">
                    <a:lnL w="28575">
                      <a:miter lim="400000"/>
                    </a:lnL>
                    <a:lnB w="28575">
                      <a:miter lim="400000"/>
                    </a:lnB>
                    <a:noFill/>
                  </a:tcPr>
                </a:tc>
                <a:tc>
                  <a:txBody>
                    <a:bodyPr/>
                    <a:lstStyle/>
                    <a:p>
                      <a:pPr marL="58702" marR="58702" defTabSz="1295400">
                        <a:lnSpc>
                          <a:spcPct val="130000"/>
                        </a:lnSpc>
                        <a:defRPr sz="1800">
                          <a:uFillTx/>
                        </a:defRPr>
                      </a:pPr>
                      <a:r>
                        <a:rPr sz="1300">
                          <a:uFill>
                            <a:solidFill>
                              <a:srgbClr val="000000"/>
                            </a:solidFill>
                          </a:uFill>
                        </a:rPr>
                        <a:t>5</a:t>
                      </a:r>
                    </a:p>
                  </a:txBody>
                  <a:tcPr marL="35719" marR="35719" marT="35719" marB="35719" anchor="ctr" horzOverflow="overflow">
                    <a:lnR w="28575">
                      <a:miter lim="400000"/>
                    </a:lnR>
                    <a:lnB w="28575">
                      <a:miter lim="400000"/>
                    </a:lnB>
                    <a:no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50">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50">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2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 grpId="0" build="p"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Shape 1257"/>
          <p:cNvSpPr txBox="1">
            <a:spLocks noGrp="1"/>
          </p:cNvSpPr>
          <p:nvPr>
            <p:ph type="title"/>
          </p:nvPr>
        </p:nvSpPr>
        <p:spPr>
          <a:prstGeom prst="rect">
            <a:avLst/>
          </a:prstGeom>
        </p:spPr>
        <p:txBody>
          <a:bodyPr/>
          <a:lstStyle/>
          <a:p>
            <a:r>
              <a:t>String symbol table API</a:t>
            </a:r>
          </a:p>
        </p:txBody>
      </p:sp>
      <p:sp>
        <p:nvSpPr>
          <p:cNvPr id="1255" name="Shape 1255"/>
          <p:cNvSpPr txBox="1">
            <a:spLocks noGrp="1"/>
          </p:cNvSpPr>
          <p:nvPr>
            <p:ph idx="1"/>
          </p:nvPr>
        </p:nvSpPr>
        <p:spPr>
          <a:prstGeom prst="rect">
            <a:avLst/>
          </a:prstGeom>
        </p:spPr>
        <p:txBody>
          <a:bodyPr/>
          <a:lstStyle/>
          <a:p>
            <a:endParaRPr/>
          </a:p>
          <a:p>
            <a:endParaRPr/>
          </a:p>
          <a:p>
            <a:endParaRPr/>
          </a:p>
          <a:p>
            <a:endParaRPr/>
          </a:p>
          <a:p>
            <a:endParaRPr/>
          </a:p>
          <a:p>
            <a:endParaRPr lang="en-US"/>
          </a:p>
          <a:p>
            <a:endParaRPr sz="2400"/>
          </a:p>
          <a:p>
            <a:endParaRPr/>
          </a:p>
          <a:p>
            <a:endParaRPr/>
          </a:p>
          <a:p>
            <a:r>
              <a:rPr sz="2400"/>
              <a:t>Remark.  </a:t>
            </a:r>
            <a:r>
              <a:rPr sz="2400">
                <a:solidFill>
                  <a:srgbClr val="000000"/>
                </a:solidFill>
              </a:rPr>
              <a:t>Can also add other ordered ST methods, e.g., </a:t>
            </a:r>
            <a:r>
              <a:rPr sz="1800">
                <a:solidFill>
                  <a:srgbClr val="000000"/>
                </a:solidFill>
                <a:latin typeface="+mj-lt"/>
                <a:ea typeface="+mj-ea"/>
                <a:cs typeface="+mj-cs"/>
                <a:sym typeface="Helvetica"/>
              </a:rPr>
              <a:t>floor()</a:t>
            </a:r>
            <a:r>
              <a:rPr sz="2400">
                <a:solidFill>
                  <a:srgbClr val="000000"/>
                </a:solidFill>
              </a:rPr>
              <a:t> and </a:t>
            </a:r>
            <a:r>
              <a:rPr sz="1800">
                <a:solidFill>
                  <a:srgbClr val="000000"/>
                </a:solidFill>
                <a:latin typeface="+mj-lt"/>
                <a:ea typeface="+mj-ea"/>
                <a:cs typeface="+mj-cs"/>
                <a:sym typeface="Helvetica"/>
              </a:rPr>
              <a:t>rank()</a:t>
            </a:r>
            <a:r>
              <a:rPr sz="2400">
                <a:solidFill>
                  <a:srgbClr val="000000"/>
                </a:solidFill>
              </a:rPr>
              <a:t>.</a:t>
            </a:r>
            <a:endParaRPr>
              <a:solidFill>
                <a:srgbClr val="000000"/>
              </a:solidFill>
            </a:endParaRPr>
          </a:p>
        </p:txBody>
      </p:sp>
      <p:pic>
        <p:nvPicPr>
          <p:cNvPr id="2" name="Picture 1">
            <a:extLst>
              <a:ext uri="{FF2B5EF4-FFF2-40B4-BE49-F238E27FC236}">
                <a16:creationId xmlns:a16="http://schemas.microsoft.com/office/drawing/2014/main" id="{07F9D77B-527C-4E75-99F9-C5B2646CCA0E}"/>
              </a:ext>
            </a:extLst>
          </p:cNvPr>
          <p:cNvPicPr>
            <a:picLocks noChangeAspect="1"/>
          </p:cNvPicPr>
          <p:nvPr/>
        </p:nvPicPr>
        <p:blipFill>
          <a:blip r:embed="rId2"/>
          <a:stretch>
            <a:fillRect/>
          </a:stretch>
        </p:blipFill>
        <p:spPr>
          <a:xfrm>
            <a:off x="2113196" y="1130426"/>
            <a:ext cx="7983304" cy="501250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 name="Shape 1262"/>
          <p:cNvSpPr txBox="1">
            <a:spLocks noGrp="1"/>
          </p:cNvSpPr>
          <p:nvPr>
            <p:ph type="title"/>
          </p:nvPr>
        </p:nvSpPr>
        <p:spPr>
          <a:prstGeom prst="rect">
            <a:avLst/>
          </a:prstGeom>
        </p:spPr>
        <p:txBody>
          <a:bodyPr/>
          <a:lstStyle/>
          <a:p>
            <a:r>
              <a:t>Warmup: ordered iteration</a:t>
            </a:r>
          </a:p>
        </p:txBody>
      </p:sp>
      <p:sp>
        <p:nvSpPr>
          <p:cNvPr id="1260" name="Shape 1260"/>
          <p:cNvSpPr txBox="1">
            <a:spLocks noGrp="1"/>
          </p:cNvSpPr>
          <p:nvPr>
            <p:ph idx="1"/>
          </p:nvPr>
        </p:nvSpPr>
        <p:spPr>
          <a:prstGeom prst="rect">
            <a:avLst/>
          </a:prstGeom>
        </p:spPr>
        <p:txBody>
          <a:bodyPr/>
          <a:lstStyle/>
          <a:p>
            <a:r>
              <a:rPr sz="2400">
                <a:solidFill>
                  <a:srgbClr val="000000"/>
                </a:solidFill>
                <a:uFill>
                  <a:solidFill>
                    <a:srgbClr val="000000"/>
                  </a:solidFill>
                </a:uFill>
              </a:rPr>
              <a:t>To iterate through all keys in sorted order:</a:t>
            </a:r>
          </a:p>
          <a:p>
            <a:pPr lvl="1">
              <a:spcBef>
                <a:spcPts val="0"/>
              </a:spcBef>
            </a:pPr>
            <a:r>
              <a:rPr sz="2400"/>
              <a:t>Do inorder traversal of trie; add keys encountered to a queue.</a:t>
            </a:r>
          </a:p>
          <a:p>
            <a:pPr lvl="1">
              <a:spcBef>
                <a:spcPts val="0"/>
              </a:spcBef>
            </a:pPr>
            <a:r>
              <a:rPr sz="2400"/>
              <a:t>Maintain sequence of characters on path from root to node.</a:t>
            </a:r>
          </a:p>
        </p:txBody>
      </p:sp>
      <p:grpSp>
        <p:nvGrpSpPr>
          <p:cNvPr id="1265" name="Group 1265"/>
          <p:cNvGrpSpPr/>
          <p:nvPr/>
        </p:nvGrpSpPr>
        <p:grpSpPr>
          <a:xfrm>
            <a:off x="3649267" y="2693232"/>
            <a:ext cx="4836387" cy="3923358"/>
            <a:chOff x="45715" y="0"/>
            <a:chExt cx="6878416" cy="5579886"/>
          </a:xfrm>
        </p:grpSpPr>
        <p:pic>
          <p:nvPicPr>
            <p:cNvPr id="1263" name="TrieKeys.png"/>
            <p:cNvPicPr>
              <a:picLocks noChangeAspect="1"/>
            </p:cNvPicPr>
            <p:nvPr/>
          </p:nvPicPr>
          <p:blipFill>
            <a:blip r:embed="rId2"/>
            <a:srcRect b="5990"/>
            <a:stretch>
              <a:fillRect/>
            </a:stretch>
          </p:blipFill>
          <p:spPr>
            <a:xfrm>
              <a:off x="315000" y="23864"/>
              <a:ext cx="6609131" cy="5556022"/>
            </a:xfrm>
            <a:prstGeom prst="rect">
              <a:avLst/>
            </a:prstGeom>
            <a:ln w="12700" cap="flat">
              <a:noFill/>
              <a:round/>
            </a:ln>
            <a:effectLst/>
          </p:spPr>
        </p:pic>
        <p:sp>
          <p:nvSpPr>
            <p:cNvPr id="1264" name="Shape 1264"/>
            <p:cNvSpPr/>
            <p:nvPr/>
          </p:nvSpPr>
          <p:spPr>
            <a:xfrm>
              <a:off x="45715" y="0"/>
              <a:ext cx="2921001" cy="466910"/>
            </a:xfrm>
            <a:prstGeom prst="rect">
              <a:avLst/>
            </a:prstGeom>
            <a:solidFill>
              <a:srgbClr val="F2F2F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spAutoFit/>
            </a:bodyPr>
            <a:lstStyle>
              <a:lvl1pPr marL="58702" marR="58702" defTabSz="1295400">
                <a:lnSpc>
                  <a:spcPct val="150000"/>
                </a:lnSpc>
                <a:defRPr sz="1800">
                  <a:uFill>
                    <a:solidFill>
                      <a:srgbClr val="000000"/>
                    </a:solidFill>
                  </a:uFill>
                </a:defRPr>
              </a:lvl1pPr>
            </a:lstStyle>
            <a:p>
              <a:pPr marL="41273" marR="41273" defTabSz="910796" eaLnBrk="1" fontAlgn="auto">
                <a:spcBef>
                  <a:spcPts val="0"/>
                </a:spcBef>
                <a:spcAft>
                  <a:spcPts val="0"/>
                </a:spcAft>
              </a:pPr>
              <a:r>
                <a:rPr sz="1266" kern="0">
                  <a:solidFill>
                    <a:srgbClr val="000000"/>
                  </a:solidFill>
                  <a:latin typeface="Helvetica"/>
                  <a:cs typeface="Helvetica"/>
                  <a:sym typeface="Helvetica"/>
                </a:rPr>
                <a:t>  keys()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a:lstStyle/>
          <a:p>
            <a:r>
              <a:t>String symbol table basic API</a:t>
            </a:r>
          </a:p>
        </p:txBody>
      </p:sp>
      <p:sp>
        <p:nvSpPr>
          <p:cNvPr id="92" name="Shape 92"/>
          <p:cNvSpPr txBox="1">
            <a:spLocks noGrp="1"/>
          </p:cNvSpPr>
          <p:nvPr>
            <p:ph idx="1"/>
          </p:nvPr>
        </p:nvSpPr>
        <p:spPr>
          <a:xfrm>
            <a:off x="609600" y="1371600"/>
            <a:ext cx="11102630" cy="5257800"/>
          </a:xfrm>
          <a:prstGeom prst="rect">
            <a:avLst/>
          </a:prstGeom>
        </p:spPr>
        <p:txBody>
          <a:bodyPr/>
          <a:lstStyle/>
          <a:p>
            <a:r>
              <a:rPr dirty="0"/>
              <a:t>String symbol table.  </a:t>
            </a:r>
            <a:r>
              <a:rPr dirty="0">
                <a:solidFill>
                  <a:srgbClr val="000000"/>
                </a:solidFill>
              </a:rPr>
              <a:t>Symbol table specialized to string keys.</a:t>
            </a:r>
          </a:p>
          <a:p>
            <a:endParaRPr lang="en-US"/>
          </a:p>
          <a:p>
            <a:endParaRPr lang="en-US"/>
          </a:p>
          <a:p>
            <a:endParaRPr lang="en-US"/>
          </a:p>
          <a:p>
            <a:endParaRPr lang="en-US"/>
          </a:p>
          <a:p>
            <a:endParaRPr lang="en-US"/>
          </a:p>
          <a:p>
            <a:endParaRPr lang="en-US"/>
          </a:p>
          <a:p>
            <a:r>
              <a:t>Goal</a:t>
            </a:r>
            <a:r>
              <a:rPr dirty="0"/>
              <a:t>.  </a:t>
            </a:r>
            <a:r>
              <a:rPr dirty="0">
                <a:solidFill>
                  <a:srgbClr val="000000"/>
                </a:solidFill>
              </a:rPr>
              <a:t>Faster than hashing, more flexible than BSTs.</a:t>
            </a:r>
          </a:p>
        </p:txBody>
      </p:sp>
      <p:pic>
        <p:nvPicPr>
          <p:cNvPr id="2" name="Picture 1">
            <a:extLst>
              <a:ext uri="{FF2B5EF4-FFF2-40B4-BE49-F238E27FC236}">
                <a16:creationId xmlns:a16="http://schemas.microsoft.com/office/drawing/2014/main" id="{F7A4AB56-848C-4541-8CE6-8961A7AB097D}"/>
              </a:ext>
            </a:extLst>
          </p:cNvPr>
          <p:cNvPicPr>
            <a:picLocks noChangeAspect="1"/>
          </p:cNvPicPr>
          <p:nvPr/>
        </p:nvPicPr>
        <p:blipFill>
          <a:blip r:embed="rId2"/>
          <a:stretch>
            <a:fillRect/>
          </a:stretch>
        </p:blipFill>
        <p:spPr>
          <a:xfrm>
            <a:off x="2095501" y="2138785"/>
            <a:ext cx="8079631" cy="2884010"/>
          </a:xfrm>
          <a:prstGeom prst="rect">
            <a:avLst/>
          </a:prstGeom>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Shape 1269"/>
          <p:cNvSpPr txBox="1">
            <a:spLocks noGrp="1"/>
          </p:cNvSpPr>
          <p:nvPr>
            <p:ph type="title"/>
          </p:nvPr>
        </p:nvSpPr>
        <p:spPr>
          <a:prstGeom prst="rect">
            <a:avLst/>
          </a:prstGeom>
        </p:spPr>
        <p:txBody>
          <a:bodyPr/>
          <a:lstStyle/>
          <a:p>
            <a:r>
              <a:t>Ordered iteration:  Java implementation</a:t>
            </a:r>
          </a:p>
        </p:txBody>
      </p:sp>
      <p:sp>
        <p:nvSpPr>
          <p:cNvPr id="1267" name="Shape 1267"/>
          <p:cNvSpPr txBox="1">
            <a:spLocks noGrp="1"/>
          </p:cNvSpPr>
          <p:nvPr>
            <p:ph idx="1"/>
          </p:nvPr>
        </p:nvSpPr>
        <p:spPr>
          <a:prstGeom prst="rect">
            <a:avLst/>
          </a:prstGeom>
        </p:spPr>
        <p:txBody>
          <a:bodyPr/>
          <a:lstStyle/>
          <a:p>
            <a:r>
              <a:rPr sz="2400">
                <a:solidFill>
                  <a:srgbClr val="000000"/>
                </a:solidFill>
                <a:uFill>
                  <a:solidFill>
                    <a:srgbClr val="000000"/>
                  </a:solidFill>
                </a:uFill>
              </a:rPr>
              <a:t>To iterate through all keys in sorted order:</a:t>
            </a:r>
          </a:p>
          <a:p>
            <a:pPr lvl="1"/>
            <a:r>
              <a:rPr sz="2400"/>
              <a:t>Do inorder traversal of trie; add keys encountered to a queue.</a:t>
            </a:r>
          </a:p>
          <a:p>
            <a:pPr lvl="1"/>
            <a:r>
              <a:rPr sz="2400"/>
              <a:t>Maintain sequence of characters on path from root to node.</a:t>
            </a:r>
          </a:p>
        </p:txBody>
      </p:sp>
      <p:pic>
        <p:nvPicPr>
          <p:cNvPr id="2" name="Picture 1">
            <a:extLst>
              <a:ext uri="{FF2B5EF4-FFF2-40B4-BE49-F238E27FC236}">
                <a16:creationId xmlns:a16="http://schemas.microsoft.com/office/drawing/2014/main" id="{1A15D6D5-A9DE-4BBF-8010-5917BDA07BB2}"/>
              </a:ext>
            </a:extLst>
          </p:cNvPr>
          <p:cNvPicPr>
            <a:picLocks noChangeAspect="1"/>
          </p:cNvPicPr>
          <p:nvPr/>
        </p:nvPicPr>
        <p:blipFill>
          <a:blip r:embed="rId2"/>
          <a:stretch>
            <a:fillRect/>
          </a:stretch>
        </p:blipFill>
        <p:spPr>
          <a:xfrm>
            <a:off x="2097103" y="2882180"/>
            <a:ext cx="7263097" cy="3886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 name="Shape 1278"/>
          <p:cNvSpPr txBox="1">
            <a:spLocks noGrp="1"/>
          </p:cNvSpPr>
          <p:nvPr>
            <p:ph type="title"/>
          </p:nvPr>
        </p:nvSpPr>
        <p:spPr>
          <a:prstGeom prst="rect">
            <a:avLst/>
          </a:prstGeom>
        </p:spPr>
        <p:txBody>
          <a:bodyPr/>
          <a:lstStyle/>
          <a:p>
            <a:r>
              <a:t>Prefix matches</a:t>
            </a:r>
          </a:p>
        </p:txBody>
      </p:sp>
      <p:sp>
        <p:nvSpPr>
          <p:cNvPr id="1276" name="Shape 1276"/>
          <p:cNvSpPr txBox="1">
            <a:spLocks noGrp="1"/>
          </p:cNvSpPr>
          <p:nvPr>
            <p:ph idx="1"/>
          </p:nvPr>
        </p:nvSpPr>
        <p:spPr>
          <a:prstGeom prst="rect">
            <a:avLst/>
          </a:prstGeom>
        </p:spPr>
        <p:txBody>
          <a:bodyPr/>
          <a:lstStyle/>
          <a:p>
            <a:r>
              <a:rPr sz="2400">
                <a:solidFill>
                  <a:srgbClr val="000000"/>
                </a:solidFill>
                <a:uFill>
                  <a:solidFill>
                    <a:srgbClr val="000000"/>
                  </a:solidFill>
                </a:uFill>
              </a:rPr>
              <a:t>Find all keys in a symbol table starting with a given prefix.</a:t>
            </a:r>
          </a:p>
          <a:p>
            <a:r>
              <a:rPr sz="2400"/>
              <a:t>Ex.  </a:t>
            </a:r>
            <a:r>
              <a:rPr sz="2400">
                <a:solidFill>
                  <a:srgbClr val="000000"/>
                </a:solidFill>
                <a:uFill>
                  <a:solidFill>
                    <a:srgbClr val="000000"/>
                  </a:solidFill>
                </a:uFill>
              </a:rPr>
              <a:t>Autocomplete in a cell phone, search bar, text editor, or shell.</a:t>
            </a:r>
          </a:p>
          <a:p>
            <a:pPr lvl="1">
              <a:spcBef>
                <a:spcPts val="0"/>
              </a:spcBef>
            </a:pPr>
            <a:r>
              <a:rPr sz="2400"/>
              <a:t>User types characters one at a time.</a:t>
            </a:r>
          </a:p>
          <a:p>
            <a:pPr lvl="1">
              <a:spcBef>
                <a:spcPts val="0"/>
              </a:spcBef>
            </a:pPr>
            <a:r>
              <a:rPr sz="2400"/>
              <a:t>System reports all matching strings.</a:t>
            </a:r>
          </a:p>
        </p:txBody>
      </p:sp>
      <p:pic>
        <p:nvPicPr>
          <p:cNvPr id="1279" name="Screen shot 2009-11-25 at 9.53.34 AM.png"/>
          <p:cNvPicPr>
            <a:picLocks noChangeAspect="1"/>
          </p:cNvPicPr>
          <p:nvPr/>
        </p:nvPicPr>
        <p:blipFill>
          <a:blip r:embed="rId2"/>
          <a:stretch>
            <a:fillRect/>
          </a:stretch>
        </p:blipFill>
        <p:spPr>
          <a:xfrm>
            <a:off x="5229820" y="3659205"/>
            <a:ext cx="4679156" cy="2332616"/>
          </a:xfrm>
          <a:prstGeom prst="rect">
            <a:avLst/>
          </a:prstGeom>
          <a:ln w="12700"/>
        </p:spPr>
      </p:pic>
      <p:pic>
        <p:nvPicPr>
          <p:cNvPr id="1280" name="Screen shot 2009-11-25 at 10.07.28 AM.png"/>
          <p:cNvPicPr>
            <a:picLocks noChangeAspect="1"/>
          </p:cNvPicPr>
          <p:nvPr/>
        </p:nvPicPr>
        <p:blipFill>
          <a:blip r:embed="rId3"/>
          <a:srcRect l="3879" r="6034" b="8023"/>
          <a:stretch>
            <a:fillRect/>
          </a:stretch>
        </p:blipFill>
        <p:spPr>
          <a:xfrm>
            <a:off x="2675930" y="3063892"/>
            <a:ext cx="1937742" cy="3401203"/>
          </a:xfrm>
          <a:prstGeom prst="rect">
            <a:avLst/>
          </a:prstGeom>
          <a:ln w="12700"/>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7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7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276">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128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1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 grpId="0" build="p" animBg="1" advAuto="0"/>
      <p:bldP spid="1279" grpId="0" animBg="1" advAuto="0"/>
      <p:bldP spid="1280"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Shape 1284"/>
          <p:cNvSpPr txBox="1">
            <a:spLocks noGrp="1"/>
          </p:cNvSpPr>
          <p:nvPr>
            <p:ph type="title"/>
          </p:nvPr>
        </p:nvSpPr>
        <p:spPr>
          <a:prstGeom prst="rect">
            <a:avLst/>
          </a:prstGeom>
        </p:spPr>
        <p:txBody>
          <a:bodyPr/>
          <a:lstStyle/>
          <a:p>
            <a:r>
              <a:t>Prefix matches in an R-way trie</a:t>
            </a:r>
          </a:p>
        </p:txBody>
      </p:sp>
      <p:sp>
        <p:nvSpPr>
          <p:cNvPr id="1282" name="Shape 1282"/>
          <p:cNvSpPr txBox="1">
            <a:spLocks noGrp="1"/>
          </p:cNvSpPr>
          <p:nvPr>
            <p:ph idx="1"/>
          </p:nvPr>
        </p:nvSpPr>
        <p:spPr>
          <a:prstGeom prst="rect">
            <a:avLst/>
          </a:prstGeom>
        </p:spPr>
        <p:txBody>
          <a:bodyPr/>
          <a:lstStyle>
            <a:lvl1pPr>
              <a:defRPr>
                <a:solidFill>
                  <a:srgbClr val="000000"/>
                </a:solidFill>
                <a:uFill>
                  <a:solidFill>
                    <a:srgbClr val="000000"/>
                  </a:solidFill>
                </a:uFill>
              </a:defRPr>
            </a:lvl1pPr>
          </a:lstStyle>
          <a:p>
            <a:pPr>
              <a:defRPr>
                <a:solidFill>
                  <a:srgbClr val="005493"/>
                </a:solidFill>
                <a:uFill>
                  <a:solidFill>
                    <a:srgbClr val="0048AA"/>
                  </a:solidFill>
                </a:uFill>
              </a:defRPr>
            </a:pPr>
            <a:r>
              <a:rPr sz="2400">
                <a:solidFill>
                  <a:srgbClr val="000000"/>
                </a:solidFill>
                <a:uFill>
                  <a:solidFill>
                    <a:srgbClr val="000000"/>
                  </a:solidFill>
                </a:uFill>
              </a:rPr>
              <a:t>Find all keys in a symbol table starting with a given prefix.</a:t>
            </a:r>
          </a:p>
        </p:txBody>
      </p:sp>
      <p:pic>
        <p:nvPicPr>
          <p:cNvPr id="1289" name="TriePrefix.png"/>
          <p:cNvPicPr>
            <a:picLocks noChangeAspect="1"/>
          </p:cNvPicPr>
          <p:nvPr/>
        </p:nvPicPr>
        <p:blipFill>
          <a:blip r:embed="rId2"/>
          <a:srcRect r="60285"/>
          <a:stretch>
            <a:fillRect/>
          </a:stretch>
        </p:blipFill>
        <p:spPr>
          <a:xfrm>
            <a:off x="2627287" y="2010053"/>
            <a:ext cx="3356274" cy="2633267"/>
          </a:xfrm>
          <a:prstGeom prst="rect">
            <a:avLst/>
          </a:prstGeom>
          <a:ln w="12700"/>
        </p:spPr>
      </p:pic>
      <p:grpSp>
        <p:nvGrpSpPr>
          <p:cNvPr id="1292" name="Group 1292"/>
          <p:cNvGrpSpPr/>
          <p:nvPr/>
        </p:nvGrpSpPr>
        <p:grpSpPr>
          <a:xfrm>
            <a:off x="8202595" y="4991387"/>
            <a:ext cx="2201614" cy="1625203"/>
            <a:chOff x="0" y="0"/>
            <a:chExt cx="3131184" cy="2311400"/>
          </a:xfrm>
        </p:grpSpPr>
        <p:pic>
          <p:nvPicPr>
            <p:cNvPr id="1290" name="TriePrefix.pdf"/>
            <p:cNvPicPr>
              <a:picLocks noChangeAspect="1"/>
            </p:cNvPicPr>
            <p:nvPr/>
          </p:nvPicPr>
          <p:blipFill>
            <a:blip r:embed="rId2"/>
            <a:srcRect l="73147" t="15738" b="32878"/>
            <a:stretch>
              <a:fillRect/>
            </a:stretch>
          </p:blipFill>
          <p:spPr>
            <a:xfrm>
              <a:off x="0" y="444500"/>
              <a:ext cx="3131184" cy="1866900"/>
            </a:xfrm>
            <a:prstGeom prst="rect">
              <a:avLst/>
            </a:prstGeom>
            <a:ln w="12700" cap="flat">
              <a:noFill/>
              <a:round/>
            </a:ln>
            <a:effectLst/>
          </p:spPr>
        </p:pic>
        <p:sp>
          <p:nvSpPr>
            <p:cNvPr id="1291" name="Shape 1291"/>
            <p:cNvSpPr/>
            <p:nvPr/>
          </p:nvSpPr>
          <p:spPr>
            <a:xfrm>
              <a:off x="547254" y="0"/>
              <a:ext cx="1616398" cy="4110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lvl1pPr marL="58702" marR="58702" defTabSz="1295400">
                <a:lnSpc>
                  <a:spcPct val="150000"/>
                </a:lnSpc>
                <a:defRPr sz="15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055" kern="0">
                  <a:latin typeface="Lucida Console" panose="020B0609040504020204" pitchFamily="49" charset="0"/>
                </a:rPr>
                <a:t>key    queue</a:t>
              </a:r>
            </a:p>
          </p:txBody>
        </p:sp>
      </p:grpSp>
      <p:grpSp>
        <p:nvGrpSpPr>
          <p:cNvPr id="1295" name="Group 1295"/>
          <p:cNvGrpSpPr/>
          <p:nvPr/>
        </p:nvGrpSpPr>
        <p:grpSpPr>
          <a:xfrm>
            <a:off x="6546604" y="2010825"/>
            <a:ext cx="3496319" cy="2409915"/>
            <a:chOff x="0" y="141265"/>
            <a:chExt cx="4972542" cy="3427434"/>
          </a:xfrm>
        </p:grpSpPr>
        <p:pic>
          <p:nvPicPr>
            <p:cNvPr id="1293" name="TriePrefix.pdf"/>
            <p:cNvPicPr>
              <a:picLocks noChangeAspect="1"/>
            </p:cNvPicPr>
            <p:nvPr/>
          </p:nvPicPr>
          <p:blipFill>
            <a:blip r:embed="rId2"/>
            <a:srcRect l="40596" r="21469" b="8481"/>
            <a:stretch>
              <a:fillRect/>
            </a:stretch>
          </p:blipFill>
          <p:spPr>
            <a:xfrm>
              <a:off x="0" y="141265"/>
              <a:ext cx="4559300" cy="3427435"/>
            </a:xfrm>
            <a:prstGeom prst="rect">
              <a:avLst/>
            </a:prstGeom>
            <a:ln w="12700" cap="flat">
              <a:noFill/>
              <a:round/>
            </a:ln>
            <a:effectLst/>
          </p:spPr>
        </p:pic>
        <p:sp>
          <p:nvSpPr>
            <p:cNvPr id="1294" name="Shape 1294"/>
            <p:cNvSpPr/>
            <p:nvPr/>
          </p:nvSpPr>
          <p:spPr>
            <a:xfrm>
              <a:off x="3715242" y="738959"/>
              <a:ext cx="1257301" cy="1866901"/>
            </a:xfrm>
            <a:prstGeom prst="rect">
              <a:avLst/>
            </a:prstGeom>
            <a:solidFill>
              <a:srgbClr val="F2F2F2"/>
            </a:solidFill>
            <a:ln w="12700" cap="flat">
              <a:noFill/>
              <a:round/>
            </a:ln>
            <a:effectLst/>
          </p:spPr>
          <p:txBody>
            <a:bodyPr wrap="square" lIns="142875" tIns="142875" rIns="142875" bIns="142875" numCol="1" anchor="t">
              <a:noAutofit/>
            </a:bodyPr>
            <a:lstStyle/>
            <a:p>
              <a:pPr marL="5079" marR="5079" defTabSz="910796" eaLnBrk="1" fontAlgn="auto">
                <a:lnSpc>
                  <a:spcPct val="120000"/>
                </a:lnSpc>
                <a:spcBef>
                  <a:spcPts val="0"/>
                </a:spcBef>
                <a:spcAft>
                  <a:spcPts val="0"/>
                </a:spcAft>
                <a:defRPr sz="2200">
                  <a:solidFill>
                    <a:srgbClr val="005493"/>
                  </a:solidFill>
                  <a:uFill>
                    <a:solidFill>
                      <a:srgbClr val="0048AA"/>
                    </a:solidFill>
                  </a:uFill>
                  <a:latin typeface="Lucida Sans Regular"/>
                  <a:ea typeface="Lucida Sans Regular"/>
                  <a:cs typeface="Lucida Sans Regular"/>
                  <a:sym typeface="Lucida Sans Regular"/>
                </a:defRPr>
              </a:pPr>
              <a:endParaRPr sz="1547" kern="0">
                <a:solidFill>
                  <a:srgbClr val="005493"/>
                </a:solidFill>
                <a:uFill>
                  <a:solidFill>
                    <a:srgbClr val="0048AA"/>
                  </a:solidFill>
                </a:uFill>
                <a:latin typeface="Lucida Sans Regular"/>
                <a:sym typeface="Lucida Sans Regular"/>
              </a:endParaRPr>
            </a:p>
          </p:txBody>
        </p:sp>
      </p:grpSp>
      <p:pic>
        <p:nvPicPr>
          <p:cNvPr id="2" name="Picture 1">
            <a:extLst>
              <a:ext uri="{FF2B5EF4-FFF2-40B4-BE49-F238E27FC236}">
                <a16:creationId xmlns:a16="http://schemas.microsoft.com/office/drawing/2014/main" id="{6C0AE051-DB6B-463C-A803-DFC85420B4DE}"/>
              </a:ext>
            </a:extLst>
          </p:cNvPr>
          <p:cNvPicPr>
            <a:picLocks noChangeAspect="1"/>
          </p:cNvPicPr>
          <p:nvPr/>
        </p:nvPicPr>
        <p:blipFill>
          <a:blip r:embed="rId3"/>
          <a:stretch>
            <a:fillRect/>
          </a:stretch>
        </p:blipFill>
        <p:spPr>
          <a:xfrm>
            <a:off x="2036561" y="4579695"/>
            <a:ext cx="6166035" cy="2036895"/>
          </a:xfrm>
          <a:prstGeom prst="rect">
            <a:avLst/>
          </a:prstGeom>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9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 grpId="0" animBg="1" advAuto="0"/>
      <p:bldP spid="1295"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9" name="Shape 1299"/>
          <p:cNvSpPr txBox="1">
            <a:spLocks noGrp="1"/>
          </p:cNvSpPr>
          <p:nvPr>
            <p:ph type="title"/>
          </p:nvPr>
        </p:nvSpPr>
        <p:spPr>
          <a:prstGeom prst="rect">
            <a:avLst/>
          </a:prstGeom>
        </p:spPr>
        <p:txBody>
          <a:bodyPr/>
          <a:lstStyle/>
          <a:p>
            <a:r>
              <a:t>Wildcard matches</a:t>
            </a:r>
          </a:p>
        </p:txBody>
      </p:sp>
      <p:sp>
        <p:nvSpPr>
          <p:cNvPr id="1297" name="Shape 1297"/>
          <p:cNvSpPr txBox="1">
            <a:spLocks noGrp="1"/>
          </p:cNvSpPr>
          <p:nvPr>
            <p:ph idx="1"/>
          </p:nvPr>
        </p:nvSpPr>
        <p:spPr>
          <a:prstGeom prst="rect">
            <a:avLst/>
          </a:prstGeom>
        </p:spPr>
        <p:txBody>
          <a:bodyPr/>
          <a:lstStyle/>
          <a:p>
            <a:r>
              <a:rPr sz="2400">
                <a:solidFill>
                  <a:srgbClr val="000000"/>
                </a:solidFill>
                <a:uFill>
                  <a:solidFill>
                    <a:srgbClr val="000000"/>
                  </a:solidFill>
                </a:uFill>
              </a:rPr>
              <a:t>Use wildcard </a:t>
            </a:r>
            <a:r>
              <a:rPr sz="1800" b="1">
                <a:solidFill>
                  <a:srgbClr val="000000"/>
                </a:solidFill>
                <a:uFill>
                  <a:solidFill>
                    <a:srgbClr val="000000"/>
                  </a:solidFill>
                </a:uFill>
                <a:latin typeface="+mj-lt"/>
                <a:ea typeface="+mj-ea"/>
                <a:cs typeface="+mj-cs"/>
                <a:sym typeface="Helvetica"/>
              </a:rPr>
              <a:t>.</a:t>
            </a:r>
            <a:r>
              <a:rPr sz="2400">
                <a:solidFill>
                  <a:srgbClr val="000000"/>
                </a:solidFill>
                <a:uFill>
                  <a:solidFill>
                    <a:srgbClr val="000000"/>
                  </a:solidFill>
                </a:uFill>
              </a:rPr>
              <a:t> to match any character in alphabet.</a:t>
            </a:r>
            <a:endParaRPr>
              <a:solidFill>
                <a:srgbClr val="000000"/>
              </a:solidFill>
              <a:uFill>
                <a:solidFill>
                  <a:srgbClr val="000000"/>
                </a:solidFill>
              </a:uFill>
            </a:endParaRPr>
          </a:p>
        </p:txBody>
      </p:sp>
      <p:graphicFrame>
        <p:nvGraphicFramePr>
          <p:cNvPr id="1300" name="Table 1300"/>
          <p:cNvGraphicFramePr/>
          <p:nvPr>
            <p:extLst>
              <p:ext uri="{D42A27DB-BD31-4B8C-83A1-F6EECF244321}">
                <p14:modId xmlns:p14="http://schemas.microsoft.com/office/powerpoint/2010/main" val="1322705549"/>
              </p:ext>
            </p:extLst>
          </p:nvPr>
        </p:nvGraphicFramePr>
        <p:xfrm>
          <a:off x="4354712" y="1856329"/>
          <a:ext cx="1228457" cy="4912051"/>
        </p:xfrm>
        <a:graphic>
          <a:graphicData uri="http://schemas.openxmlformats.org/drawingml/2006/table">
            <a:tbl>
              <a:tblPr/>
              <a:tblGrid>
                <a:gridCol w="1228457">
                  <a:extLst>
                    <a:ext uri="{9D8B030D-6E8A-4147-A177-3AD203B41FA5}">
                      <a16:colId xmlns:a16="http://schemas.microsoft.com/office/drawing/2014/main" val="20000"/>
                    </a:ext>
                  </a:extLst>
                </a:gridCol>
              </a:tblGrid>
              <a:tr h="337141">
                <a:tc>
                  <a:txBody>
                    <a:bodyPr/>
                    <a:lstStyle/>
                    <a:p>
                      <a:pPr marL="58702" marR="58702" defTabSz="1295400">
                        <a:lnSpc>
                          <a:spcPct val="140000"/>
                        </a:lnSpc>
                        <a:spcBef>
                          <a:spcPts val="1100"/>
                        </a:spcBef>
                        <a:defRPr sz="1800">
                          <a:uFillTx/>
                        </a:defRPr>
                      </a:pPr>
                      <a:r>
                        <a:rPr sz="1400">
                          <a:solidFill>
                            <a:srgbClr val="8D3124"/>
                          </a:solidFill>
                          <a:uFill>
                            <a:solidFill>
                              <a:srgbClr val="8D3124"/>
                            </a:solidFill>
                          </a:uFill>
                          <a:latin typeface="+mj-lt"/>
                          <a:ea typeface="+mj-ea"/>
                          <a:cs typeface="+mj-cs"/>
                          <a:sym typeface="Helvetica"/>
                        </a:rPr>
                        <a:t>co....er</a:t>
                      </a:r>
                    </a:p>
                  </a:txBody>
                  <a:tcPr marL="35719" marR="35719" marT="35719" marB="35719" anchor="ctr" horzOverflow="overflow">
                    <a:lnL w="28575">
                      <a:miter lim="400000"/>
                    </a:lnL>
                    <a:lnR w="28575">
                      <a:miter lim="400000"/>
                    </a:lnR>
                    <a:lnT w="28575">
                      <a:miter lim="400000"/>
                    </a:lnT>
                    <a:lnB w="12700">
                      <a:solidFill>
                        <a:srgbClr val="8D3124"/>
                      </a:solidFill>
                      <a:miter lim="400000"/>
                    </a:lnB>
                    <a:noFill/>
                  </a:tcPr>
                </a:tc>
                <a:extLst>
                  <a:ext uri="{0D108BD9-81ED-4DB2-BD59-A6C34878D82A}">
                    <a16:rowId xmlns:a16="http://schemas.microsoft.com/office/drawing/2014/main" val="10000"/>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coalizer</a:t>
                      </a:r>
                    </a:p>
                  </a:txBody>
                  <a:tcPr marL="35719" marR="35719" marT="35719" marB="35719" anchor="ctr" horzOverflow="overflow">
                    <a:lnL w="28575">
                      <a:miter lim="400000"/>
                    </a:lnL>
                    <a:lnR w="28575">
                      <a:miter lim="400000"/>
                    </a:lnR>
                    <a:lnT w="12700">
                      <a:solidFill>
                        <a:srgbClr val="8D3124"/>
                      </a:solidFill>
                      <a:miter lim="400000"/>
                    </a:lnT>
                    <a:lnB w="0">
                      <a:miter lim="400000"/>
                    </a:lnB>
                    <a:noFill/>
                  </a:tcPr>
                </a:tc>
                <a:extLst>
                  <a:ext uri="{0D108BD9-81ED-4DB2-BD59-A6C34878D82A}">
                    <a16:rowId xmlns:a16="http://schemas.microsoft.com/office/drawing/2014/main" val="10001"/>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coberger</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2"/>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codifier</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3"/>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cofaster</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4"/>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cofather</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5"/>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cognizer</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6"/>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cohelper</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7"/>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colander</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8"/>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coleader</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9"/>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10"/>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compiler</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11"/>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12"/>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composer</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13"/>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computer</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14"/>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cowkeper</a:t>
                      </a:r>
                    </a:p>
                  </a:txBody>
                  <a:tcPr marL="35719" marR="35719" marT="35719" marB="35719" anchor="ctr" horzOverflow="overflow">
                    <a:lnL w="28575">
                      <a:miter lim="400000"/>
                    </a:lnL>
                    <a:lnR w="28575">
                      <a:miter lim="400000"/>
                    </a:lnR>
                    <a:lnT w="0">
                      <a:miter lim="400000"/>
                    </a:lnT>
                    <a:lnB w="28575">
                      <a:miter lim="400000"/>
                    </a:lnB>
                    <a:noFill/>
                  </a:tcPr>
                </a:tc>
                <a:extLst>
                  <a:ext uri="{0D108BD9-81ED-4DB2-BD59-A6C34878D82A}">
                    <a16:rowId xmlns:a16="http://schemas.microsoft.com/office/drawing/2014/main" val="10015"/>
                  </a:ext>
                </a:extLst>
              </a:tr>
            </a:tbl>
          </a:graphicData>
        </a:graphic>
      </p:graphicFrame>
      <p:graphicFrame>
        <p:nvGraphicFramePr>
          <p:cNvPr id="1301" name="Table 1301"/>
          <p:cNvGraphicFramePr/>
          <p:nvPr>
            <p:extLst>
              <p:ext uri="{D42A27DB-BD31-4B8C-83A1-F6EECF244321}">
                <p14:modId xmlns:p14="http://schemas.microsoft.com/office/powerpoint/2010/main" val="881630335"/>
              </p:ext>
            </p:extLst>
          </p:nvPr>
        </p:nvGraphicFramePr>
        <p:xfrm>
          <a:off x="6069212" y="1855259"/>
          <a:ext cx="1228457" cy="4911827"/>
        </p:xfrm>
        <a:graphic>
          <a:graphicData uri="http://schemas.openxmlformats.org/drawingml/2006/table">
            <a:tbl>
              <a:tblPr/>
              <a:tblGrid>
                <a:gridCol w="1228457">
                  <a:extLst>
                    <a:ext uri="{9D8B030D-6E8A-4147-A177-3AD203B41FA5}">
                      <a16:colId xmlns:a16="http://schemas.microsoft.com/office/drawing/2014/main" val="20000"/>
                    </a:ext>
                  </a:extLst>
                </a:gridCol>
              </a:tblGrid>
              <a:tr h="337141">
                <a:tc>
                  <a:txBody>
                    <a:bodyPr/>
                    <a:lstStyle/>
                    <a:p>
                      <a:pPr marL="58702" marR="58702" defTabSz="1295400">
                        <a:lnSpc>
                          <a:spcPct val="140000"/>
                        </a:lnSpc>
                        <a:spcBef>
                          <a:spcPts val="1100"/>
                        </a:spcBef>
                        <a:defRPr sz="1800">
                          <a:uFillTx/>
                        </a:defRPr>
                      </a:pPr>
                      <a:r>
                        <a:rPr sz="1400">
                          <a:solidFill>
                            <a:srgbClr val="8D3124"/>
                          </a:solidFill>
                          <a:uFill>
                            <a:solidFill>
                              <a:srgbClr val="8D3124"/>
                            </a:solidFill>
                          </a:uFill>
                          <a:latin typeface="+mj-lt"/>
                          <a:ea typeface="+mj-ea"/>
                          <a:cs typeface="+mj-cs"/>
                          <a:sym typeface="Helvetica"/>
                        </a:rPr>
                        <a:t>.c...c.</a:t>
                      </a:r>
                    </a:p>
                  </a:txBody>
                  <a:tcPr marL="35719" marR="35719" marT="35719" marB="35719" anchor="ctr" horzOverflow="overflow">
                    <a:lnL w="28575">
                      <a:miter lim="400000"/>
                    </a:lnL>
                    <a:lnR w="28575">
                      <a:miter lim="400000"/>
                    </a:lnR>
                    <a:lnT w="28575">
                      <a:miter lim="400000"/>
                    </a:lnT>
                    <a:lnB w="12700">
                      <a:solidFill>
                        <a:srgbClr val="8D3124"/>
                      </a:solidFill>
                      <a:miter lim="400000"/>
                    </a:lnB>
                    <a:noFill/>
                  </a:tcPr>
                </a:tc>
                <a:extLst>
                  <a:ext uri="{0D108BD9-81ED-4DB2-BD59-A6C34878D82A}">
                    <a16:rowId xmlns:a16="http://schemas.microsoft.com/office/drawing/2014/main" val="10000"/>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acresce</a:t>
                      </a:r>
                    </a:p>
                  </a:txBody>
                  <a:tcPr marL="35719" marR="35719" marT="35719" marB="35719" anchor="ctr" horzOverflow="overflow">
                    <a:lnL w="28575">
                      <a:miter lim="400000"/>
                    </a:lnL>
                    <a:lnR w="28575">
                      <a:miter lim="400000"/>
                    </a:lnR>
                    <a:lnT w="12700">
                      <a:solidFill>
                        <a:srgbClr val="8D3124"/>
                      </a:solidFill>
                      <a:miter lim="400000"/>
                    </a:lnT>
                    <a:lnB w="0">
                      <a:miter lim="400000"/>
                    </a:lnB>
                    <a:noFill/>
                  </a:tcPr>
                </a:tc>
                <a:extLst>
                  <a:ext uri="{0D108BD9-81ED-4DB2-BD59-A6C34878D82A}">
                    <a16:rowId xmlns:a16="http://schemas.microsoft.com/office/drawing/2014/main" val="10001"/>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acroach</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2"/>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acuracy</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3"/>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octarch</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4"/>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science</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5"/>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scranch</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6"/>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scratch</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7"/>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scrauch</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8"/>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screich</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09"/>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scrinch</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10"/>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scritch</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11"/>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scrunch</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12"/>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scudick</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13"/>
                  </a:ext>
                </a:extLst>
              </a:tr>
              <a:tr h="304994">
                <a:tc>
                  <a:txBody>
                    <a:bodyPr/>
                    <a:lstStyle/>
                    <a:p>
                      <a:pPr marL="7224" marR="7224" defTabSz="1295400">
                        <a:lnSpc>
                          <a:spcPct val="120000"/>
                        </a:lnSpc>
                        <a:defRPr sz="1800">
                          <a:uFillTx/>
                        </a:defRPr>
                      </a:pPr>
                      <a:r>
                        <a:rPr sz="1400">
                          <a:uFill>
                            <a:solidFill>
                              <a:srgbClr val="000000"/>
                            </a:solidFill>
                          </a:uFill>
                          <a:latin typeface="+mj-lt"/>
                          <a:ea typeface="+mj-ea"/>
                          <a:cs typeface="+mj-cs"/>
                          <a:sym typeface="Helvetica"/>
                        </a:rPr>
                        <a:t>scutock</a:t>
                      </a:r>
                    </a:p>
                  </a:txBody>
                  <a:tcPr marL="35719" marR="35719" marT="35719" marB="35719" anchor="ctr" horzOverflow="overflow">
                    <a:lnL w="28575">
                      <a:miter lim="400000"/>
                    </a:lnL>
                    <a:lnR w="28575">
                      <a:miter lim="400000"/>
                    </a:lnR>
                    <a:lnT w="0">
                      <a:miter lim="400000"/>
                    </a:lnT>
                    <a:lnB w="0">
                      <a:miter lim="400000"/>
                    </a:lnB>
                    <a:noFill/>
                  </a:tcPr>
                </a:tc>
                <a:extLst>
                  <a:ext uri="{0D108BD9-81ED-4DB2-BD59-A6C34878D82A}">
                    <a16:rowId xmlns:a16="http://schemas.microsoft.com/office/drawing/2014/main" val="10014"/>
                  </a:ext>
                </a:extLst>
              </a:tr>
              <a:tr h="304770">
                <a:tc>
                  <a:txBody>
                    <a:bodyPr/>
                    <a:lstStyle/>
                    <a:p>
                      <a:pPr marL="7224" marR="7224" defTabSz="1295400">
                        <a:lnSpc>
                          <a:spcPct val="120000"/>
                        </a:lnSpc>
                        <a:defRPr sz="1800" spc="270">
                          <a:latin typeface="+mj-lt"/>
                          <a:ea typeface="+mj-ea"/>
                          <a:cs typeface="+mj-cs"/>
                          <a:sym typeface="Helvetica"/>
                        </a:defRPr>
                      </a:pPr>
                      <a:endParaRPr sz="1300"/>
                    </a:p>
                  </a:txBody>
                  <a:tcPr marL="35719" marR="35719" marT="35719" marB="35719" anchor="ctr" horzOverflow="overflow">
                    <a:lnL w="28575">
                      <a:miter lim="400000"/>
                    </a:lnL>
                    <a:lnR w="28575">
                      <a:miter lim="400000"/>
                    </a:lnR>
                    <a:lnT w="0">
                      <a:miter lim="400000"/>
                    </a:lnT>
                    <a:lnB w="28575">
                      <a:miter lim="400000"/>
                    </a:lnB>
                    <a:noFill/>
                  </a:tcPr>
                </a:tc>
                <a:extLst>
                  <a:ext uri="{0D108BD9-81ED-4DB2-BD59-A6C34878D82A}">
                    <a16:rowId xmlns:a16="http://schemas.microsoft.com/office/drawing/2014/main" val="10015"/>
                  </a:ext>
                </a:extLst>
              </a:tr>
            </a:tbl>
          </a:graphicData>
        </a:graphic>
      </p:graphicFrame>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7" name="Shape 1307"/>
          <p:cNvSpPr txBox="1">
            <a:spLocks noGrp="1"/>
          </p:cNvSpPr>
          <p:nvPr>
            <p:ph type="title"/>
          </p:nvPr>
        </p:nvSpPr>
        <p:spPr>
          <a:prstGeom prst="rect">
            <a:avLst/>
          </a:prstGeom>
        </p:spPr>
        <p:txBody>
          <a:bodyPr/>
          <a:lstStyle/>
          <a:p>
            <a:r>
              <a:t>Wildcard matches in an R-way trie</a:t>
            </a:r>
          </a:p>
        </p:txBody>
      </p:sp>
      <p:sp>
        <p:nvSpPr>
          <p:cNvPr id="1305" name="Shape 1305"/>
          <p:cNvSpPr txBox="1">
            <a:spLocks noGrp="1"/>
          </p:cNvSpPr>
          <p:nvPr>
            <p:ph idx="1"/>
          </p:nvPr>
        </p:nvSpPr>
        <p:spPr>
          <a:prstGeom prst="rect">
            <a:avLst/>
          </a:prstGeom>
        </p:spPr>
        <p:txBody>
          <a:bodyPr/>
          <a:lstStyle/>
          <a:p>
            <a:pPr>
              <a:defRPr>
                <a:solidFill>
                  <a:srgbClr val="000000"/>
                </a:solidFill>
              </a:defRPr>
            </a:pPr>
            <a:r>
              <a:rPr sz="2400" dirty="0"/>
              <a:t>Search as usual if character is not a period;</a:t>
            </a:r>
            <a:br>
              <a:rPr sz="2400" dirty="0"/>
            </a:br>
            <a:r>
              <a:rPr sz="2400" dirty="0"/>
              <a:t>go down all </a:t>
            </a:r>
            <a:r>
              <a:rPr sz="2400" i="1" dirty="0">
                <a:latin typeface="Times New Roman"/>
                <a:ea typeface="Times New Roman"/>
                <a:cs typeface="Times New Roman"/>
                <a:sym typeface="Times New Roman"/>
              </a:rPr>
              <a:t>R</a:t>
            </a:r>
            <a:r>
              <a:rPr sz="2400" dirty="0"/>
              <a:t> branches if query character is a period.</a:t>
            </a:r>
          </a:p>
        </p:txBody>
      </p:sp>
      <p:sp>
        <p:nvSpPr>
          <p:cNvPr id="1308" name="Shape 1308"/>
          <p:cNvSpPr/>
          <p:nvPr/>
        </p:nvSpPr>
        <p:spPr>
          <a:xfrm>
            <a:off x="1854400" y="2433907"/>
            <a:ext cx="8483203" cy="4182683"/>
          </a:xfrm>
          <a:prstGeom prst="rect">
            <a:avLst/>
          </a:prstGeom>
          <a:solidFill>
            <a:srgbClr val="CBCBCB"/>
          </a:solidFill>
          <a:ln w="12700"/>
          <a:effectLst>
            <a:outerShdw blurRad="127000" dist="76200" dir="27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875" tIns="142875" rIns="142875" bIns="142875">
            <a:spAutoFit/>
          </a:bodyPr>
          <a:lstStyle/>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public </a:t>
            </a:r>
            <a:r>
              <a:rPr sz="1406" b="1" kern="0" dirty="0" err="1">
                <a:solidFill>
                  <a:srgbClr val="000000"/>
                </a:solidFill>
                <a:uFill>
                  <a:solidFill>
                    <a:srgbClr val="000000"/>
                  </a:solidFill>
                </a:uFill>
                <a:latin typeface="Courier New" panose="02070309020205020404" pitchFamily="49" charset="0"/>
                <a:cs typeface="Courier New" panose="02070309020205020404" pitchFamily="49" charset="0"/>
                <a:sym typeface="Helvetica"/>
              </a:rPr>
              <a:t>Iterable</a:t>
            </a: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&lt;String&gt; </a:t>
            </a:r>
            <a:r>
              <a:rPr sz="1406" b="1" kern="0" dirty="0" err="1">
                <a:solidFill>
                  <a:srgbClr val="000000"/>
                </a:solidFill>
                <a:uFill>
                  <a:solidFill>
                    <a:srgbClr val="000000"/>
                  </a:solidFill>
                </a:uFill>
                <a:latin typeface="Courier New" panose="02070309020205020404" pitchFamily="49" charset="0"/>
                <a:cs typeface="Courier New" panose="02070309020205020404" pitchFamily="49" charset="0"/>
                <a:sym typeface="Helvetica"/>
              </a:rPr>
              <a:t>keysThatMatch</a:t>
            </a: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(String pat)</a:t>
            </a:r>
            <a:b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b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Queue&lt;String&gt; queue = new Queue&lt;String&gt;();</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collect(root, "", 0, pat, queue);</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return queue;</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 </a:t>
            </a:r>
          </a:p>
          <a:p>
            <a:pPr marL="5079" marR="5079" defTabSz="910796" eaLnBrk="1" fontAlgn="auto">
              <a:spcBef>
                <a:spcPts val="0"/>
              </a:spcBef>
              <a:spcAft>
                <a:spcPts val="0"/>
              </a:spcAft>
              <a:defRPr sz="2000">
                <a:uFill>
                  <a:solidFill>
                    <a:srgbClr val="000000"/>
                  </a:solidFill>
                </a:uFill>
              </a:defRPr>
            </a:pPr>
            <a:endPar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private void collect(Node x, String prefix, String pat, Queue&lt;String&gt; q)</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 </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if (x == null) return;</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int d = </a:t>
            </a:r>
            <a:r>
              <a:rPr sz="1406" b="1" kern="0" dirty="0" err="1">
                <a:solidFill>
                  <a:srgbClr val="000000"/>
                </a:solidFill>
                <a:uFill>
                  <a:solidFill>
                    <a:srgbClr val="000000"/>
                  </a:solidFill>
                </a:uFill>
                <a:latin typeface="Courier New" panose="02070309020205020404" pitchFamily="49" charset="0"/>
                <a:cs typeface="Courier New" panose="02070309020205020404" pitchFamily="49" charset="0"/>
                <a:sym typeface="Helvetica"/>
              </a:rPr>
              <a:t>prefix.length</a:t>
            </a: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if (d == </a:t>
            </a:r>
            <a:r>
              <a:rPr sz="1406" b="1" kern="0" dirty="0" err="1">
                <a:solidFill>
                  <a:srgbClr val="000000"/>
                </a:solidFill>
                <a:uFill>
                  <a:solidFill>
                    <a:srgbClr val="000000"/>
                  </a:solidFill>
                </a:uFill>
                <a:latin typeface="Courier New" panose="02070309020205020404" pitchFamily="49" charset="0"/>
                <a:cs typeface="Courier New" panose="02070309020205020404" pitchFamily="49" charset="0"/>
                <a:sym typeface="Helvetica"/>
              </a:rPr>
              <a:t>pat.length</a:t>
            </a: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&amp;&amp; </a:t>
            </a:r>
            <a:r>
              <a:rPr sz="1406" b="1" kern="0" dirty="0" err="1">
                <a:solidFill>
                  <a:srgbClr val="000000"/>
                </a:solidFill>
                <a:uFill>
                  <a:solidFill>
                    <a:srgbClr val="000000"/>
                  </a:solidFill>
                </a:uFill>
                <a:latin typeface="Courier New" panose="02070309020205020404" pitchFamily="49" charset="0"/>
                <a:cs typeface="Courier New" panose="02070309020205020404" pitchFamily="49" charset="0"/>
                <a:sym typeface="Helvetica"/>
              </a:rPr>
              <a:t>x.val</a:t>
            </a: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 null) </a:t>
            </a:r>
            <a:r>
              <a:rPr sz="1406" b="1" kern="0" dirty="0" err="1">
                <a:solidFill>
                  <a:srgbClr val="000000"/>
                </a:solidFill>
                <a:uFill>
                  <a:solidFill>
                    <a:srgbClr val="000000"/>
                  </a:solidFill>
                </a:uFill>
                <a:latin typeface="Courier New" panose="02070309020205020404" pitchFamily="49" charset="0"/>
                <a:cs typeface="Courier New" panose="02070309020205020404" pitchFamily="49" charset="0"/>
                <a:sym typeface="Helvetica"/>
              </a:rPr>
              <a:t>q.enqueue</a:t>
            </a: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(prefix);</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if (d == </a:t>
            </a:r>
            <a:r>
              <a:rPr sz="1406" b="1" kern="0" dirty="0" err="1">
                <a:solidFill>
                  <a:srgbClr val="000000"/>
                </a:solidFill>
                <a:uFill>
                  <a:solidFill>
                    <a:srgbClr val="000000"/>
                  </a:solidFill>
                </a:uFill>
                <a:latin typeface="Courier New" panose="02070309020205020404" pitchFamily="49" charset="0"/>
                <a:cs typeface="Courier New" panose="02070309020205020404" pitchFamily="49" charset="0"/>
                <a:sym typeface="Helvetica"/>
              </a:rPr>
              <a:t>pat.length</a:t>
            </a: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return;</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char next = </a:t>
            </a:r>
            <a:r>
              <a:rPr sz="1406" b="1" kern="0" dirty="0" err="1">
                <a:solidFill>
                  <a:srgbClr val="000000"/>
                </a:solidFill>
                <a:uFill>
                  <a:solidFill>
                    <a:srgbClr val="000000"/>
                  </a:solidFill>
                </a:uFill>
                <a:latin typeface="Courier New" panose="02070309020205020404" pitchFamily="49" charset="0"/>
                <a:cs typeface="Courier New" panose="02070309020205020404" pitchFamily="49" charset="0"/>
                <a:sym typeface="Helvetica"/>
              </a:rPr>
              <a:t>pat.charAt</a:t>
            </a: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(d);        </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for (char c = 0; c &lt; R; </a:t>
            </a:r>
            <a:r>
              <a:rPr sz="1406" b="1" kern="0" dirty="0" err="1">
                <a:solidFill>
                  <a:srgbClr val="000000"/>
                </a:solidFill>
                <a:uFill>
                  <a:solidFill>
                    <a:srgbClr val="000000"/>
                  </a:solidFill>
                </a:uFill>
                <a:latin typeface="Courier New" panose="02070309020205020404" pitchFamily="49" charset="0"/>
                <a:cs typeface="Courier New" panose="02070309020205020404" pitchFamily="49" charset="0"/>
                <a:sym typeface="Helvetica"/>
              </a:rPr>
              <a:t>c++</a:t>
            </a: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if (next == '.' || next == c)</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collect(</a:t>
            </a:r>
            <a:r>
              <a:rPr sz="1406" b="1" kern="0" dirty="0" err="1">
                <a:solidFill>
                  <a:srgbClr val="000000"/>
                </a:solidFill>
                <a:uFill>
                  <a:solidFill>
                    <a:srgbClr val="000000"/>
                  </a:solidFill>
                </a:uFill>
                <a:latin typeface="Courier New" panose="02070309020205020404" pitchFamily="49" charset="0"/>
                <a:cs typeface="Courier New" panose="02070309020205020404" pitchFamily="49" charset="0"/>
                <a:sym typeface="Helvetica"/>
              </a:rPr>
              <a:t>x.next</a:t>
            </a: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[c], prefix + c, pat, q);</a:t>
            </a:r>
          </a:p>
          <a:p>
            <a:pPr marL="5079" marR="5079" defTabSz="910796" eaLnBrk="1" fontAlgn="auto">
              <a:spcBef>
                <a:spcPts val="0"/>
              </a:spcBef>
              <a:spcAft>
                <a:spcPts val="0"/>
              </a:spcAft>
              <a:defRPr sz="2000">
                <a:uFill>
                  <a:solidFill>
                    <a:srgbClr val="000000"/>
                  </a:solidFill>
                </a:uFill>
              </a:defRPr>
            </a:pPr>
            <a:r>
              <a:rPr sz="1406" b="1" kern="0" dirty="0">
                <a:solidFill>
                  <a:srgbClr val="000000"/>
                </a:solidFill>
                <a:uFill>
                  <a:solidFill>
                    <a:srgbClr val="000000"/>
                  </a:solidFill>
                </a:uFill>
                <a:latin typeface="Courier New" panose="02070309020205020404" pitchFamily="49" charset="0"/>
                <a:cs typeface="Courier New" panose="02070309020205020404" pitchFamily="49" charset="0"/>
                <a:sym typeface="Helvetica"/>
              </a:rPr>
              <a:t>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 name="Shape 1311"/>
          <p:cNvSpPr txBox="1">
            <a:spLocks noGrp="1"/>
          </p:cNvSpPr>
          <p:nvPr>
            <p:ph type="title"/>
          </p:nvPr>
        </p:nvSpPr>
        <p:spPr>
          <a:prstGeom prst="rect">
            <a:avLst/>
          </a:prstGeom>
        </p:spPr>
        <p:txBody>
          <a:bodyPr/>
          <a:lstStyle/>
          <a:p>
            <a:r>
              <a:t>Longest prefix</a:t>
            </a:r>
          </a:p>
        </p:txBody>
      </p:sp>
      <p:sp>
        <p:nvSpPr>
          <p:cNvPr id="1312" name="Shape 1312"/>
          <p:cNvSpPr txBox="1">
            <a:spLocks noGrp="1"/>
          </p:cNvSpPr>
          <p:nvPr>
            <p:ph idx="1"/>
          </p:nvPr>
        </p:nvSpPr>
        <p:spPr>
          <a:prstGeom prst="rect">
            <a:avLst/>
          </a:prstGeom>
        </p:spPr>
        <p:txBody>
          <a:bodyPr/>
          <a:lstStyle/>
          <a:p>
            <a:r>
              <a:rPr sz="2400">
                <a:solidFill>
                  <a:srgbClr val="000000"/>
                </a:solidFill>
                <a:uFill>
                  <a:solidFill>
                    <a:srgbClr val="000000"/>
                  </a:solidFill>
                </a:uFill>
              </a:rPr>
              <a:t>Find longest key in symbol table that is a prefix of query string.</a:t>
            </a:r>
          </a:p>
          <a:p>
            <a:r>
              <a:rPr sz="2400"/>
              <a:t>Ex.  </a:t>
            </a:r>
            <a:r>
              <a:rPr sz="2400">
                <a:solidFill>
                  <a:srgbClr val="000000"/>
                </a:solidFill>
                <a:uFill>
                  <a:solidFill>
                    <a:srgbClr val="000000"/>
                  </a:solidFill>
                </a:uFill>
              </a:rPr>
              <a:t>To send packet toward destination IP address, router chooses IP address in routing table that is longest prefix match.</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sz="2400"/>
              <a:t>Note.  </a:t>
            </a:r>
            <a:r>
              <a:rPr sz="2400">
                <a:solidFill>
                  <a:srgbClr val="000000"/>
                </a:solidFill>
                <a:uFill>
                  <a:solidFill>
                    <a:srgbClr val="000000"/>
                  </a:solidFill>
                </a:uFill>
              </a:rPr>
              <a:t>Not the same as floor:</a:t>
            </a:r>
          </a:p>
        </p:txBody>
      </p:sp>
      <p:sp>
        <p:nvSpPr>
          <p:cNvPr id="1313" name="Shape 1313"/>
          <p:cNvSpPr/>
          <p:nvPr/>
        </p:nvSpPr>
        <p:spPr>
          <a:xfrm>
            <a:off x="5337051" y="6163526"/>
            <a:ext cx="4429125" cy="358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spAutoFit/>
          </a:bodyPr>
          <a:lstStyle>
            <a:lvl1pPr marL="7224" marR="7224" defTabSz="1295400">
              <a:lnSpc>
                <a:spcPct val="130000"/>
              </a:lnSpc>
              <a:defRPr sz="1800">
                <a:uFill>
                  <a:solidFill>
                    <a:srgbClr val="000000"/>
                  </a:solidFill>
                </a:uFill>
              </a:defRPr>
            </a:lvl1pPr>
          </a:lstStyle>
          <a:p>
            <a:pPr marL="5079" marR="5079" defTabSz="910796" eaLnBrk="1" fontAlgn="auto">
              <a:spcBef>
                <a:spcPts val="0"/>
              </a:spcBef>
              <a:spcAft>
                <a:spcPts val="0"/>
              </a:spcAft>
            </a:pPr>
            <a:r>
              <a:rPr sz="1600" kern="0" dirty="0">
                <a:solidFill>
                  <a:srgbClr val="000000"/>
                </a:solidFill>
                <a:latin typeface="Helvetica"/>
                <a:cs typeface="Helvetica"/>
                <a:sym typeface="Helvetica"/>
              </a:rPr>
              <a:t>floor("128.112.100.16") = "128.112.055.15"</a:t>
            </a:r>
          </a:p>
        </p:txBody>
      </p:sp>
      <p:pic>
        <p:nvPicPr>
          <p:cNvPr id="2" name="Picture 1">
            <a:extLst>
              <a:ext uri="{FF2B5EF4-FFF2-40B4-BE49-F238E27FC236}">
                <a16:creationId xmlns:a16="http://schemas.microsoft.com/office/drawing/2014/main" id="{BFF02FB6-A5B5-4706-92B2-A4F69B2DCD49}"/>
              </a:ext>
            </a:extLst>
          </p:cNvPr>
          <p:cNvPicPr>
            <a:picLocks noChangeAspect="1"/>
          </p:cNvPicPr>
          <p:nvPr/>
        </p:nvPicPr>
        <p:blipFill>
          <a:blip r:embed="rId3"/>
          <a:stretch>
            <a:fillRect/>
          </a:stretch>
        </p:blipFill>
        <p:spPr>
          <a:xfrm>
            <a:off x="2225356" y="2677038"/>
            <a:ext cx="7449103" cy="3104707"/>
          </a:xfrm>
          <a:prstGeom prst="rect">
            <a:avLst/>
          </a:prstGeom>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312">
                                            <p:txEl>
                                              <p:pRg st="10" end="1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1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 grpId="0" build="p" animBg="1" advAuto="0"/>
      <p:bldP spid="1313"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 name="Shape 1323"/>
          <p:cNvSpPr txBox="1">
            <a:spLocks noGrp="1"/>
          </p:cNvSpPr>
          <p:nvPr>
            <p:ph type="title"/>
          </p:nvPr>
        </p:nvSpPr>
        <p:spPr>
          <a:prstGeom prst="rect">
            <a:avLst/>
          </a:prstGeom>
        </p:spPr>
        <p:txBody>
          <a:bodyPr/>
          <a:lstStyle/>
          <a:p>
            <a:r>
              <a:t>Longest prefix in an R-way trie</a:t>
            </a:r>
          </a:p>
        </p:txBody>
      </p:sp>
      <p:sp>
        <p:nvSpPr>
          <p:cNvPr id="1324" name="Shape 1324"/>
          <p:cNvSpPr txBox="1">
            <a:spLocks noGrp="1"/>
          </p:cNvSpPr>
          <p:nvPr>
            <p:ph idx="1"/>
          </p:nvPr>
        </p:nvSpPr>
        <p:spPr>
          <a:prstGeom prst="rect">
            <a:avLst/>
          </a:prstGeom>
        </p:spPr>
        <p:txBody>
          <a:bodyPr/>
          <a:lstStyle/>
          <a:p>
            <a:r>
              <a:rPr sz="2400">
                <a:solidFill>
                  <a:srgbClr val="000000"/>
                </a:solidFill>
                <a:uFill>
                  <a:solidFill>
                    <a:srgbClr val="000000"/>
                  </a:solidFill>
                </a:uFill>
              </a:rPr>
              <a:t>Find longest key in symbol table that is a prefix of query string.</a:t>
            </a:r>
          </a:p>
          <a:p>
            <a:pPr lvl="1"/>
            <a:r>
              <a:rPr sz="2400"/>
              <a:t>Search for query string.</a:t>
            </a:r>
          </a:p>
          <a:p>
            <a:pPr lvl="1"/>
            <a:r>
              <a:rPr sz="2400"/>
              <a:t>Keep track of longest key encountered.</a:t>
            </a:r>
            <a:endParaRPr/>
          </a:p>
        </p:txBody>
      </p:sp>
      <p:pic>
        <p:nvPicPr>
          <p:cNvPr id="1325" name="TrieLPO.png"/>
          <p:cNvPicPr>
            <a:picLocks noChangeAspect="1"/>
          </p:cNvPicPr>
          <p:nvPr/>
        </p:nvPicPr>
        <p:blipFill>
          <a:blip r:embed="rId2"/>
          <a:srcRect l="49996" r="25229" b="6009"/>
          <a:stretch>
            <a:fillRect/>
          </a:stretch>
        </p:blipFill>
        <p:spPr>
          <a:xfrm>
            <a:off x="7570645" y="3184604"/>
            <a:ext cx="2909836" cy="2819436"/>
          </a:xfrm>
          <a:prstGeom prst="rect">
            <a:avLst/>
          </a:prstGeom>
          <a:ln w="12700"/>
        </p:spPr>
      </p:pic>
      <p:pic>
        <p:nvPicPr>
          <p:cNvPr id="1326" name="TrieLPO.pdf"/>
          <p:cNvPicPr>
            <a:picLocks noChangeAspect="1"/>
          </p:cNvPicPr>
          <p:nvPr/>
        </p:nvPicPr>
        <p:blipFill>
          <a:blip r:embed="rId2"/>
          <a:srcRect l="24664" r="51517" b="9128"/>
          <a:stretch>
            <a:fillRect/>
          </a:stretch>
        </p:blipFill>
        <p:spPr>
          <a:xfrm>
            <a:off x="4773590" y="3179439"/>
            <a:ext cx="2797561" cy="2725872"/>
          </a:xfrm>
          <a:prstGeom prst="rect">
            <a:avLst/>
          </a:prstGeom>
          <a:ln w="12700"/>
        </p:spPr>
      </p:pic>
      <p:grpSp>
        <p:nvGrpSpPr>
          <p:cNvPr id="1329" name="Group 1329"/>
          <p:cNvGrpSpPr/>
          <p:nvPr/>
        </p:nvGrpSpPr>
        <p:grpSpPr>
          <a:xfrm>
            <a:off x="2095279" y="3183707"/>
            <a:ext cx="3482800" cy="3647505"/>
            <a:chOff x="164786" y="235024"/>
            <a:chExt cx="4953313" cy="5187561"/>
          </a:xfrm>
        </p:grpSpPr>
        <p:pic>
          <p:nvPicPr>
            <p:cNvPr id="1327" name="TrieLPO.pdf"/>
            <p:cNvPicPr>
              <a:picLocks noChangeAspect="1"/>
            </p:cNvPicPr>
            <p:nvPr/>
          </p:nvPicPr>
          <p:blipFill>
            <a:blip r:embed="rId2"/>
            <a:srcRect r="76849" b="395"/>
            <a:stretch>
              <a:fillRect/>
            </a:stretch>
          </p:blipFill>
          <p:spPr>
            <a:xfrm>
              <a:off x="164786" y="235024"/>
              <a:ext cx="3867193" cy="4249388"/>
            </a:xfrm>
            <a:prstGeom prst="rect">
              <a:avLst/>
            </a:prstGeom>
            <a:ln w="12700" cap="flat">
              <a:noFill/>
              <a:round/>
            </a:ln>
            <a:effectLst/>
          </p:spPr>
        </p:pic>
        <p:sp>
          <p:nvSpPr>
            <p:cNvPr id="1328" name="Shape 1328"/>
            <p:cNvSpPr/>
            <p:nvPr/>
          </p:nvSpPr>
          <p:spPr>
            <a:xfrm>
              <a:off x="3848100" y="4152585"/>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p>
              <a:pPr marL="41273" marR="41273" defTabSz="910796" eaLnBrk="1" fontAlgn="auto">
                <a:lnSpc>
                  <a:spcPct val="150000"/>
                </a:lnSpc>
                <a:spcBef>
                  <a:spcPts val="0"/>
                </a:spcBef>
                <a:spcAft>
                  <a:spcPts val="0"/>
                </a:spcAft>
                <a:defRPr sz="1600" b="1">
                  <a:uFill>
                    <a:solidFill>
                      <a:srgbClr val="000000"/>
                    </a:solidFill>
                  </a:uFill>
                  <a:latin typeface="Lucida Grande"/>
                  <a:ea typeface="Lucida Grande"/>
                  <a:cs typeface="Lucida Grande"/>
                  <a:sym typeface="Lucida Grande"/>
                </a:defRPr>
              </a:pPr>
              <a:r>
                <a:rPr sz="1125" b="1" kern="0">
                  <a:solidFill>
                    <a:srgbClr val="000000"/>
                  </a:solidFill>
                  <a:uFill>
                    <a:solidFill>
                      <a:srgbClr val="000000"/>
                    </a:solidFill>
                  </a:uFill>
                  <a:latin typeface="Lucida Console" panose="020B0609040504020204" pitchFamily="49" charset="0"/>
                  <a:sym typeface="Lucida Grande"/>
                </a:rPr>
                <a:t>Possibilities for </a:t>
              </a:r>
              <a:r>
                <a:rPr sz="1125" b="1" kern="0">
                  <a:solidFill>
                    <a:srgbClr val="000000"/>
                  </a:solidFill>
                  <a:uFill>
                    <a:solidFill>
                      <a:srgbClr val="000000"/>
                    </a:solidFill>
                  </a:uFill>
                  <a:latin typeface="Helvetica"/>
                  <a:ea typeface="+mj-ea"/>
                  <a:cs typeface="Helvetica"/>
                  <a:sym typeface="Helvetica"/>
                </a:rPr>
                <a:t>longestPrefixOf() </a:t>
              </a: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5" grpId="0" animBg="1" advAuto="0"/>
      <p:bldP spid="1326" grpId="0" animBg="1" advAuto="0"/>
      <p:bldP spid="1329"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 name="Shape 1332"/>
          <p:cNvSpPr txBox="1">
            <a:spLocks noGrp="1"/>
          </p:cNvSpPr>
          <p:nvPr>
            <p:ph type="title"/>
          </p:nvPr>
        </p:nvSpPr>
        <p:spPr>
          <a:prstGeom prst="rect">
            <a:avLst/>
          </a:prstGeom>
        </p:spPr>
        <p:txBody>
          <a:bodyPr/>
          <a:lstStyle/>
          <a:p>
            <a:r>
              <a:rPr sz="3200"/>
              <a:t>Longest prefix in an R-way trie:  Java implementation</a:t>
            </a:r>
          </a:p>
        </p:txBody>
      </p:sp>
      <p:sp>
        <p:nvSpPr>
          <p:cNvPr id="1333" name="Shape 1333"/>
          <p:cNvSpPr txBox="1">
            <a:spLocks noGrp="1"/>
          </p:cNvSpPr>
          <p:nvPr>
            <p:ph idx="1"/>
          </p:nvPr>
        </p:nvSpPr>
        <p:spPr>
          <a:prstGeom prst="rect">
            <a:avLst/>
          </a:prstGeom>
        </p:spPr>
        <p:txBody>
          <a:bodyPr/>
          <a:lstStyle/>
          <a:p>
            <a:r>
              <a:rPr sz="2400">
                <a:solidFill>
                  <a:srgbClr val="000000"/>
                </a:solidFill>
                <a:uFill>
                  <a:solidFill>
                    <a:srgbClr val="000000"/>
                  </a:solidFill>
                </a:uFill>
              </a:rPr>
              <a:t>Find longest key in symbol table that is a prefix of query string.</a:t>
            </a:r>
          </a:p>
          <a:p>
            <a:pPr lvl="1"/>
            <a:r>
              <a:rPr sz="2400"/>
              <a:t>Search for query string.</a:t>
            </a:r>
          </a:p>
          <a:p>
            <a:pPr lvl="1"/>
            <a:r>
              <a:rPr sz="2400"/>
              <a:t>Keep track of longest key encountered.</a:t>
            </a:r>
          </a:p>
        </p:txBody>
      </p:sp>
      <p:pic>
        <p:nvPicPr>
          <p:cNvPr id="2" name="Picture 1">
            <a:extLst>
              <a:ext uri="{FF2B5EF4-FFF2-40B4-BE49-F238E27FC236}">
                <a16:creationId xmlns:a16="http://schemas.microsoft.com/office/drawing/2014/main" id="{7803CA23-161B-42FF-9EA5-69BB51C136A1}"/>
              </a:ext>
            </a:extLst>
          </p:cNvPr>
          <p:cNvPicPr>
            <a:picLocks noChangeAspect="1"/>
          </p:cNvPicPr>
          <p:nvPr/>
        </p:nvPicPr>
        <p:blipFill>
          <a:blip r:embed="rId2"/>
          <a:stretch>
            <a:fillRect/>
          </a:stretch>
        </p:blipFill>
        <p:spPr>
          <a:xfrm>
            <a:off x="2301250" y="2780936"/>
            <a:ext cx="7423311" cy="398744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 name="Shape 1337"/>
          <p:cNvSpPr txBox="1">
            <a:spLocks noGrp="1"/>
          </p:cNvSpPr>
          <p:nvPr>
            <p:ph type="title"/>
          </p:nvPr>
        </p:nvSpPr>
        <p:spPr>
          <a:prstGeom prst="rect">
            <a:avLst/>
          </a:prstGeom>
        </p:spPr>
        <p:txBody>
          <a:bodyPr/>
          <a:lstStyle/>
          <a:p>
            <a:r>
              <a:t>T9 texting</a:t>
            </a:r>
          </a:p>
        </p:txBody>
      </p:sp>
      <p:sp>
        <p:nvSpPr>
          <p:cNvPr id="1338" name="Shape 1338"/>
          <p:cNvSpPr txBox="1">
            <a:spLocks noGrp="1"/>
          </p:cNvSpPr>
          <p:nvPr>
            <p:ph idx="1"/>
          </p:nvPr>
        </p:nvSpPr>
        <p:spPr>
          <a:prstGeom prst="rect">
            <a:avLst/>
          </a:prstGeom>
        </p:spPr>
        <p:txBody>
          <a:bodyPr/>
          <a:lstStyle/>
          <a:p>
            <a:r>
              <a:rPr sz="2400" dirty="0"/>
              <a:t>Goal.  </a:t>
            </a:r>
            <a:r>
              <a:rPr sz="2400" dirty="0">
                <a:solidFill>
                  <a:srgbClr val="000000"/>
                </a:solidFill>
                <a:uFill>
                  <a:solidFill>
                    <a:srgbClr val="000000"/>
                  </a:solidFill>
                </a:uFill>
              </a:rPr>
              <a:t>Type text messages on a phone </a:t>
            </a:r>
            <a:r>
              <a:rPr sz="2400">
                <a:solidFill>
                  <a:srgbClr val="000000"/>
                </a:solidFill>
                <a:uFill>
                  <a:solidFill>
                    <a:srgbClr val="000000"/>
                  </a:solidFill>
                </a:uFill>
              </a:rPr>
              <a:t>keypad.</a:t>
            </a:r>
            <a:endParaRPr lang="en-US" sz="2400">
              <a:solidFill>
                <a:srgbClr val="000000"/>
              </a:solidFill>
              <a:uFill>
                <a:solidFill>
                  <a:srgbClr val="000000"/>
                </a:solidFill>
              </a:uFill>
            </a:endParaRPr>
          </a:p>
          <a:p>
            <a:endParaRPr sz="2400" dirty="0">
              <a:solidFill>
                <a:srgbClr val="000000"/>
              </a:solidFill>
              <a:uFill>
                <a:solidFill>
                  <a:srgbClr val="000000"/>
                </a:solidFill>
              </a:uFill>
            </a:endParaRPr>
          </a:p>
          <a:p>
            <a:r>
              <a:rPr sz="2400"/>
              <a:t>Multi-tap </a:t>
            </a:r>
            <a:r>
              <a:rPr sz="2400" dirty="0"/>
              <a:t>input.  </a:t>
            </a:r>
            <a:r>
              <a:rPr sz="2400" dirty="0">
                <a:solidFill>
                  <a:srgbClr val="000000"/>
                </a:solidFill>
                <a:uFill>
                  <a:solidFill>
                    <a:srgbClr val="000000"/>
                  </a:solidFill>
                </a:uFill>
              </a:rPr>
              <a:t>Enter a letter by repeatedly pressing a key.</a:t>
            </a:r>
            <a:br>
              <a:rPr sz="2400" dirty="0">
                <a:solidFill>
                  <a:srgbClr val="000000"/>
                </a:solidFill>
                <a:uFill>
                  <a:solidFill>
                    <a:srgbClr val="000000"/>
                  </a:solidFill>
                </a:uFill>
              </a:rPr>
            </a:br>
            <a:r>
              <a:rPr sz="2400" dirty="0"/>
              <a:t>Ex.  </a:t>
            </a:r>
            <a:r>
              <a:rPr sz="1800" dirty="0">
                <a:solidFill>
                  <a:srgbClr val="000000"/>
                </a:solidFill>
                <a:uFill>
                  <a:solidFill>
                    <a:srgbClr val="000000"/>
                  </a:solidFill>
                </a:uFill>
                <a:latin typeface="+mj-lt"/>
                <a:ea typeface="+mj-ea"/>
                <a:cs typeface="+mj-cs"/>
                <a:sym typeface="Helvetica"/>
              </a:rPr>
              <a:t>hello</a:t>
            </a:r>
            <a:r>
              <a:rPr sz="2400" dirty="0">
                <a:solidFill>
                  <a:srgbClr val="000000"/>
                </a:solidFill>
                <a:uFill>
                  <a:solidFill>
                    <a:srgbClr val="000000"/>
                  </a:solidFill>
                </a:uFill>
              </a:rPr>
              <a:t>:  </a:t>
            </a:r>
            <a:r>
              <a:rPr sz="1800" dirty="0">
                <a:solidFill>
                  <a:srgbClr val="000000"/>
                </a:solidFill>
                <a:uFill>
                  <a:solidFill>
                    <a:srgbClr val="000000"/>
                  </a:solidFill>
                </a:uFill>
                <a:latin typeface="+mj-lt"/>
                <a:ea typeface="+mj-ea"/>
                <a:cs typeface="+mj-cs"/>
                <a:sym typeface="Helvetica"/>
              </a:rPr>
              <a:t>4 4 3 3 5 5 5 5 5 5 6 </a:t>
            </a:r>
            <a:r>
              <a:rPr sz="1800">
                <a:solidFill>
                  <a:srgbClr val="000000"/>
                </a:solidFill>
                <a:uFill>
                  <a:solidFill>
                    <a:srgbClr val="000000"/>
                  </a:solidFill>
                </a:uFill>
                <a:latin typeface="+mj-lt"/>
                <a:ea typeface="+mj-ea"/>
                <a:cs typeface="+mj-cs"/>
                <a:sym typeface="Helvetica"/>
              </a:rPr>
              <a:t>6 6</a:t>
            </a:r>
            <a:endParaRPr lang="en-US" sz="1800">
              <a:solidFill>
                <a:srgbClr val="000000"/>
              </a:solidFill>
              <a:uFill>
                <a:solidFill>
                  <a:srgbClr val="000000"/>
                </a:solidFill>
              </a:uFill>
              <a:latin typeface="+mj-lt"/>
              <a:ea typeface="+mj-ea"/>
              <a:cs typeface="+mj-cs"/>
              <a:sym typeface="Helvetica"/>
            </a:endParaRPr>
          </a:p>
          <a:p>
            <a:endParaRPr sz="1800" b="1" dirty="0">
              <a:solidFill>
                <a:srgbClr val="000000"/>
              </a:solidFill>
              <a:uFill>
                <a:solidFill>
                  <a:srgbClr val="000000"/>
                </a:solidFill>
              </a:uFill>
              <a:latin typeface="+mj-lt"/>
              <a:ea typeface="+mj-ea"/>
              <a:cs typeface="+mj-cs"/>
              <a:sym typeface="Helvetica"/>
            </a:endParaRPr>
          </a:p>
          <a:p>
            <a:r>
              <a:rPr sz="2400"/>
              <a:t>T9 </a:t>
            </a:r>
            <a:r>
              <a:rPr sz="2400" dirty="0"/>
              <a:t>text input.</a:t>
            </a:r>
            <a:endParaRPr sz="1266" dirty="0">
              <a:solidFill>
                <a:srgbClr val="606060"/>
              </a:solidFill>
              <a:uFill>
                <a:solidFill>
                  <a:srgbClr val="606060"/>
                </a:solidFill>
              </a:uFill>
            </a:endParaRPr>
          </a:p>
          <a:p>
            <a:pPr lvl="1"/>
            <a:r>
              <a:rPr sz="2400" dirty="0"/>
              <a:t>Find all words that correspond </a:t>
            </a:r>
            <a:r>
              <a:rPr sz="2400"/>
              <a:t>to given</a:t>
            </a:r>
            <a:br>
              <a:rPr lang="en-US" sz="2400"/>
            </a:br>
            <a:r>
              <a:rPr sz="2400"/>
              <a:t>sequence </a:t>
            </a:r>
            <a:r>
              <a:rPr sz="2400" dirty="0"/>
              <a:t>of numbers.</a:t>
            </a:r>
          </a:p>
          <a:p>
            <a:pPr lvl="1"/>
            <a:r>
              <a:rPr sz="2400" dirty="0"/>
              <a:t>Press 0 to see all completion </a:t>
            </a:r>
            <a:r>
              <a:rPr sz="2400"/>
              <a:t>options.</a:t>
            </a:r>
            <a:endParaRPr dirty="0"/>
          </a:p>
          <a:p>
            <a:r>
              <a:rPr sz="2400"/>
              <a:t>Ex</a:t>
            </a:r>
            <a:r>
              <a:rPr sz="2400" dirty="0"/>
              <a:t>.  </a:t>
            </a:r>
            <a:r>
              <a:rPr sz="1800" dirty="0">
                <a:solidFill>
                  <a:srgbClr val="000000"/>
                </a:solidFill>
                <a:uFill>
                  <a:solidFill>
                    <a:srgbClr val="000000"/>
                  </a:solidFill>
                </a:uFill>
                <a:latin typeface="+mj-lt"/>
                <a:ea typeface="+mj-ea"/>
                <a:cs typeface="+mj-cs"/>
                <a:sym typeface="Helvetica"/>
              </a:rPr>
              <a:t>hello</a:t>
            </a:r>
            <a:r>
              <a:rPr sz="2400" dirty="0">
                <a:solidFill>
                  <a:srgbClr val="000000"/>
                </a:solidFill>
                <a:uFill>
                  <a:solidFill>
                    <a:srgbClr val="000000"/>
                  </a:solidFill>
                </a:uFill>
              </a:rPr>
              <a:t>:  </a:t>
            </a:r>
            <a:r>
              <a:rPr sz="1800" dirty="0">
                <a:solidFill>
                  <a:srgbClr val="000000"/>
                </a:solidFill>
                <a:uFill>
                  <a:solidFill>
                    <a:srgbClr val="000000"/>
                  </a:solidFill>
                </a:uFill>
                <a:latin typeface="+mj-lt"/>
                <a:ea typeface="+mj-ea"/>
                <a:cs typeface="+mj-cs"/>
                <a:sym typeface="Helvetica"/>
              </a:rPr>
              <a:t>4 3 5 </a:t>
            </a:r>
            <a:r>
              <a:rPr sz="1800">
                <a:solidFill>
                  <a:srgbClr val="000000"/>
                </a:solidFill>
                <a:uFill>
                  <a:solidFill>
                    <a:srgbClr val="000000"/>
                  </a:solidFill>
                </a:uFill>
                <a:latin typeface="+mj-lt"/>
                <a:ea typeface="+mj-ea"/>
                <a:cs typeface="+mj-cs"/>
                <a:sym typeface="Helvetica"/>
              </a:rPr>
              <a:t>5 6</a:t>
            </a:r>
            <a:endParaRPr lang="en-US" sz="1800">
              <a:solidFill>
                <a:srgbClr val="000000"/>
              </a:solidFill>
              <a:uFill>
                <a:solidFill>
                  <a:srgbClr val="000000"/>
                </a:solidFill>
              </a:uFill>
              <a:latin typeface="+mj-lt"/>
              <a:ea typeface="+mj-ea"/>
              <a:cs typeface="+mj-cs"/>
              <a:sym typeface="Helvetica"/>
            </a:endParaRPr>
          </a:p>
          <a:p>
            <a:endParaRPr sz="1800" b="1" dirty="0">
              <a:solidFill>
                <a:srgbClr val="000000"/>
              </a:solidFill>
              <a:uFill>
                <a:solidFill>
                  <a:srgbClr val="000000"/>
                </a:solidFill>
              </a:uFill>
              <a:latin typeface="+mj-lt"/>
              <a:ea typeface="+mj-ea"/>
              <a:cs typeface="+mj-cs"/>
              <a:sym typeface="Helvetica"/>
            </a:endParaRPr>
          </a:p>
          <a:p>
            <a:r>
              <a:rPr sz="2400"/>
              <a:t>Q</a:t>
            </a:r>
            <a:r>
              <a:rPr sz="2400" dirty="0"/>
              <a:t>.  </a:t>
            </a:r>
            <a:r>
              <a:rPr sz="2400" dirty="0">
                <a:solidFill>
                  <a:srgbClr val="000000"/>
                </a:solidFill>
                <a:uFill>
                  <a:solidFill>
                    <a:srgbClr val="000000"/>
                  </a:solidFill>
                </a:uFill>
              </a:rPr>
              <a:t>How to implement?</a:t>
            </a:r>
          </a:p>
        </p:txBody>
      </p:sp>
      <p:grpSp>
        <p:nvGrpSpPr>
          <p:cNvPr id="1341" name="Group 1341"/>
          <p:cNvGrpSpPr/>
          <p:nvPr/>
        </p:nvGrpSpPr>
        <p:grpSpPr>
          <a:xfrm>
            <a:off x="8145165" y="3277210"/>
            <a:ext cx="2685497" cy="2817213"/>
            <a:chOff x="0" y="0"/>
            <a:chExt cx="3097672" cy="3248344"/>
          </a:xfrm>
        </p:grpSpPr>
        <p:pic>
          <p:nvPicPr>
            <p:cNvPr id="1339" name="how.png"/>
            <p:cNvPicPr>
              <a:picLocks/>
            </p:cNvPicPr>
            <p:nvPr/>
          </p:nvPicPr>
          <p:blipFill>
            <a:blip r:embed="rId3"/>
            <a:stretch>
              <a:fillRect/>
            </a:stretch>
          </p:blipFill>
          <p:spPr>
            <a:xfrm>
              <a:off x="0" y="0"/>
              <a:ext cx="3097672" cy="2792872"/>
            </a:xfrm>
            <a:prstGeom prst="rect">
              <a:avLst/>
            </a:prstGeom>
            <a:ln w="12700" cap="flat">
              <a:noFill/>
              <a:miter lim="400000"/>
            </a:ln>
            <a:effectLst/>
          </p:spPr>
        </p:pic>
        <p:sp>
          <p:nvSpPr>
            <p:cNvPr id="1340" name="Shape 1340"/>
            <p:cNvSpPr/>
            <p:nvPr/>
          </p:nvSpPr>
          <p:spPr>
            <a:xfrm>
              <a:off x="808283" y="2898420"/>
              <a:ext cx="1177835" cy="349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lvl1pPr marL="58702" marR="58702" defTabSz="1295400">
                <a:lnSpc>
                  <a:spcPct val="150000"/>
                </a:lnSpc>
                <a:defRPr sz="1600" b="1">
                  <a:uFill>
                    <a:solidFill>
                      <a:srgbClr val="000000"/>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125" kern="0">
                  <a:solidFill>
                    <a:srgbClr val="000000"/>
                  </a:solidFill>
                  <a:latin typeface="Lucida Console" panose="020B0609040504020204" pitchFamily="49" charset="0"/>
                </a:rPr>
                <a:t>www.t9.com</a:t>
              </a:r>
            </a:p>
          </p:txBody>
        </p:sp>
      </p:grpSp>
      <p:grpSp>
        <p:nvGrpSpPr>
          <p:cNvPr id="1344" name="Group 1344"/>
          <p:cNvGrpSpPr/>
          <p:nvPr/>
        </p:nvGrpSpPr>
        <p:grpSpPr>
          <a:xfrm>
            <a:off x="3131505" y="3067296"/>
            <a:ext cx="1294805" cy="892969"/>
            <a:chOff x="-710974" y="476178"/>
            <a:chExt cx="1841500" cy="1270000"/>
          </a:xfrm>
        </p:grpSpPr>
        <p:sp>
          <p:nvSpPr>
            <p:cNvPr id="1342" name="Shape 1342"/>
            <p:cNvSpPr/>
            <p:nvPr/>
          </p:nvSpPr>
          <p:spPr>
            <a:xfrm>
              <a:off x="-139474" y="476178"/>
              <a:ext cx="1270000"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lvl1pPr marL="58702" marR="58702" defTabSz="1295400">
                <a:lnSpc>
                  <a:spcPct val="150000"/>
                </a:lnSpc>
                <a:defRPr sz="1600">
                  <a:solidFill>
                    <a:srgbClr val="8D3124"/>
                  </a:solidFill>
                  <a:uFill>
                    <a:solidFill>
                      <a:srgbClr val="8D3124"/>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"a much faster and more fun way to enter text"</a:t>
              </a:r>
            </a:p>
          </p:txBody>
        </p:sp>
        <p:sp>
          <p:nvSpPr>
            <p:cNvPr id="1343" name="Shape 1343"/>
            <p:cNvSpPr/>
            <p:nvPr/>
          </p:nvSpPr>
          <p:spPr>
            <a:xfrm flipV="1">
              <a:off x="-710974" y="684649"/>
              <a:ext cx="530765" cy="274130"/>
            </a:xfrm>
            <a:prstGeom prst="line">
              <a:avLst/>
            </a:prstGeom>
            <a:noFill/>
            <a:ln w="25400" cap="flat">
              <a:solidFill>
                <a:srgbClr val="8D3124"/>
              </a:solidFill>
              <a:prstDash val="solid"/>
              <a:round/>
              <a:headEnd type="triangle" w="med" len="me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338">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338">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338">
                                            <p:txEl>
                                              <p:pRg st="6" end="6"/>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34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33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3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 grpId="0" build="p" animBg="1" advAuto="0"/>
      <p:bldP spid="1344"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 name="Shape 1349"/>
          <p:cNvSpPr txBox="1">
            <a:spLocks noGrp="1"/>
          </p:cNvSpPr>
          <p:nvPr>
            <p:ph type="title"/>
          </p:nvPr>
        </p:nvSpPr>
        <p:spPr>
          <a:prstGeom prst="rect">
            <a:avLst/>
          </a:prstGeom>
        </p:spPr>
        <p:txBody>
          <a:bodyPr/>
          <a:lstStyle/>
          <a:p>
            <a:r>
              <a:t>A letter to t9.com</a:t>
            </a:r>
          </a:p>
        </p:txBody>
      </p:sp>
      <p:sp>
        <p:nvSpPr>
          <p:cNvPr id="1350" name="Shape 1350"/>
          <p:cNvSpPr/>
          <p:nvPr/>
        </p:nvSpPr>
        <p:spPr>
          <a:xfrm>
            <a:off x="1238720" y="1665337"/>
            <a:ext cx="5357813" cy="4723568"/>
          </a:xfrm>
          <a:prstGeom prst="rect">
            <a:avLst/>
          </a:prstGeom>
          <a:solidFill>
            <a:srgbClr val="FFFFFF"/>
          </a:solidFill>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6453" tIns="196453" rIns="196453" bIns="196453">
            <a:spAutoFit/>
          </a:bodyPr>
          <a:lstStyle/>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To: info@t9support.com</a:t>
            </a: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Date: Tue, 25 Oct 2005 14:27:21 -0400 (EDT)</a:t>
            </a:r>
          </a:p>
          <a:p>
            <a:pPr marL="5079" marR="5079" defTabSz="910796" eaLnBrk="1" fontAlgn="auto">
              <a:spcBef>
                <a:spcPts val="0"/>
              </a:spcBef>
              <a:spcAft>
                <a:spcPts val="0"/>
              </a:spcAft>
              <a:defRPr sz="2000">
                <a:uFill>
                  <a:solidFill>
                    <a:srgbClr val="000000"/>
                  </a:solidFill>
                </a:uFill>
              </a:defRPr>
            </a:pPr>
            <a:endParaRPr sz="1406" b="1" kern="0" dirty="0">
              <a:solidFill>
                <a:schemeClr val="accent1">
                  <a:lumMod val="50000"/>
                </a:schemeClr>
              </a:solidFill>
              <a:uFill>
                <a:solidFill>
                  <a:srgbClr val="000000"/>
                </a:solidFill>
              </a:uFill>
              <a:latin typeface="Helvetica"/>
              <a:cs typeface="Helvetica"/>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Dear T9 texting folks,</a:t>
            </a:r>
          </a:p>
          <a:p>
            <a:pPr marL="5079" marR="5079" defTabSz="910796" eaLnBrk="1" fontAlgn="auto">
              <a:spcBef>
                <a:spcPts val="0"/>
              </a:spcBef>
              <a:spcAft>
                <a:spcPts val="0"/>
              </a:spcAft>
              <a:defRPr sz="2000">
                <a:uFill>
                  <a:solidFill>
                    <a:srgbClr val="000000"/>
                  </a:solidFill>
                </a:uFill>
              </a:defRPr>
            </a:pPr>
            <a:endParaRPr sz="1406" b="1" kern="0" dirty="0">
              <a:solidFill>
                <a:schemeClr val="accent1">
                  <a:lumMod val="50000"/>
                </a:schemeClr>
              </a:solidFill>
              <a:uFill>
                <a:solidFill>
                  <a:srgbClr val="000000"/>
                </a:solidFill>
              </a:uFill>
              <a:latin typeface="Helvetica"/>
              <a:cs typeface="Helvetica"/>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I enjoyed learning about the T9 text system</a:t>
            </a:r>
            <a:br>
              <a:rPr sz="1406" b="1" kern="0" dirty="0">
                <a:solidFill>
                  <a:schemeClr val="accent1">
                    <a:lumMod val="50000"/>
                  </a:schemeClr>
                </a:solidFill>
                <a:uFill>
                  <a:solidFill>
                    <a:srgbClr val="000000"/>
                  </a:solidFill>
                </a:uFill>
                <a:latin typeface="Helvetica"/>
                <a:cs typeface="Helvetica"/>
                <a:sym typeface="Helvetica"/>
              </a:rPr>
            </a:br>
            <a:r>
              <a:rPr sz="1406" b="1" kern="0" dirty="0">
                <a:solidFill>
                  <a:schemeClr val="accent1">
                    <a:lumMod val="50000"/>
                  </a:schemeClr>
                </a:solidFill>
                <a:uFill>
                  <a:solidFill>
                    <a:srgbClr val="000000"/>
                  </a:solidFill>
                </a:uFill>
                <a:latin typeface="Helvetica"/>
                <a:cs typeface="Helvetica"/>
                <a:sym typeface="Helvetica"/>
              </a:rPr>
              <a:t>from your webpage, and used it as an example</a:t>
            </a: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in my data structures and algorithms class.</a:t>
            </a: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However, one of my students noticed a bug</a:t>
            </a: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in your phone keypad</a:t>
            </a:r>
          </a:p>
          <a:p>
            <a:pPr marL="5079" marR="5079" defTabSz="910796" eaLnBrk="1" fontAlgn="auto">
              <a:spcBef>
                <a:spcPts val="0"/>
              </a:spcBef>
              <a:spcAft>
                <a:spcPts val="0"/>
              </a:spcAft>
              <a:defRPr sz="2000">
                <a:uFill>
                  <a:solidFill>
                    <a:srgbClr val="000000"/>
                  </a:solidFill>
                </a:uFill>
              </a:defRPr>
            </a:pPr>
            <a:endParaRPr sz="1406" b="1" kern="0" dirty="0">
              <a:solidFill>
                <a:schemeClr val="accent1">
                  <a:lumMod val="50000"/>
                </a:schemeClr>
              </a:solidFill>
              <a:uFill>
                <a:solidFill>
                  <a:srgbClr val="000000"/>
                </a:solidFill>
              </a:uFill>
              <a:latin typeface="Helvetica"/>
              <a:cs typeface="Helvetica"/>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   http://www.t9.com/images/how.gif</a:t>
            </a:r>
          </a:p>
          <a:p>
            <a:pPr marL="5079" marR="5079" defTabSz="910796" eaLnBrk="1" fontAlgn="auto">
              <a:spcBef>
                <a:spcPts val="0"/>
              </a:spcBef>
              <a:spcAft>
                <a:spcPts val="0"/>
              </a:spcAft>
              <a:defRPr sz="2000">
                <a:uFill>
                  <a:solidFill>
                    <a:srgbClr val="000000"/>
                  </a:solidFill>
                </a:uFill>
              </a:defRPr>
            </a:pPr>
            <a:endParaRPr sz="1406" b="1" kern="0" dirty="0">
              <a:solidFill>
                <a:schemeClr val="accent1">
                  <a:lumMod val="50000"/>
                </a:schemeClr>
              </a:solidFill>
              <a:uFill>
                <a:solidFill>
                  <a:srgbClr val="000000"/>
                </a:solidFill>
              </a:uFill>
              <a:latin typeface="Helvetica"/>
              <a:cs typeface="Helvetica"/>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Somehow, it is missing the letter 's'. (!)</a:t>
            </a:r>
          </a:p>
          <a:p>
            <a:pPr marL="5079" marR="5079" defTabSz="910796" eaLnBrk="1" fontAlgn="auto">
              <a:spcBef>
                <a:spcPts val="0"/>
              </a:spcBef>
              <a:spcAft>
                <a:spcPts val="0"/>
              </a:spcAft>
              <a:defRPr sz="2000">
                <a:uFill>
                  <a:solidFill>
                    <a:srgbClr val="000000"/>
                  </a:solidFill>
                </a:uFill>
              </a:defRPr>
            </a:pPr>
            <a:endParaRPr sz="1406" b="1" kern="0" dirty="0">
              <a:solidFill>
                <a:schemeClr val="accent1">
                  <a:lumMod val="50000"/>
                </a:schemeClr>
              </a:solidFill>
              <a:uFill>
                <a:solidFill>
                  <a:srgbClr val="000000"/>
                </a:solidFill>
              </a:uFill>
              <a:latin typeface="Helvetica"/>
              <a:cs typeface="Helvetica"/>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Just wanted to bring this information to</a:t>
            </a: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your attention and thank you for your website.</a:t>
            </a:r>
          </a:p>
          <a:p>
            <a:pPr marL="5079" marR="5079" defTabSz="910796" eaLnBrk="1" fontAlgn="auto">
              <a:spcBef>
                <a:spcPts val="0"/>
              </a:spcBef>
              <a:spcAft>
                <a:spcPts val="0"/>
              </a:spcAft>
              <a:defRPr sz="2000">
                <a:uFill>
                  <a:solidFill>
                    <a:srgbClr val="000000"/>
                  </a:solidFill>
                </a:uFill>
              </a:defRPr>
            </a:pPr>
            <a:endParaRPr sz="1406" b="1" kern="0" dirty="0">
              <a:solidFill>
                <a:schemeClr val="accent1">
                  <a:lumMod val="50000"/>
                </a:schemeClr>
              </a:solidFill>
              <a:uFill>
                <a:solidFill>
                  <a:srgbClr val="000000"/>
                </a:solidFill>
              </a:uFill>
              <a:latin typeface="Helvetica"/>
              <a:cs typeface="Helvetica"/>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Regards,</a:t>
            </a: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Kevin</a:t>
            </a:r>
          </a:p>
        </p:txBody>
      </p:sp>
      <p:pic>
        <p:nvPicPr>
          <p:cNvPr id="1351" name="how.png"/>
          <p:cNvPicPr>
            <a:picLocks/>
          </p:cNvPicPr>
          <p:nvPr/>
        </p:nvPicPr>
        <p:blipFill>
          <a:blip r:embed="rId2"/>
          <a:stretch>
            <a:fillRect/>
          </a:stretch>
        </p:blipFill>
        <p:spPr>
          <a:xfrm>
            <a:off x="7881938" y="2290575"/>
            <a:ext cx="2322910" cy="2026434"/>
          </a:xfrm>
          <a:prstGeom prst="rect">
            <a:avLst/>
          </a:prstGeom>
          <a:ln w="12700">
            <a:miter lim="400000"/>
          </a:ln>
        </p:spPr>
      </p:pic>
      <p:sp>
        <p:nvSpPr>
          <p:cNvPr id="1352" name="Shape 1352"/>
          <p:cNvSpPr/>
          <p:nvPr/>
        </p:nvSpPr>
        <p:spPr>
          <a:xfrm>
            <a:off x="8676431" y="4157260"/>
            <a:ext cx="1" cy="411330"/>
          </a:xfrm>
          <a:prstGeom prst="line">
            <a:avLst/>
          </a:prstGeom>
          <a:ln w="25400">
            <a:solidFill>
              <a:srgbClr val="8D3124"/>
            </a:solidFill>
            <a:headEnd type="triangle"/>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53" name="Shape 1353"/>
          <p:cNvSpPr/>
          <p:nvPr/>
        </p:nvSpPr>
        <p:spPr>
          <a:xfrm>
            <a:off x="7881938" y="4688086"/>
            <a:ext cx="2625328" cy="563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spAutoFit/>
          </a:bodyPr>
          <a:lstStyle>
            <a:lvl1pPr marL="58702" marR="58702" defTabSz="1295400">
              <a:lnSpc>
                <a:spcPct val="150000"/>
              </a:lnSpc>
              <a:defRPr sz="1600" b="1">
                <a:uFill>
                  <a:solidFill>
                    <a:srgbClr val="000000"/>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125" kern="0" dirty="0">
                <a:solidFill>
                  <a:srgbClr val="000000"/>
                </a:solidFill>
                <a:latin typeface="Lucida Console" panose="020B0609040504020204" pitchFamily="49" charset="0"/>
              </a:rPr>
              <a:t>where the @#$% is  the 's'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txBox="1">
            <a:spLocks noGrp="1"/>
          </p:cNvSpPr>
          <p:nvPr>
            <p:ph type="title"/>
          </p:nvPr>
        </p:nvSpPr>
        <p:spPr>
          <a:prstGeom prst="rect">
            <a:avLst/>
          </a:prstGeom>
        </p:spPr>
        <p:txBody>
          <a:bodyPr/>
          <a:lstStyle/>
          <a:p>
            <a:r>
              <a:t>Tries</a:t>
            </a:r>
          </a:p>
        </p:txBody>
      </p:sp>
      <p:sp>
        <p:nvSpPr>
          <p:cNvPr id="117" name="Shape 117"/>
          <p:cNvSpPr txBox="1">
            <a:spLocks noGrp="1"/>
          </p:cNvSpPr>
          <p:nvPr>
            <p:ph idx="1"/>
          </p:nvPr>
        </p:nvSpPr>
        <p:spPr>
          <a:prstGeom prst="rect">
            <a:avLst/>
          </a:prstGeom>
        </p:spPr>
        <p:txBody>
          <a:bodyPr/>
          <a:lstStyle/>
          <a:p>
            <a:r>
              <a:rPr sz="2800"/>
              <a:t>Tries.  </a:t>
            </a:r>
            <a:r>
              <a:rPr sz="2800">
                <a:solidFill>
                  <a:srgbClr val="606060"/>
                </a:solidFill>
              </a:rPr>
              <a:t>[from re</a:t>
            </a:r>
            <a:r>
              <a:rPr sz="2800">
                <a:solidFill>
                  <a:schemeClr val="accent3"/>
                </a:solidFill>
              </a:rPr>
              <a:t>trie</a:t>
            </a:r>
            <a:r>
              <a:rPr sz="2800">
                <a:solidFill>
                  <a:srgbClr val="606060"/>
                </a:solidFill>
              </a:rPr>
              <a:t>val, but pronounced "try"]</a:t>
            </a:r>
          </a:p>
          <a:p>
            <a:pPr lvl="1">
              <a:spcBef>
                <a:spcPts val="0"/>
              </a:spcBef>
            </a:pPr>
            <a:r>
              <a:rPr sz="2400"/>
              <a:t>Store characters in nodes (not keys).</a:t>
            </a:r>
          </a:p>
          <a:p>
            <a:pPr lvl="1">
              <a:spcBef>
                <a:spcPts val="0"/>
              </a:spcBef>
            </a:pPr>
            <a:r>
              <a:rPr sz="2400">
                <a:uFill>
                  <a:solidFill>
                    <a:srgbClr val="0048AA"/>
                  </a:solidFill>
                </a:uFill>
              </a:rPr>
              <a:t>Each node has </a:t>
            </a:r>
            <a:r>
              <a:rPr sz="2400" i="1">
                <a:uFill>
                  <a:solidFill>
                    <a:srgbClr val="0048AA"/>
                  </a:solidFill>
                </a:uFill>
                <a:latin typeface="Times New Roman"/>
                <a:ea typeface="Times New Roman"/>
                <a:cs typeface="Times New Roman"/>
                <a:sym typeface="Times New Roman"/>
              </a:rPr>
              <a:t>R</a:t>
            </a:r>
            <a:r>
              <a:rPr sz="2400">
                <a:uFill>
                  <a:solidFill>
                    <a:srgbClr val="0048AA"/>
                  </a:solidFill>
                </a:uFill>
              </a:rPr>
              <a:t> children, one for each possible character.</a:t>
            </a:r>
            <a:br>
              <a:rPr sz="2400">
                <a:uFill>
                  <a:solidFill>
                    <a:srgbClr val="0048AA"/>
                  </a:solidFill>
                </a:uFill>
              </a:rPr>
            </a:br>
            <a:r>
              <a:rPr sz="2400">
                <a:uFill>
                  <a:solidFill>
                    <a:srgbClr val="0048AA"/>
                  </a:solidFill>
                </a:uFill>
              </a:rPr>
              <a:t>(for now, we do not draw null links)</a:t>
            </a:r>
          </a:p>
          <a:p>
            <a:endParaRPr>
              <a:uFill>
                <a:solidFill>
                  <a:srgbClr val="0048AA"/>
                </a:solidFill>
              </a:uFill>
            </a:endParaRPr>
          </a:p>
          <a:p>
            <a:endParaRPr>
              <a:uFill>
                <a:solidFill>
                  <a:srgbClr val="0048AA"/>
                </a:solidFill>
              </a:uFill>
            </a:endParaRPr>
          </a:p>
        </p:txBody>
      </p:sp>
      <p:sp>
        <p:nvSpPr>
          <p:cNvPr id="120" name="Shape 120"/>
          <p:cNvSpPr/>
          <p:nvPr/>
        </p:nvSpPr>
        <p:spPr>
          <a:xfrm flipH="1" flipV="1">
            <a:off x="7793466" y="3001763"/>
            <a:ext cx="1" cy="687114"/>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21" name="Shape 121"/>
          <p:cNvSpPr/>
          <p:nvPr/>
        </p:nvSpPr>
        <p:spPr>
          <a:xfrm flipH="1" flipV="1">
            <a:off x="7785984" y="3673721"/>
            <a:ext cx="657075" cy="626046"/>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22" name="Shape 122"/>
          <p:cNvSpPr/>
          <p:nvPr/>
        </p:nvSpPr>
        <p:spPr>
          <a:xfrm flipV="1">
            <a:off x="5977859" y="2982863"/>
            <a:ext cx="1736639" cy="704825"/>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23" name="Shape 123"/>
          <p:cNvSpPr/>
          <p:nvPr/>
        </p:nvSpPr>
        <p:spPr>
          <a:xfrm flipH="1" flipV="1">
            <a:off x="9260962" y="5356630"/>
            <a:ext cx="1" cy="693132"/>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24" name="Shape 124"/>
          <p:cNvSpPr/>
          <p:nvPr/>
        </p:nvSpPr>
        <p:spPr>
          <a:xfrm>
            <a:off x="9135582" y="5877574"/>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e</a:t>
            </a:r>
          </a:p>
        </p:txBody>
      </p:sp>
      <p:sp>
        <p:nvSpPr>
          <p:cNvPr id="125" name="Shape 125"/>
          <p:cNvSpPr/>
          <p:nvPr/>
        </p:nvSpPr>
        <p:spPr>
          <a:xfrm flipV="1">
            <a:off x="9260962" y="4743756"/>
            <a:ext cx="1" cy="693132"/>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26" name="Shape 126"/>
          <p:cNvSpPr/>
          <p:nvPr/>
        </p:nvSpPr>
        <p:spPr>
          <a:xfrm>
            <a:off x="9135582" y="5310665"/>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r</a:t>
            </a:r>
          </a:p>
        </p:txBody>
      </p:sp>
      <p:sp>
        <p:nvSpPr>
          <p:cNvPr id="127" name="Shape 127"/>
          <p:cNvSpPr/>
          <p:nvPr/>
        </p:nvSpPr>
        <p:spPr>
          <a:xfrm flipH="1" flipV="1">
            <a:off x="5886167" y="3720208"/>
            <a:ext cx="1" cy="513200"/>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28" name="Shape 128"/>
          <p:cNvSpPr/>
          <p:nvPr/>
        </p:nvSpPr>
        <p:spPr>
          <a:xfrm flipV="1">
            <a:off x="7127936" y="3650175"/>
            <a:ext cx="738204" cy="646148"/>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29" name="Shape 129"/>
          <p:cNvSpPr/>
          <p:nvPr/>
        </p:nvSpPr>
        <p:spPr>
          <a:xfrm flipV="1">
            <a:off x="6747478" y="4218038"/>
            <a:ext cx="445111" cy="624023"/>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0" name="Shape 130"/>
          <p:cNvSpPr/>
          <p:nvPr/>
        </p:nvSpPr>
        <p:spPr>
          <a:xfrm flipH="1" flipV="1">
            <a:off x="7138395" y="4229754"/>
            <a:ext cx="425013" cy="596706"/>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1" name="Shape 131"/>
          <p:cNvSpPr/>
          <p:nvPr/>
        </p:nvSpPr>
        <p:spPr>
          <a:xfrm>
            <a:off x="7028826" y="4169187"/>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e</a:t>
            </a:r>
          </a:p>
        </p:txBody>
      </p:sp>
      <p:sp>
        <p:nvSpPr>
          <p:cNvPr id="132" name="Shape 132"/>
          <p:cNvSpPr/>
          <p:nvPr/>
        </p:nvSpPr>
        <p:spPr>
          <a:xfrm>
            <a:off x="6607475" y="4743756"/>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a</a:t>
            </a:r>
          </a:p>
        </p:txBody>
      </p:sp>
      <p:sp>
        <p:nvSpPr>
          <p:cNvPr id="133" name="Shape 133"/>
          <p:cNvSpPr/>
          <p:nvPr/>
        </p:nvSpPr>
        <p:spPr>
          <a:xfrm flipV="1">
            <a:off x="7575557" y="5364291"/>
            <a:ext cx="1" cy="693132"/>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4" name="Shape 134"/>
          <p:cNvSpPr/>
          <p:nvPr/>
        </p:nvSpPr>
        <p:spPr>
          <a:xfrm flipV="1">
            <a:off x="7575557" y="4751419"/>
            <a:ext cx="1" cy="693131"/>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5" name="Shape 135"/>
          <p:cNvSpPr/>
          <p:nvPr/>
        </p:nvSpPr>
        <p:spPr>
          <a:xfrm flipH="1" flipV="1">
            <a:off x="8421339" y="4199988"/>
            <a:ext cx="1" cy="627844"/>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6" name="Shape 136"/>
          <p:cNvSpPr/>
          <p:nvPr/>
        </p:nvSpPr>
        <p:spPr>
          <a:xfrm flipV="1">
            <a:off x="8418259" y="5364291"/>
            <a:ext cx="1" cy="693132"/>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7" name="Shape 137"/>
          <p:cNvSpPr/>
          <p:nvPr/>
        </p:nvSpPr>
        <p:spPr>
          <a:xfrm flipV="1">
            <a:off x="8418259" y="4751419"/>
            <a:ext cx="1" cy="693131"/>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8" name="Shape 138"/>
          <p:cNvSpPr/>
          <p:nvPr/>
        </p:nvSpPr>
        <p:spPr>
          <a:xfrm>
            <a:off x="7450177" y="4743756"/>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sp>
        <p:nvSpPr>
          <p:cNvPr id="139" name="Shape 139"/>
          <p:cNvSpPr/>
          <p:nvPr/>
        </p:nvSpPr>
        <p:spPr>
          <a:xfrm>
            <a:off x="7450177" y="5318324"/>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sp>
        <p:nvSpPr>
          <p:cNvPr id="140" name="Shape 140"/>
          <p:cNvSpPr/>
          <p:nvPr/>
        </p:nvSpPr>
        <p:spPr>
          <a:xfrm>
            <a:off x="7450177" y="5892894"/>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sp>
        <p:nvSpPr>
          <p:cNvPr id="141" name="Shape 141"/>
          <p:cNvSpPr/>
          <p:nvPr/>
        </p:nvSpPr>
        <p:spPr>
          <a:xfrm flipV="1">
            <a:off x="8418259" y="6030791"/>
            <a:ext cx="1" cy="693132"/>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42" name="Shape 142"/>
          <p:cNvSpPr/>
          <p:nvPr/>
        </p:nvSpPr>
        <p:spPr>
          <a:xfrm>
            <a:off x="5764773" y="3594617"/>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b</a:t>
            </a:r>
          </a:p>
        </p:txBody>
      </p:sp>
      <p:sp>
        <p:nvSpPr>
          <p:cNvPr id="143" name="Shape 143"/>
          <p:cNvSpPr/>
          <p:nvPr/>
        </p:nvSpPr>
        <p:spPr>
          <a:xfrm>
            <a:off x="5764773" y="4169187"/>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y</a:t>
            </a:r>
          </a:p>
        </p:txBody>
      </p:sp>
      <p:sp>
        <p:nvSpPr>
          <p:cNvPr id="144" name="Shape 144"/>
          <p:cNvSpPr/>
          <p:nvPr/>
        </p:nvSpPr>
        <p:spPr>
          <a:xfrm flipH="1" flipV="1">
            <a:off x="8359174" y="4244909"/>
            <a:ext cx="950780" cy="598116"/>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45" name="Shape 145"/>
          <p:cNvSpPr/>
          <p:nvPr/>
        </p:nvSpPr>
        <p:spPr>
          <a:xfrm>
            <a:off x="9135581" y="4728434"/>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o</a:t>
            </a:r>
          </a:p>
        </p:txBody>
      </p:sp>
      <p:sp>
        <p:nvSpPr>
          <p:cNvPr id="146" name="Shape 146"/>
          <p:cNvSpPr/>
          <p:nvPr/>
        </p:nvSpPr>
        <p:spPr>
          <a:xfrm flipV="1">
            <a:off x="10103662" y="4222815"/>
            <a:ext cx="1" cy="693131"/>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47" name="Shape 147"/>
          <p:cNvSpPr/>
          <p:nvPr/>
        </p:nvSpPr>
        <p:spPr>
          <a:xfrm flipV="1">
            <a:off x="10103662" y="3609939"/>
            <a:ext cx="1" cy="693132"/>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48" name="Shape 148"/>
          <p:cNvSpPr/>
          <p:nvPr/>
        </p:nvSpPr>
        <p:spPr>
          <a:xfrm>
            <a:off x="9978281" y="4169187"/>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h</a:t>
            </a:r>
          </a:p>
        </p:txBody>
      </p:sp>
      <p:sp>
        <p:nvSpPr>
          <p:cNvPr id="149" name="Shape 149"/>
          <p:cNvSpPr/>
          <p:nvPr/>
        </p:nvSpPr>
        <p:spPr>
          <a:xfrm>
            <a:off x="9978281" y="4743756"/>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e</a:t>
            </a:r>
          </a:p>
        </p:txBody>
      </p:sp>
      <p:sp>
        <p:nvSpPr>
          <p:cNvPr id="150" name="Shape 150"/>
          <p:cNvSpPr/>
          <p:nvPr/>
        </p:nvSpPr>
        <p:spPr>
          <a:xfrm flipH="1" flipV="1">
            <a:off x="7796756" y="2941498"/>
            <a:ext cx="2299591" cy="771050"/>
          </a:xfrm>
          <a:prstGeom prst="line">
            <a:avLst/>
          </a:prstGeom>
          <a:ln w="127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51" name="Shape 151"/>
          <p:cNvSpPr/>
          <p:nvPr/>
        </p:nvSpPr>
        <p:spPr>
          <a:xfrm>
            <a:off x="9978281" y="3594617"/>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t</a:t>
            </a:r>
          </a:p>
        </p:txBody>
      </p:sp>
      <p:sp>
        <p:nvSpPr>
          <p:cNvPr id="152" name="Shape 152"/>
          <p:cNvSpPr/>
          <p:nvPr/>
        </p:nvSpPr>
        <p:spPr>
          <a:xfrm>
            <a:off x="9447093" y="5923538"/>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7</a:t>
            </a:r>
          </a:p>
        </p:txBody>
      </p:sp>
      <p:sp>
        <p:nvSpPr>
          <p:cNvPr id="153" name="Shape 153"/>
          <p:cNvSpPr/>
          <p:nvPr/>
        </p:nvSpPr>
        <p:spPr>
          <a:xfrm>
            <a:off x="10291739" y="4781928"/>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5</a:t>
            </a:r>
          </a:p>
        </p:txBody>
      </p:sp>
      <p:sp>
        <p:nvSpPr>
          <p:cNvPr id="154" name="Shape 154"/>
          <p:cNvSpPr/>
          <p:nvPr/>
        </p:nvSpPr>
        <p:spPr>
          <a:xfrm>
            <a:off x="8586169" y="4781928"/>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0</a:t>
            </a:r>
          </a:p>
        </p:txBody>
      </p:sp>
      <p:sp>
        <p:nvSpPr>
          <p:cNvPr id="155" name="Shape 155"/>
          <p:cNvSpPr/>
          <p:nvPr/>
        </p:nvSpPr>
        <p:spPr>
          <a:xfrm>
            <a:off x="8612958" y="651428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3</a:t>
            </a:r>
          </a:p>
        </p:txBody>
      </p:sp>
      <p:sp>
        <p:nvSpPr>
          <p:cNvPr id="156" name="Shape 156"/>
          <p:cNvSpPr/>
          <p:nvPr/>
        </p:nvSpPr>
        <p:spPr>
          <a:xfrm>
            <a:off x="7764637" y="593385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1</a:t>
            </a:r>
          </a:p>
        </p:txBody>
      </p:sp>
      <p:sp>
        <p:nvSpPr>
          <p:cNvPr id="157" name="Shape 157"/>
          <p:cNvSpPr/>
          <p:nvPr/>
        </p:nvSpPr>
        <p:spPr>
          <a:xfrm>
            <a:off x="6916317" y="479085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6</a:t>
            </a:r>
          </a:p>
        </p:txBody>
      </p:sp>
      <p:sp>
        <p:nvSpPr>
          <p:cNvPr id="158" name="Shape 158"/>
          <p:cNvSpPr/>
          <p:nvPr/>
        </p:nvSpPr>
        <p:spPr>
          <a:xfrm>
            <a:off x="6094786" y="421935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4</a:t>
            </a:r>
          </a:p>
        </p:txBody>
      </p:sp>
      <p:sp>
        <p:nvSpPr>
          <p:cNvPr id="159" name="Shape 159"/>
          <p:cNvSpPr/>
          <p:nvPr/>
        </p:nvSpPr>
        <p:spPr>
          <a:xfrm>
            <a:off x="8292878" y="6467464"/>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sp>
        <p:nvSpPr>
          <p:cNvPr id="160" name="Shape 160"/>
          <p:cNvSpPr/>
          <p:nvPr/>
        </p:nvSpPr>
        <p:spPr>
          <a:xfrm>
            <a:off x="8292878" y="5892894"/>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sp>
        <p:nvSpPr>
          <p:cNvPr id="161" name="Shape 161"/>
          <p:cNvSpPr/>
          <p:nvPr/>
        </p:nvSpPr>
        <p:spPr>
          <a:xfrm>
            <a:off x="8292878" y="5318324"/>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sp>
        <p:nvSpPr>
          <p:cNvPr id="162" name="Shape 162"/>
          <p:cNvSpPr/>
          <p:nvPr/>
        </p:nvSpPr>
        <p:spPr>
          <a:xfrm>
            <a:off x="8292878" y="4743756"/>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e</a:t>
            </a:r>
          </a:p>
        </p:txBody>
      </p:sp>
      <p:sp>
        <p:nvSpPr>
          <p:cNvPr id="163" name="Shape 163"/>
          <p:cNvSpPr/>
          <p:nvPr/>
        </p:nvSpPr>
        <p:spPr>
          <a:xfrm>
            <a:off x="8292878" y="4169187"/>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h</a:t>
            </a:r>
          </a:p>
        </p:txBody>
      </p:sp>
      <p:sp>
        <p:nvSpPr>
          <p:cNvPr id="164" name="Shape 164"/>
          <p:cNvSpPr/>
          <p:nvPr/>
        </p:nvSpPr>
        <p:spPr>
          <a:xfrm>
            <a:off x="7672343" y="3594617"/>
            <a:ext cx="252811" cy="252948"/>
          </a:xfrm>
          <a:prstGeom prst="ellipse">
            <a:avLst/>
          </a:prstGeom>
          <a:solidFill>
            <a:srgbClr val="FFFFFF"/>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sp>
        <p:nvSpPr>
          <p:cNvPr id="165" name="Shape 165"/>
          <p:cNvSpPr/>
          <p:nvPr/>
        </p:nvSpPr>
        <p:spPr>
          <a:xfrm>
            <a:off x="7677423" y="2828528"/>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2000">
                <a:uFill>
                  <a:solidFill>
                    <a:srgbClr val="000000"/>
                  </a:solidFill>
                </a:uFill>
                <a:latin typeface="Lucida Sans Regular"/>
                <a:ea typeface="Lucida Sans Regular"/>
                <a:cs typeface="Lucida Sans Regular"/>
                <a:sym typeface="Lucida Sans Regular"/>
              </a:defRPr>
            </a:pPr>
            <a:endParaRPr sz="1406" kern="0">
              <a:solidFill>
                <a:srgbClr val="000000"/>
              </a:solidFill>
              <a:uFill>
                <a:solidFill>
                  <a:srgbClr val="000000"/>
                </a:solidFill>
              </a:uFill>
              <a:latin typeface="Lucida Sans Regular"/>
              <a:sym typeface="Lucida Sans Regular"/>
            </a:endParaRPr>
          </a:p>
        </p:txBody>
      </p:sp>
      <p:sp>
        <p:nvSpPr>
          <p:cNvPr id="166" name="Shape 166"/>
          <p:cNvSpPr/>
          <p:nvPr/>
        </p:nvSpPr>
        <p:spPr>
          <a:xfrm>
            <a:off x="6693074" y="2799538"/>
            <a:ext cx="445636" cy="299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solidFill>
                  <a:srgbClr val="8D3124"/>
                </a:solidFill>
                <a:uFill>
                  <a:solidFill>
                    <a:srgbClr val="8D3124"/>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root</a:t>
            </a:r>
          </a:p>
        </p:txBody>
      </p:sp>
      <p:sp>
        <p:nvSpPr>
          <p:cNvPr id="167" name="Shape 167"/>
          <p:cNvSpPr/>
          <p:nvPr/>
        </p:nvSpPr>
        <p:spPr>
          <a:xfrm flipH="1">
            <a:off x="7179928" y="2915624"/>
            <a:ext cx="432905" cy="1"/>
          </a:xfrm>
          <a:prstGeom prst="line">
            <a:avLst/>
          </a:prstGeom>
          <a:ln w="25400">
            <a:solidFill>
              <a:srgbClr val="8D3124"/>
            </a:solidFill>
            <a:headEnd type="triangle"/>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nvGrpSpPr>
          <p:cNvPr id="170" name="Group 170"/>
          <p:cNvGrpSpPr/>
          <p:nvPr/>
        </p:nvGrpSpPr>
        <p:grpSpPr>
          <a:xfrm>
            <a:off x="7862863" y="2594155"/>
            <a:ext cx="2523272" cy="892969"/>
            <a:chOff x="0" y="0"/>
            <a:chExt cx="3588652" cy="1270000"/>
          </a:xfrm>
        </p:grpSpPr>
        <p:sp>
          <p:nvSpPr>
            <p:cNvPr id="168" name="Shape 168"/>
            <p:cNvSpPr/>
            <p:nvPr/>
          </p:nvSpPr>
          <p:spPr>
            <a:xfrm>
              <a:off x="2318652"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link to trie for all keys</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that start with </a:t>
              </a:r>
              <a:r>
                <a:rPr sz="1125" kern="0">
                  <a:solidFill>
                    <a:srgbClr val="000000"/>
                  </a:solidFill>
                  <a:uFill>
                    <a:solidFill>
                      <a:srgbClr val="000000"/>
                    </a:solidFill>
                  </a:uFill>
                  <a:latin typeface="Helvetica"/>
                  <a:ea typeface="+mj-ea"/>
                  <a:cs typeface="Helvetica"/>
                  <a:sym typeface="Helvetica"/>
                </a:rPr>
                <a:t>s</a:t>
              </a:r>
            </a:p>
          </p:txBody>
        </p:sp>
        <p:sp>
          <p:nvSpPr>
            <p:cNvPr id="169" name="Shape 169"/>
            <p:cNvSpPr/>
            <p:nvPr/>
          </p:nvSpPr>
          <p:spPr>
            <a:xfrm flipV="1">
              <a:off x="0" y="428565"/>
              <a:ext cx="1363133" cy="676336"/>
            </a:xfrm>
            <a:prstGeom prst="line">
              <a:avLst/>
            </a:prstGeom>
            <a:noFill/>
            <a:ln w="25400" cap="flat">
              <a:solidFill>
                <a:srgbClr val="8D3124"/>
              </a:solidFill>
              <a:prstDash val="solid"/>
              <a:round/>
              <a:headEnd type="triangle" w="med" len="me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grpSp>
        <p:nvGrpSpPr>
          <p:cNvPr id="173" name="Group 173"/>
          <p:cNvGrpSpPr/>
          <p:nvPr/>
        </p:nvGrpSpPr>
        <p:grpSpPr>
          <a:xfrm>
            <a:off x="8496871" y="2933484"/>
            <a:ext cx="3594834" cy="1663197"/>
            <a:chOff x="0" y="0"/>
            <a:chExt cx="5112652" cy="2365435"/>
          </a:xfrm>
        </p:grpSpPr>
        <p:sp>
          <p:nvSpPr>
            <p:cNvPr id="171" name="Shape 171"/>
            <p:cNvSpPr/>
            <p:nvPr/>
          </p:nvSpPr>
          <p:spPr>
            <a:xfrm>
              <a:off x="3842652"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link to trie for all keys</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that start with </a:t>
              </a:r>
              <a:r>
                <a:rPr sz="1125" kern="0">
                  <a:solidFill>
                    <a:srgbClr val="000000"/>
                  </a:solidFill>
                  <a:uFill>
                    <a:solidFill>
                      <a:srgbClr val="000000"/>
                    </a:solidFill>
                  </a:uFill>
                  <a:latin typeface="Helvetica"/>
                  <a:ea typeface="+mj-ea"/>
                  <a:cs typeface="Helvetica"/>
                  <a:sym typeface="Helvetica"/>
                </a:rPr>
                <a:t>she</a:t>
              </a:r>
            </a:p>
          </p:txBody>
        </p:sp>
        <p:sp>
          <p:nvSpPr>
            <p:cNvPr id="172" name="Shape 172"/>
            <p:cNvSpPr/>
            <p:nvPr/>
          </p:nvSpPr>
          <p:spPr>
            <a:xfrm flipV="1">
              <a:off x="0" y="365767"/>
              <a:ext cx="2684790" cy="1999669"/>
            </a:xfrm>
            <a:prstGeom prst="line">
              <a:avLst/>
            </a:prstGeom>
            <a:noFill/>
            <a:ln w="25400" cap="flat">
              <a:solidFill>
                <a:srgbClr val="8D3124"/>
              </a:solidFill>
              <a:prstDash val="solid"/>
              <a:round/>
              <a:headEnd type="triangle" w="med" len="me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grpSp>
        <p:nvGrpSpPr>
          <p:cNvPr id="176" name="Group 176"/>
          <p:cNvGrpSpPr/>
          <p:nvPr/>
        </p:nvGrpSpPr>
        <p:grpSpPr>
          <a:xfrm>
            <a:off x="8782622" y="4917603"/>
            <a:ext cx="3201927" cy="1159130"/>
            <a:chOff x="0" y="0"/>
            <a:chExt cx="4553851" cy="1648540"/>
          </a:xfrm>
        </p:grpSpPr>
        <p:sp>
          <p:nvSpPr>
            <p:cNvPr id="174" name="Shape 174"/>
            <p:cNvSpPr/>
            <p:nvPr/>
          </p:nvSpPr>
          <p:spPr>
            <a:xfrm>
              <a:off x="3283851" y="37854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value for </a:t>
              </a:r>
              <a:r>
                <a:rPr sz="1125" kern="0">
                  <a:solidFill>
                    <a:srgbClr val="000000"/>
                  </a:solidFill>
                  <a:uFill>
                    <a:solidFill>
                      <a:srgbClr val="000000"/>
                    </a:solidFill>
                  </a:uFill>
                  <a:latin typeface="Helvetica"/>
                  <a:ea typeface="+mj-ea"/>
                  <a:cs typeface="Helvetica"/>
                  <a:sym typeface="Helvetica"/>
                </a:rPr>
                <a:t>she</a:t>
              </a:r>
              <a:r>
                <a:rPr sz="1125" kern="0">
                  <a:solidFill>
                    <a:srgbClr val="8D3124"/>
                  </a:solidFill>
                  <a:uFill>
                    <a:solidFill>
                      <a:srgbClr val="8D3124"/>
                    </a:solidFill>
                  </a:uFill>
                  <a:latin typeface="Lucida Sans Regular"/>
                  <a:sym typeface="Lucida Sans Regular"/>
                </a:rPr>
                <a:t> in node</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corresponding to last</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key character</a:t>
              </a:r>
            </a:p>
          </p:txBody>
        </p:sp>
        <p:sp>
          <p:nvSpPr>
            <p:cNvPr id="175" name="Shape 175"/>
            <p:cNvSpPr/>
            <p:nvPr/>
          </p:nvSpPr>
          <p:spPr>
            <a:xfrm>
              <a:off x="0" y="0"/>
              <a:ext cx="2100589" cy="772241"/>
            </a:xfrm>
            <a:prstGeom prst="line">
              <a:avLst/>
            </a:prstGeom>
            <a:noFill/>
            <a:ln w="25400" cap="flat">
              <a:solidFill>
                <a:srgbClr val="8D3124"/>
              </a:solidFill>
              <a:prstDash val="solid"/>
              <a:round/>
              <a:headEnd type="triangle" w="med" len="me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graphicFrame>
        <p:nvGraphicFramePr>
          <p:cNvPr id="177" name="Table 177"/>
          <p:cNvGraphicFramePr/>
          <p:nvPr>
            <p:extLst>
              <p:ext uri="{D42A27DB-BD31-4B8C-83A1-F6EECF244321}">
                <p14:modId xmlns:p14="http://schemas.microsoft.com/office/powerpoint/2010/main" val="233267326"/>
              </p:ext>
            </p:extLst>
          </p:nvPr>
        </p:nvGraphicFramePr>
        <p:xfrm>
          <a:off x="3125261" y="3637535"/>
          <a:ext cx="1225154" cy="2296000"/>
        </p:xfrm>
        <a:graphic>
          <a:graphicData uri="http://schemas.openxmlformats.org/drawingml/2006/table">
            <a:tbl>
              <a:tblPr firstRow="1"/>
              <a:tblGrid>
                <a:gridCol w="612577">
                  <a:extLst>
                    <a:ext uri="{9D8B030D-6E8A-4147-A177-3AD203B41FA5}">
                      <a16:colId xmlns:a16="http://schemas.microsoft.com/office/drawing/2014/main" val="20000"/>
                    </a:ext>
                  </a:extLst>
                </a:gridCol>
                <a:gridCol w="612577">
                  <a:extLst>
                    <a:ext uri="{9D8B030D-6E8A-4147-A177-3AD203B41FA5}">
                      <a16:colId xmlns:a16="http://schemas.microsoft.com/office/drawing/2014/main" val="20001"/>
                    </a:ext>
                  </a:extLst>
                </a:gridCol>
              </a:tblGrid>
              <a:tr h="287000">
                <a:tc>
                  <a:txBody>
                    <a:bodyPr/>
                    <a:lstStyle/>
                    <a:p>
                      <a:pPr marL="58702" marR="58702" defTabSz="1295400">
                        <a:lnSpc>
                          <a:spcPct val="130000"/>
                        </a:lnSpc>
                        <a:defRPr sz="1800">
                          <a:solidFill>
                            <a:srgbClr val="000000"/>
                          </a:solidFill>
                          <a:uFillTx/>
                        </a:defRPr>
                      </a:pPr>
                      <a:r>
                        <a:rPr sz="1100">
                          <a:uFill>
                            <a:solidFill>
                              <a:srgbClr val="000000"/>
                            </a:solidFill>
                          </a:uFill>
                        </a:rPr>
                        <a:t>key</a:t>
                      </a:r>
                    </a:p>
                  </a:txBody>
                  <a:tcPr marL="35719" marR="35719" marT="35719" marB="35719" anchor="ctr" horzOverflow="overflow">
                    <a:lnL w="28575">
                      <a:miter lim="400000"/>
                    </a:lnL>
                    <a:lnB w="12700">
                      <a:solidFill>
                        <a:srgbClr val="BABABA"/>
                      </a:solidFill>
                      <a:miter lim="400000"/>
                    </a:lnB>
                    <a:noFill/>
                  </a:tcPr>
                </a:tc>
                <a:tc>
                  <a:txBody>
                    <a:bodyPr/>
                    <a:lstStyle/>
                    <a:p>
                      <a:pPr marL="58702" marR="58702" defTabSz="1295400">
                        <a:lnSpc>
                          <a:spcPct val="130000"/>
                        </a:lnSpc>
                        <a:defRPr sz="1800">
                          <a:solidFill>
                            <a:srgbClr val="000000"/>
                          </a:solidFill>
                          <a:uFillTx/>
                        </a:defRPr>
                      </a:pPr>
                      <a:r>
                        <a:rPr sz="1100">
                          <a:uFill>
                            <a:solidFill>
                              <a:srgbClr val="000000"/>
                            </a:solidFill>
                          </a:uFill>
                        </a:rPr>
                        <a:t>value</a:t>
                      </a:r>
                    </a:p>
                  </a:txBody>
                  <a:tcPr marL="35719" marR="35719" marT="35719" marB="35719" anchor="ctr" horzOverflow="overflow">
                    <a:lnR w="28575">
                      <a:miter lim="400000"/>
                    </a:lnR>
                    <a:lnB w="12700">
                      <a:solidFill>
                        <a:srgbClr val="BABABA"/>
                      </a:solidFill>
                      <a:miter lim="400000"/>
                    </a:lnB>
                    <a:noFill/>
                  </a:tcPr>
                </a:tc>
                <a:extLst>
                  <a:ext uri="{0D108BD9-81ED-4DB2-BD59-A6C34878D82A}">
                    <a16:rowId xmlns:a16="http://schemas.microsoft.com/office/drawing/2014/main" val="10000"/>
                  </a:ext>
                </a:extLst>
              </a:tr>
              <a:tr h="287000">
                <a:tc>
                  <a:txBody>
                    <a:bodyPr/>
                    <a:lstStyle/>
                    <a:p>
                      <a:pPr marL="58702" marR="58702" defTabSz="1295400">
                        <a:lnSpc>
                          <a:spcPct val="130000"/>
                        </a:lnSpc>
                        <a:defRPr sz="1800">
                          <a:uFillTx/>
                        </a:defRPr>
                      </a:pPr>
                      <a:r>
                        <a:rPr sz="1100">
                          <a:uFill>
                            <a:solidFill>
                              <a:srgbClr val="000000"/>
                            </a:solidFill>
                          </a:uFill>
                        </a:rPr>
                        <a:t>by</a:t>
                      </a:r>
                    </a:p>
                  </a:txBody>
                  <a:tcPr marL="35719" marR="35719" marT="35719" marB="35719" anchor="ctr" horzOverflow="overflow">
                    <a:lnL w="28575">
                      <a:miter lim="400000"/>
                    </a:lnL>
                    <a:lnT w="12700">
                      <a:solidFill>
                        <a:srgbClr val="BABABA"/>
                      </a:solidFill>
                      <a:miter lim="400000"/>
                    </a:lnT>
                    <a:noFill/>
                  </a:tcPr>
                </a:tc>
                <a:tc>
                  <a:txBody>
                    <a:bodyPr/>
                    <a:lstStyle/>
                    <a:p>
                      <a:pPr marL="58702" marR="58702" defTabSz="1295400">
                        <a:lnSpc>
                          <a:spcPct val="130000"/>
                        </a:lnSpc>
                        <a:defRPr sz="1800">
                          <a:uFillTx/>
                        </a:defRPr>
                      </a:pPr>
                      <a:r>
                        <a:rPr sz="1100">
                          <a:uFill>
                            <a:solidFill>
                              <a:srgbClr val="000000"/>
                            </a:solidFill>
                          </a:uFill>
                        </a:rPr>
                        <a:t>4</a:t>
                      </a:r>
                    </a:p>
                  </a:txBody>
                  <a:tcPr marL="35719" marR="35719" marT="35719" marB="35719" anchor="ctr" horzOverflow="overflow">
                    <a:lnR w="28575">
                      <a:miter lim="400000"/>
                    </a:lnR>
                    <a:lnT w="12700">
                      <a:solidFill>
                        <a:srgbClr val="BABABA"/>
                      </a:solidFill>
                      <a:miter lim="400000"/>
                    </a:lnT>
                    <a:noFill/>
                  </a:tcPr>
                </a:tc>
                <a:extLst>
                  <a:ext uri="{0D108BD9-81ED-4DB2-BD59-A6C34878D82A}">
                    <a16:rowId xmlns:a16="http://schemas.microsoft.com/office/drawing/2014/main" val="10001"/>
                  </a:ext>
                </a:extLst>
              </a:tr>
              <a:tr h="287000">
                <a:tc>
                  <a:txBody>
                    <a:bodyPr/>
                    <a:lstStyle/>
                    <a:p>
                      <a:pPr marL="58702" marR="58702" defTabSz="1295400">
                        <a:lnSpc>
                          <a:spcPct val="130000"/>
                        </a:lnSpc>
                        <a:defRPr sz="1800">
                          <a:uFillTx/>
                        </a:defRPr>
                      </a:pPr>
                      <a:r>
                        <a:rPr sz="1100">
                          <a:uFill>
                            <a:solidFill>
                              <a:srgbClr val="000000"/>
                            </a:solidFill>
                          </a:uFill>
                        </a:rPr>
                        <a:t>sea</a:t>
                      </a:r>
                    </a:p>
                  </a:txBody>
                  <a:tcPr marL="35719" marR="35719" marT="35719" marB="35719" anchor="ctr" horzOverflow="overflow">
                    <a:lnL w="28575">
                      <a:miter lim="400000"/>
                    </a:lnL>
                    <a:noFill/>
                  </a:tcPr>
                </a:tc>
                <a:tc>
                  <a:txBody>
                    <a:bodyPr/>
                    <a:lstStyle/>
                    <a:p>
                      <a:pPr marL="58702" marR="58702" defTabSz="1295400">
                        <a:lnSpc>
                          <a:spcPct val="130000"/>
                        </a:lnSpc>
                        <a:defRPr sz="1800">
                          <a:uFillTx/>
                        </a:defRPr>
                      </a:pPr>
                      <a:r>
                        <a:rPr sz="1100">
                          <a:uFill>
                            <a:solidFill>
                              <a:srgbClr val="000000"/>
                            </a:solidFill>
                          </a:uFill>
                        </a:rPr>
                        <a:t>6</a:t>
                      </a:r>
                    </a:p>
                  </a:txBody>
                  <a:tcPr marL="35719" marR="35719" marT="35719" marB="35719" anchor="ctr" horzOverflow="overflow">
                    <a:lnR w="28575">
                      <a:miter lim="400000"/>
                    </a:lnR>
                    <a:noFill/>
                  </a:tcPr>
                </a:tc>
                <a:extLst>
                  <a:ext uri="{0D108BD9-81ED-4DB2-BD59-A6C34878D82A}">
                    <a16:rowId xmlns:a16="http://schemas.microsoft.com/office/drawing/2014/main" val="10002"/>
                  </a:ext>
                </a:extLst>
              </a:tr>
              <a:tr h="287000">
                <a:tc>
                  <a:txBody>
                    <a:bodyPr/>
                    <a:lstStyle/>
                    <a:p>
                      <a:pPr marL="58702" marR="58702" defTabSz="1295400">
                        <a:lnSpc>
                          <a:spcPct val="130000"/>
                        </a:lnSpc>
                        <a:defRPr sz="1800">
                          <a:uFillTx/>
                        </a:defRPr>
                      </a:pPr>
                      <a:r>
                        <a:rPr sz="1100">
                          <a:uFill>
                            <a:solidFill>
                              <a:srgbClr val="000000"/>
                            </a:solidFill>
                          </a:uFill>
                        </a:rPr>
                        <a:t>sells</a:t>
                      </a:r>
                    </a:p>
                  </a:txBody>
                  <a:tcPr marL="35719" marR="35719" marT="35719" marB="35719" anchor="ctr" horzOverflow="overflow">
                    <a:lnL w="28575">
                      <a:miter lim="400000"/>
                    </a:lnL>
                    <a:noFill/>
                  </a:tcPr>
                </a:tc>
                <a:tc>
                  <a:txBody>
                    <a:bodyPr/>
                    <a:lstStyle/>
                    <a:p>
                      <a:pPr marL="58702" marR="58702" defTabSz="1295400">
                        <a:lnSpc>
                          <a:spcPct val="130000"/>
                        </a:lnSpc>
                        <a:defRPr sz="1800">
                          <a:uFillTx/>
                        </a:defRPr>
                      </a:pPr>
                      <a:r>
                        <a:rPr sz="1100">
                          <a:uFill>
                            <a:solidFill>
                              <a:srgbClr val="000000"/>
                            </a:solidFill>
                          </a:uFill>
                        </a:rPr>
                        <a:t>1</a:t>
                      </a:r>
                    </a:p>
                  </a:txBody>
                  <a:tcPr marL="35719" marR="35719" marT="35719" marB="35719" anchor="ctr" horzOverflow="overflow">
                    <a:lnR w="28575">
                      <a:miter lim="400000"/>
                    </a:lnR>
                    <a:noFill/>
                  </a:tcPr>
                </a:tc>
                <a:extLst>
                  <a:ext uri="{0D108BD9-81ED-4DB2-BD59-A6C34878D82A}">
                    <a16:rowId xmlns:a16="http://schemas.microsoft.com/office/drawing/2014/main" val="10003"/>
                  </a:ext>
                </a:extLst>
              </a:tr>
              <a:tr h="287000">
                <a:tc>
                  <a:txBody>
                    <a:bodyPr/>
                    <a:lstStyle/>
                    <a:p>
                      <a:pPr marL="58702" marR="58702" defTabSz="1295400">
                        <a:lnSpc>
                          <a:spcPct val="130000"/>
                        </a:lnSpc>
                        <a:defRPr sz="1800">
                          <a:uFillTx/>
                        </a:defRPr>
                      </a:pPr>
                      <a:r>
                        <a:rPr sz="1100">
                          <a:uFill>
                            <a:solidFill>
                              <a:srgbClr val="000000"/>
                            </a:solidFill>
                          </a:uFill>
                        </a:rPr>
                        <a:t>she</a:t>
                      </a:r>
                    </a:p>
                  </a:txBody>
                  <a:tcPr marL="35719" marR="35719" marT="35719" marB="35719" anchor="ctr" horzOverflow="overflow">
                    <a:lnL w="28575">
                      <a:miter lim="400000"/>
                    </a:lnL>
                    <a:noFill/>
                  </a:tcPr>
                </a:tc>
                <a:tc>
                  <a:txBody>
                    <a:bodyPr/>
                    <a:lstStyle/>
                    <a:p>
                      <a:pPr marL="58702" marR="58702" defTabSz="1295400">
                        <a:lnSpc>
                          <a:spcPct val="130000"/>
                        </a:lnSpc>
                        <a:defRPr sz="1800">
                          <a:uFillTx/>
                        </a:defRPr>
                      </a:pPr>
                      <a:r>
                        <a:rPr sz="1100">
                          <a:uFill>
                            <a:solidFill>
                              <a:srgbClr val="000000"/>
                            </a:solidFill>
                          </a:uFill>
                        </a:rPr>
                        <a:t>0</a:t>
                      </a:r>
                    </a:p>
                  </a:txBody>
                  <a:tcPr marL="35719" marR="35719" marT="35719" marB="35719" anchor="ctr" horzOverflow="overflow">
                    <a:lnR w="28575">
                      <a:miter lim="400000"/>
                    </a:lnR>
                    <a:noFill/>
                  </a:tcPr>
                </a:tc>
                <a:extLst>
                  <a:ext uri="{0D108BD9-81ED-4DB2-BD59-A6C34878D82A}">
                    <a16:rowId xmlns:a16="http://schemas.microsoft.com/office/drawing/2014/main" val="10004"/>
                  </a:ext>
                </a:extLst>
              </a:tr>
              <a:tr h="287000">
                <a:tc>
                  <a:txBody>
                    <a:bodyPr/>
                    <a:lstStyle/>
                    <a:p>
                      <a:pPr marL="58702" marR="58702" defTabSz="1295400">
                        <a:lnSpc>
                          <a:spcPct val="130000"/>
                        </a:lnSpc>
                        <a:defRPr sz="1800">
                          <a:uFillTx/>
                        </a:defRPr>
                      </a:pPr>
                      <a:r>
                        <a:rPr sz="1100">
                          <a:uFill>
                            <a:solidFill>
                              <a:srgbClr val="000000"/>
                            </a:solidFill>
                          </a:uFill>
                        </a:rPr>
                        <a:t>shells</a:t>
                      </a:r>
                    </a:p>
                  </a:txBody>
                  <a:tcPr marL="35719" marR="35719" marT="35719" marB="35719" anchor="ctr" horzOverflow="overflow">
                    <a:lnL w="28575">
                      <a:miter lim="400000"/>
                    </a:lnL>
                    <a:noFill/>
                  </a:tcPr>
                </a:tc>
                <a:tc>
                  <a:txBody>
                    <a:bodyPr/>
                    <a:lstStyle/>
                    <a:p>
                      <a:pPr marL="58702" marR="58702" defTabSz="1295400">
                        <a:lnSpc>
                          <a:spcPct val="130000"/>
                        </a:lnSpc>
                        <a:defRPr sz="1800">
                          <a:uFillTx/>
                        </a:defRPr>
                      </a:pPr>
                      <a:r>
                        <a:rPr sz="1100">
                          <a:uFill>
                            <a:solidFill>
                              <a:srgbClr val="000000"/>
                            </a:solidFill>
                          </a:uFill>
                        </a:rPr>
                        <a:t>3</a:t>
                      </a:r>
                    </a:p>
                  </a:txBody>
                  <a:tcPr marL="35719" marR="35719" marT="35719" marB="35719" anchor="ctr" horzOverflow="overflow">
                    <a:lnR w="28575">
                      <a:miter lim="400000"/>
                    </a:lnR>
                    <a:noFill/>
                  </a:tcPr>
                </a:tc>
                <a:extLst>
                  <a:ext uri="{0D108BD9-81ED-4DB2-BD59-A6C34878D82A}">
                    <a16:rowId xmlns:a16="http://schemas.microsoft.com/office/drawing/2014/main" val="10005"/>
                  </a:ext>
                </a:extLst>
              </a:tr>
              <a:tr h="287000">
                <a:tc>
                  <a:txBody>
                    <a:bodyPr/>
                    <a:lstStyle/>
                    <a:p>
                      <a:pPr marL="58702" marR="58702" defTabSz="1295400">
                        <a:lnSpc>
                          <a:spcPct val="130000"/>
                        </a:lnSpc>
                        <a:defRPr sz="1800">
                          <a:uFillTx/>
                        </a:defRPr>
                      </a:pPr>
                      <a:r>
                        <a:rPr sz="1100">
                          <a:uFill>
                            <a:solidFill>
                              <a:srgbClr val="000000"/>
                            </a:solidFill>
                          </a:uFill>
                        </a:rPr>
                        <a:t>shore</a:t>
                      </a:r>
                    </a:p>
                  </a:txBody>
                  <a:tcPr marL="35719" marR="35719" marT="35719" marB="35719" anchor="ctr" horzOverflow="overflow">
                    <a:lnL w="28575">
                      <a:miter lim="400000"/>
                    </a:lnL>
                    <a:noFill/>
                  </a:tcPr>
                </a:tc>
                <a:tc>
                  <a:txBody>
                    <a:bodyPr/>
                    <a:lstStyle/>
                    <a:p>
                      <a:pPr marL="58702" marR="58702" defTabSz="1295400">
                        <a:lnSpc>
                          <a:spcPct val="130000"/>
                        </a:lnSpc>
                        <a:defRPr sz="1800">
                          <a:uFillTx/>
                        </a:defRPr>
                      </a:pPr>
                      <a:r>
                        <a:rPr sz="1100">
                          <a:uFill>
                            <a:solidFill>
                              <a:srgbClr val="000000"/>
                            </a:solidFill>
                          </a:uFill>
                        </a:rPr>
                        <a:t>7</a:t>
                      </a:r>
                    </a:p>
                  </a:txBody>
                  <a:tcPr marL="35719" marR="35719" marT="35719" marB="35719" anchor="ctr" horzOverflow="overflow">
                    <a:lnR w="28575">
                      <a:miter lim="400000"/>
                    </a:lnR>
                    <a:noFill/>
                  </a:tcPr>
                </a:tc>
                <a:extLst>
                  <a:ext uri="{0D108BD9-81ED-4DB2-BD59-A6C34878D82A}">
                    <a16:rowId xmlns:a16="http://schemas.microsoft.com/office/drawing/2014/main" val="10006"/>
                  </a:ext>
                </a:extLst>
              </a:tr>
              <a:tr h="287000">
                <a:tc>
                  <a:txBody>
                    <a:bodyPr/>
                    <a:lstStyle/>
                    <a:p>
                      <a:pPr marL="58702" marR="58702" defTabSz="1295400">
                        <a:lnSpc>
                          <a:spcPct val="130000"/>
                        </a:lnSpc>
                        <a:defRPr sz="1800">
                          <a:uFillTx/>
                        </a:defRPr>
                      </a:pPr>
                      <a:r>
                        <a:rPr sz="1100">
                          <a:uFill>
                            <a:solidFill>
                              <a:srgbClr val="000000"/>
                            </a:solidFill>
                          </a:uFill>
                        </a:rPr>
                        <a:t>the</a:t>
                      </a:r>
                    </a:p>
                  </a:txBody>
                  <a:tcPr marL="35719" marR="35719" marT="35719" marB="35719" anchor="ctr" horzOverflow="overflow">
                    <a:lnL w="28575">
                      <a:miter lim="400000"/>
                    </a:lnL>
                    <a:lnB w="28575">
                      <a:miter lim="400000"/>
                    </a:lnB>
                    <a:noFill/>
                  </a:tcPr>
                </a:tc>
                <a:tc>
                  <a:txBody>
                    <a:bodyPr/>
                    <a:lstStyle/>
                    <a:p>
                      <a:pPr marL="58702" marR="58702" defTabSz="1295400">
                        <a:lnSpc>
                          <a:spcPct val="130000"/>
                        </a:lnSpc>
                        <a:defRPr sz="1800">
                          <a:uFillTx/>
                        </a:defRPr>
                      </a:pPr>
                      <a:r>
                        <a:rPr sz="1100">
                          <a:uFill>
                            <a:solidFill>
                              <a:srgbClr val="000000"/>
                            </a:solidFill>
                          </a:uFill>
                        </a:rPr>
                        <a:t>5</a:t>
                      </a:r>
                    </a:p>
                  </a:txBody>
                  <a:tcPr marL="35719" marR="35719" marT="35719" marB="35719" anchor="ctr" horzOverflow="overflow">
                    <a:lnR w="28575">
                      <a:miter lim="400000"/>
                    </a:lnR>
                    <a:lnB w="28575">
                      <a:miter lim="400000"/>
                    </a:lnB>
                    <a:no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advAuto="0"/>
      <p:bldP spid="173" grpId="0" animBg="1" advAuto="0"/>
      <p:bldP spid="176" grpId="0"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 name="Shape 1356"/>
          <p:cNvSpPr txBox="1">
            <a:spLocks noGrp="1"/>
          </p:cNvSpPr>
          <p:nvPr>
            <p:ph type="title"/>
          </p:nvPr>
        </p:nvSpPr>
        <p:spPr>
          <a:prstGeom prst="rect">
            <a:avLst/>
          </a:prstGeom>
        </p:spPr>
        <p:txBody>
          <a:bodyPr/>
          <a:lstStyle/>
          <a:p>
            <a:r>
              <a:t>A world without 's' ?</a:t>
            </a:r>
          </a:p>
        </p:txBody>
      </p:sp>
      <p:sp>
        <p:nvSpPr>
          <p:cNvPr id="1357" name="Shape 1357"/>
          <p:cNvSpPr/>
          <p:nvPr/>
        </p:nvSpPr>
        <p:spPr>
          <a:xfrm>
            <a:off x="1238720" y="1653993"/>
            <a:ext cx="6250782" cy="4507227"/>
          </a:xfrm>
          <a:prstGeom prst="rect">
            <a:avLst/>
          </a:prstGeom>
          <a:solidFill>
            <a:srgbClr val="FFFFFF"/>
          </a:solidFill>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6453" tIns="196453" rIns="196453" bIns="196453">
            <a:spAutoFit/>
          </a:bodyPr>
          <a:lstStyle/>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To: "'Kevin Wayne'" &lt;wayne@CS.Princeton.EDU&gt;</a:t>
            </a: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Date: Tue, 25 Oct 2005 12:44:42 -0700</a:t>
            </a:r>
          </a:p>
          <a:p>
            <a:pPr marL="5079" marR="5079" defTabSz="910796" eaLnBrk="1" fontAlgn="auto">
              <a:spcBef>
                <a:spcPts val="0"/>
              </a:spcBef>
              <a:spcAft>
                <a:spcPts val="0"/>
              </a:spcAft>
              <a:defRPr sz="2000">
                <a:uFill>
                  <a:solidFill>
                    <a:srgbClr val="000000"/>
                  </a:solidFill>
                </a:uFill>
              </a:defRPr>
            </a:pPr>
            <a:endParaRPr sz="1406" b="1" kern="0" dirty="0">
              <a:solidFill>
                <a:schemeClr val="accent1">
                  <a:lumMod val="50000"/>
                </a:schemeClr>
              </a:solidFill>
              <a:uFill>
                <a:solidFill>
                  <a:srgbClr val="000000"/>
                </a:solidFill>
              </a:uFill>
              <a:latin typeface="Helvetica"/>
              <a:cs typeface="Helvetica"/>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Thank you Kevin.</a:t>
            </a:r>
          </a:p>
          <a:p>
            <a:pPr marL="5079" marR="5079" defTabSz="910796" eaLnBrk="1" fontAlgn="auto">
              <a:spcBef>
                <a:spcPts val="0"/>
              </a:spcBef>
              <a:spcAft>
                <a:spcPts val="0"/>
              </a:spcAft>
              <a:defRPr sz="2000">
                <a:uFill>
                  <a:solidFill>
                    <a:srgbClr val="000000"/>
                  </a:solidFill>
                </a:uFill>
              </a:defRPr>
            </a:pPr>
            <a:endParaRPr sz="1406" b="1" kern="0" dirty="0">
              <a:solidFill>
                <a:schemeClr val="accent1">
                  <a:lumMod val="50000"/>
                </a:schemeClr>
              </a:solidFill>
              <a:uFill>
                <a:solidFill>
                  <a:srgbClr val="000000"/>
                </a:solidFill>
              </a:uFill>
              <a:latin typeface="Helvetica"/>
              <a:cs typeface="Helvetica"/>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I am glad that you find T9 o valuable for your</a:t>
            </a:r>
          </a:p>
          <a:p>
            <a:pPr marL="5079" marR="5079" defTabSz="910796" eaLnBrk="1" fontAlgn="auto">
              <a:spcBef>
                <a:spcPts val="0"/>
              </a:spcBef>
              <a:spcAft>
                <a:spcPts val="0"/>
              </a:spcAft>
              <a:defRPr sz="2000">
                <a:uFill>
                  <a:solidFill>
                    <a:srgbClr val="000000"/>
                  </a:solidFill>
                </a:uFill>
              </a:defRPr>
            </a:pPr>
            <a:r>
              <a:rPr sz="1406" b="1" kern="0" dirty="0" err="1">
                <a:solidFill>
                  <a:schemeClr val="accent1">
                    <a:lumMod val="50000"/>
                  </a:schemeClr>
                </a:solidFill>
                <a:uFill>
                  <a:solidFill>
                    <a:srgbClr val="000000"/>
                  </a:solidFill>
                </a:uFill>
                <a:latin typeface="Helvetica"/>
                <a:cs typeface="Helvetica"/>
                <a:sym typeface="Helvetica"/>
              </a:rPr>
              <a:t>cla</a:t>
            </a:r>
            <a:r>
              <a:rPr sz="1406" b="1" kern="0" dirty="0">
                <a:solidFill>
                  <a:schemeClr val="accent1">
                    <a:lumMod val="50000"/>
                  </a:schemeClr>
                </a:solidFill>
                <a:uFill>
                  <a:solidFill>
                    <a:srgbClr val="000000"/>
                  </a:solidFill>
                </a:uFill>
                <a:latin typeface="Helvetica"/>
                <a:cs typeface="Helvetica"/>
                <a:sym typeface="Helvetica"/>
              </a:rPr>
              <a:t>.  I had not noticed </a:t>
            </a:r>
            <a:r>
              <a:rPr sz="1406" b="1" kern="0" dirty="0" err="1">
                <a:solidFill>
                  <a:schemeClr val="accent1">
                    <a:lumMod val="50000"/>
                  </a:schemeClr>
                </a:solidFill>
                <a:uFill>
                  <a:solidFill>
                    <a:srgbClr val="000000"/>
                  </a:solidFill>
                </a:uFill>
                <a:latin typeface="Helvetica"/>
                <a:cs typeface="Helvetica"/>
                <a:sym typeface="Helvetica"/>
              </a:rPr>
              <a:t>thi</a:t>
            </a:r>
            <a:r>
              <a:rPr sz="1406" b="1" kern="0" dirty="0">
                <a:solidFill>
                  <a:schemeClr val="accent1">
                    <a:lumMod val="50000"/>
                  </a:schemeClr>
                </a:solidFill>
                <a:uFill>
                  <a:solidFill>
                    <a:srgbClr val="000000"/>
                  </a:solidFill>
                </a:uFill>
                <a:latin typeface="Helvetica"/>
                <a:cs typeface="Helvetica"/>
                <a:sym typeface="Helvetica"/>
              </a:rPr>
              <a:t> before.  Thank for</a:t>
            </a: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writing in and letting u know.</a:t>
            </a:r>
          </a:p>
          <a:p>
            <a:pPr marL="5079" marR="5079" defTabSz="910796" eaLnBrk="1" fontAlgn="auto">
              <a:spcBef>
                <a:spcPts val="0"/>
              </a:spcBef>
              <a:spcAft>
                <a:spcPts val="0"/>
              </a:spcAft>
              <a:defRPr sz="2000">
                <a:uFill>
                  <a:solidFill>
                    <a:srgbClr val="000000"/>
                  </a:solidFill>
                </a:uFill>
              </a:defRPr>
            </a:pPr>
            <a:endParaRPr sz="1406" b="1" kern="0" dirty="0">
              <a:solidFill>
                <a:schemeClr val="accent1">
                  <a:lumMod val="50000"/>
                </a:schemeClr>
              </a:solidFill>
              <a:uFill>
                <a:solidFill>
                  <a:srgbClr val="000000"/>
                </a:solidFill>
              </a:uFill>
              <a:latin typeface="Helvetica"/>
              <a:cs typeface="Helvetica"/>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Take care,</a:t>
            </a:r>
          </a:p>
          <a:p>
            <a:pPr marL="5079" marR="5079" defTabSz="910796" eaLnBrk="1" fontAlgn="auto">
              <a:spcBef>
                <a:spcPts val="0"/>
              </a:spcBef>
              <a:spcAft>
                <a:spcPts val="0"/>
              </a:spcAft>
              <a:defRPr sz="2000">
                <a:uFill>
                  <a:solidFill>
                    <a:srgbClr val="000000"/>
                  </a:solidFill>
                </a:uFill>
              </a:defRPr>
            </a:pPr>
            <a:endParaRPr sz="1406" b="1" kern="0" dirty="0">
              <a:solidFill>
                <a:schemeClr val="accent1">
                  <a:lumMod val="50000"/>
                </a:schemeClr>
              </a:solidFill>
              <a:uFill>
                <a:solidFill>
                  <a:srgbClr val="000000"/>
                </a:solidFill>
              </a:uFill>
              <a:latin typeface="Helvetica"/>
              <a:cs typeface="Helvetica"/>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Brooke </a:t>
            </a:r>
            <a:r>
              <a:rPr sz="1406" b="1" kern="0" dirty="0" err="1">
                <a:solidFill>
                  <a:schemeClr val="accent1">
                    <a:lumMod val="50000"/>
                  </a:schemeClr>
                </a:solidFill>
                <a:uFill>
                  <a:solidFill>
                    <a:srgbClr val="000000"/>
                  </a:solidFill>
                </a:uFill>
                <a:latin typeface="Helvetica"/>
                <a:cs typeface="Helvetica"/>
                <a:sym typeface="Helvetica"/>
              </a:rPr>
              <a:t>nyder</a:t>
            </a:r>
            <a:r>
              <a:rPr sz="1406" b="1" kern="0" dirty="0">
                <a:solidFill>
                  <a:schemeClr val="accent1">
                    <a:lumMod val="50000"/>
                  </a:schemeClr>
                </a:solidFill>
                <a:uFill>
                  <a:solidFill>
                    <a:srgbClr val="000000"/>
                  </a:solidFill>
                </a:uFill>
                <a:latin typeface="Helvetica"/>
                <a:cs typeface="Helvetica"/>
                <a:sym typeface="Helvetica"/>
              </a:rPr>
              <a:t> </a:t>
            </a: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OEM Dev </a:t>
            </a:r>
            <a:r>
              <a:rPr sz="1406" b="1" kern="0" dirty="0" err="1">
                <a:solidFill>
                  <a:schemeClr val="accent1">
                    <a:lumMod val="50000"/>
                  </a:schemeClr>
                </a:solidFill>
                <a:uFill>
                  <a:solidFill>
                    <a:srgbClr val="000000"/>
                  </a:solidFill>
                </a:uFill>
                <a:latin typeface="Helvetica"/>
                <a:cs typeface="Helvetica"/>
                <a:sym typeface="Helvetica"/>
              </a:rPr>
              <a:t>upport</a:t>
            </a:r>
            <a:r>
              <a:rPr sz="1406" b="1" kern="0" dirty="0">
                <a:solidFill>
                  <a:schemeClr val="accent1">
                    <a:lumMod val="50000"/>
                  </a:schemeClr>
                </a:solidFill>
                <a:uFill>
                  <a:solidFill>
                    <a:srgbClr val="000000"/>
                  </a:solidFill>
                </a:uFill>
                <a:latin typeface="Helvetica"/>
                <a:cs typeface="Helvetica"/>
                <a:sym typeface="Helvetica"/>
              </a:rPr>
              <a:t> </a:t>
            </a: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AOL/</a:t>
            </a:r>
            <a:r>
              <a:rPr sz="1406" b="1" kern="0" dirty="0" err="1">
                <a:solidFill>
                  <a:schemeClr val="accent1">
                    <a:lumMod val="50000"/>
                  </a:schemeClr>
                </a:solidFill>
                <a:uFill>
                  <a:solidFill>
                    <a:srgbClr val="000000"/>
                  </a:solidFill>
                </a:uFill>
                <a:latin typeface="Helvetica"/>
                <a:cs typeface="Helvetica"/>
                <a:sym typeface="Helvetica"/>
              </a:rPr>
              <a:t>Tegic</a:t>
            </a:r>
            <a:r>
              <a:rPr sz="1406" b="1" kern="0" dirty="0">
                <a:solidFill>
                  <a:schemeClr val="accent1">
                    <a:lumMod val="50000"/>
                  </a:schemeClr>
                </a:solidFill>
                <a:uFill>
                  <a:solidFill>
                    <a:srgbClr val="000000"/>
                  </a:solidFill>
                </a:uFill>
                <a:latin typeface="Helvetica"/>
                <a:cs typeface="Helvetica"/>
                <a:sym typeface="Helvetica"/>
              </a:rPr>
              <a:t> Communication </a:t>
            </a: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1000 Dexter Ave N. </a:t>
            </a:r>
            <a:r>
              <a:rPr sz="1406" b="1" kern="0" dirty="0" err="1">
                <a:solidFill>
                  <a:schemeClr val="accent1">
                    <a:lumMod val="50000"/>
                  </a:schemeClr>
                </a:solidFill>
                <a:uFill>
                  <a:solidFill>
                    <a:srgbClr val="000000"/>
                  </a:solidFill>
                </a:uFill>
                <a:latin typeface="Helvetica"/>
                <a:cs typeface="Helvetica"/>
                <a:sym typeface="Helvetica"/>
              </a:rPr>
              <a:t>uite</a:t>
            </a:r>
            <a:r>
              <a:rPr sz="1406" b="1" kern="0" dirty="0">
                <a:solidFill>
                  <a:schemeClr val="accent1">
                    <a:lumMod val="50000"/>
                  </a:schemeClr>
                </a:solidFill>
                <a:uFill>
                  <a:solidFill>
                    <a:srgbClr val="000000"/>
                  </a:solidFill>
                </a:uFill>
                <a:latin typeface="Helvetica"/>
                <a:cs typeface="Helvetica"/>
                <a:sym typeface="Helvetica"/>
              </a:rPr>
              <a:t> 300 </a:t>
            </a:r>
          </a:p>
          <a:p>
            <a:pPr marL="5079" marR="5079" defTabSz="910796" eaLnBrk="1" fontAlgn="auto">
              <a:spcBef>
                <a:spcPts val="0"/>
              </a:spcBef>
              <a:spcAft>
                <a:spcPts val="0"/>
              </a:spcAft>
              <a:defRPr sz="2000">
                <a:uFill>
                  <a:solidFill>
                    <a:srgbClr val="000000"/>
                  </a:solidFill>
                </a:uFill>
              </a:defRPr>
            </a:pPr>
            <a:r>
              <a:rPr sz="1406" b="1" kern="0" dirty="0" err="1">
                <a:solidFill>
                  <a:schemeClr val="accent1">
                    <a:lumMod val="50000"/>
                  </a:schemeClr>
                </a:solidFill>
                <a:uFill>
                  <a:solidFill>
                    <a:srgbClr val="000000"/>
                  </a:solidFill>
                </a:uFill>
                <a:latin typeface="Helvetica"/>
                <a:cs typeface="Helvetica"/>
                <a:sym typeface="Helvetica"/>
              </a:rPr>
              <a:t>eattle</a:t>
            </a:r>
            <a:r>
              <a:rPr sz="1406" b="1" kern="0" dirty="0">
                <a:solidFill>
                  <a:schemeClr val="accent1">
                    <a:lumMod val="50000"/>
                  </a:schemeClr>
                </a:solidFill>
                <a:uFill>
                  <a:solidFill>
                    <a:srgbClr val="000000"/>
                  </a:solidFill>
                </a:uFill>
                <a:latin typeface="Helvetica"/>
                <a:cs typeface="Helvetica"/>
                <a:sym typeface="Helvetica"/>
              </a:rPr>
              <a:t>, WA 98109 </a:t>
            </a:r>
          </a:p>
          <a:p>
            <a:pPr marL="5079" marR="5079" defTabSz="910796" eaLnBrk="1" fontAlgn="auto">
              <a:spcBef>
                <a:spcPts val="0"/>
              </a:spcBef>
              <a:spcAft>
                <a:spcPts val="0"/>
              </a:spcAft>
              <a:defRPr sz="2000">
                <a:uFill>
                  <a:solidFill>
                    <a:srgbClr val="000000"/>
                  </a:solidFill>
                </a:uFill>
              </a:defRPr>
            </a:pPr>
            <a:endParaRPr sz="1406" b="1" kern="0" dirty="0">
              <a:solidFill>
                <a:schemeClr val="accent1">
                  <a:lumMod val="50000"/>
                </a:schemeClr>
              </a:solidFill>
              <a:uFill>
                <a:solidFill>
                  <a:srgbClr val="000000"/>
                </a:solidFill>
              </a:uFill>
              <a:latin typeface="Helvetica"/>
              <a:cs typeface="Helvetica"/>
              <a:sym typeface="Helvetica"/>
            </a:endParaRPr>
          </a:p>
          <a:p>
            <a:pPr marL="5079" marR="5079" defTabSz="910796" eaLnBrk="1" fontAlgn="auto">
              <a:spcBef>
                <a:spcPts val="0"/>
              </a:spcBef>
              <a:spcAft>
                <a:spcPts val="0"/>
              </a:spcAft>
              <a:defRPr sz="2000">
                <a:uFill>
                  <a:solidFill>
                    <a:srgbClr val="000000"/>
                  </a:solidFill>
                </a:uFill>
              </a:defRPr>
            </a:pPr>
            <a:r>
              <a:rPr sz="1406" b="1" kern="0" dirty="0">
                <a:solidFill>
                  <a:schemeClr val="accent1">
                    <a:lumMod val="50000"/>
                  </a:schemeClr>
                </a:solidFill>
                <a:uFill>
                  <a:solidFill>
                    <a:srgbClr val="000000"/>
                  </a:solidFill>
                </a:uFill>
                <a:latin typeface="Helvetica"/>
                <a:cs typeface="Helvetica"/>
                <a:sym typeface="Helvetica"/>
              </a:rPr>
              <a:t>ALL INFORMATION CONTAINED IN THIS EMAIL IS CONSIDERED</a:t>
            </a:r>
            <a:br>
              <a:rPr sz="1406" b="1" kern="0" dirty="0">
                <a:solidFill>
                  <a:schemeClr val="accent1">
                    <a:lumMod val="50000"/>
                  </a:schemeClr>
                </a:solidFill>
                <a:uFill>
                  <a:solidFill>
                    <a:srgbClr val="000000"/>
                  </a:solidFill>
                </a:uFill>
                <a:latin typeface="Helvetica"/>
                <a:cs typeface="Helvetica"/>
                <a:sym typeface="Helvetica"/>
              </a:rPr>
            </a:br>
            <a:r>
              <a:rPr sz="1406" b="1" kern="0" dirty="0">
                <a:solidFill>
                  <a:schemeClr val="accent1">
                    <a:lumMod val="50000"/>
                  </a:schemeClr>
                </a:solidFill>
                <a:uFill>
                  <a:solidFill>
                    <a:srgbClr val="000000"/>
                  </a:solidFill>
                </a:uFill>
                <a:latin typeface="Helvetica"/>
                <a:cs typeface="Helvetica"/>
                <a:sym typeface="Helvetica"/>
              </a:rPr>
              <a:t>CONFIDENTIAL AND PROPERTY OF AOL/TEGIC COMMUNICATIONS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 name="Shape 1360"/>
          <p:cNvSpPr txBox="1">
            <a:spLocks noGrp="1"/>
          </p:cNvSpPr>
          <p:nvPr>
            <p:ph type="title"/>
          </p:nvPr>
        </p:nvSpPr>
        <p:spPr>
          <a:prstGeom prst="rect">
            <a:avLst/>
          </a:prstGeom>
        </p:spPr>
        <p:txBody>
          <a:bodyPr/>
          <a:lstStyle/>
          <a:p>
            <a:r>
              <a:t>Patricia trie</a:t>
            </a:r>
          </a:p>
        </p:txBody>
      </p:sp>
      <p:sp>
        <p:nvSpPr>
          <p:cNvPr id="1361" name="Shape 1361"/>
          <p:cNvSpPr txBox="1">
            <a:spLocks noGrp="1"/>
          </p:cNvSpPr>
          <p:nvPr>
            <p:ph idx="1"/>
          </p:nvPr>
        </p:nvSpPr>
        <p:spPr>
          <a:prstGeom prst="rect">
            <a:avLst/>
          </a:prstGeom>
        </p:spPr>
        <p:txBody>
          <a:bodyPr/>
          <a:lstStyle/>
          <a:p>
            <a:r>
              <a:rPr sz="2400"/>
              <a:t>Patricia trie.  </a:t>
            </a:r>
            <a:r>
              <a:rPr sz="1800">
                <a:solidFill>
                  <a:srgbClr val="606060"/>
                </a:solidFill>
              </a:rPr>
              <a:t>[Practical Algorithm to Retrieve Information Coded in Alphanumeric]</a:t>
            </a:r>
            <a:endParaRPr sz="1547">
              <a:solidFill>
                <a:srgbClr val="606060"/>
              </a:solidFill>
            </a:endParaRPr>
          </a:p>
          <a:p>
            <a:pPr lvl="1">
              <a:spcBef>
                <a:spcPts val="0"/>
              </a:spcBef>
            </a:pPr>
            <a:r>
              <a:rPr sz="2400"/>
              <a:t>Remove one-way branching.</a:t>
            </a:r>
          </a:p>
          <a:p>
            <a:pPr lvl="1">
              <a:spcBef>
                <a:spcPts val="0"/>
              </a:spcBef>
            </a:pPr>
            <a:r>
              <a:rPr sz="2400"/>
              <a:t>Each node represents a sequence of characters.</a:t>
            </a:r>
          </a:p>
          <a:p>
            <a:pPr lvl="1">
              <a:spcBef>
                <a:spcPts val="0"/>
              </a:spcBef>
            </a:pPr>
            <a:r>
              <a:rPr sz="2400"/>
              <a:t>Implementation: one step beyond this course.</a:t>
            </a:r>
          </a:p>
          <a:p>
            <a:r>
              <a:rPr sz="2400"/>
              <a:t>Applications.</a:t>
            </a:r>
          </a:p>
          <a:p>
            <a:pPr lvl="1">
              <a:spcBef>
                <a:spcPts val="0"/>
              </a:spcBef>
            </a:pPr>
            <a:r>
              <a:rPr sz="2400"/>
              <a:t>Database search.</a:t>
            </a:r>
          </a:p>
          <a:p>
            <a:pPr lvl="1">
              <a:spcBef>
                <a:spcPts val="0"/>
              </a:spcBef>
            </a:pPr>
            <a:r>
              <a:rPr sz="2400"/>
              <a:t>P2P network search.</a:t>
            </a:r>
          </a:p>
          <a:p>
            <a:pPr lvl="1">
              <a:spcBef>
                <a:spcPts val="0"/>
              </a:spcBef>
            </a:pPr>
            <a:r>
              <a:rPr sz="2400"/>
              <a:t>IP routing tables:  find longest prefix match.</a:t>
            </a:r>
          </a:p>
          <a:p>
            <a:pPr lvl="1">
              <a:spcBef>
                <a:spcPts val="0"/>
              </a:spcBef>
            </a:pPr>
            <a:r>
              <a:rPr sz="2400"/>
              <a:t>Compressed quad-tree for N-body simulation.</a:t>
            </a:r>
          </a:p>
          <a:p>
            <a:pPr lvl="1">
              <a:spcBef>
                <a:spcPts val="0"/>
              </a:spcBef>
            </a:pPr>
            <a:r>
              <a:rPr sz="2400"/>
              <a:t>Efficiently storing and querying XML documents.</a:t>
            </a:r>
          </a:p>
          <a:p>
            <a:r>
              <a:rPr sz="2400"/>
              <a:t>Also known as: </a:t>
            </a:r>
            <a:r>
              <a:rPr sz="2400">
                <a:solidFill>
                  <a:srgbClr val="000000"/>
                </a:solidFill>
                <a:uFill>
                  <a:solidFill>
                    <a:srgbClr val="000000"/>
                  </a:solidFill>
                </a:uFill>
              </a:rPr>
              <a:t>crit-bit tree, radix tree.</a:t>
            </a:r>
          </a:p>
        </p:txBody>
      </p:sp>
      <p:pic>
        <p:nvPicPr>
          <p:cNvPr id="1362" name="TrieOneWay.png"/>
          <p:cNvPicPr>
            <a:picLocks noChangeAspect="1"/>
          </p:cNvPicPr>
          <p:nvPr/>
        </p:nvPicPr>
        <p:blipFill>
          <a:blip r:embed="rId3"/>
          <a:srcRect r="399" b="5359"/>
          <a:stretch>
            <a:fillRect/>
          </a:stretch>
        </p:blipFill>
        <p:spPr>
          <a:xfrm>
            <a:off x="8692093" y="2005608"/>
            <a:ext cx="2792452" cy="4416936"/>
          </a:xfrm>
          <a:prstGeom prst="rect">
            <a:avLst/>
          </a:prstGeom>
          <a:ln w="12700"/>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6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61">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36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36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361">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1361">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36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 grpId="0" build="p"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 name="Shape 1381"/>
          <p:cNvSpPr txBox="1">
            <a:spLocks noGrp="1"/>
          </p:cNvSpPr>
          <p:nvPr>
            <p:ph type="title"/>
          </p:nvPr>
        </p:nvSpPr>
        <p:spPr>
          <a:prstGeom prst="rect">
            <a:avLst/>
          </a:prstGeom>
        </p:spPr>
        <p:txBody>
          <a:bodyPr/>
          <a:lstStyle/>
          <a:p>
            <a:r>
              <a:t>Suffix tree</a:t>
            </a:r>
          </a:p>
        </p:txBody>
      </p:sp>
      <p:sp>
        <p:nvSpPr>
          <p:cNvPr id="1382" name="Shape 1382"/>
          <p:cNvSpPr txBox="1">
            <a:spLocks noGrp="1"/>
          </p:cNvSpPr>
          <p:nvPr>
            <p:ph idx="1"/>
          </p:nvPr>
        </p:nvSpPr>
        <p:spPr>
          <a:prstGeom prst="rect">
            <a:avLst/>
          </a:prstGeom>
        </p:spPr>
        <p:txBody>
          <a:bodyPr/>
          <a:lstStyle/>
          <a:p>
            <a:r>
              <a:rPr sz="2400"/>
              <a:t>Suffix tree.</a:t>
            </a:r>
          </a:p>
          <a:p>
            <a:pPr lvl="1"/>
            <a:r>
              <a:rPr sz="2400"/>
              <a:t>Patricia trie of suffixes of a string.</a:t>
            </a:r>
          </a:p>
          <a:p>
            <a:pPr lvl="1"/>
            <a:r>
              <a:rPr sz="2400"/>
              <a:t>Linear-time construction:  well beyond scope of this course.</a:t>
            </a:r>
            <a:endParaRPr lang="en-US" sz="2400"/>
          </a:p>
          <a:p>
            <a:pPr lvl="1"/>
            <a:endParaRPr lang="en-US" sz="2400"/>
          </a:p>
          <a:p>
            <a:pPr lvl="1"/>
            <a:endParaRPr lang="en-US" sz="2400"/>
          </a:p>
          <a:p>
            <a:pPr lvl="1"/>
            <a:endParaRPr lang="en-US" sz="2400"/>
          </a:p>
          <a:p>
            <a:pPr lvl="1"/>
            <a:endParaRPr lang="en-US" sz="2400"/>
          </a:p>
          <a:p>
            <a:pPr lvl="1"/>
            <a:endParaRPr sz="2400"/>
          </a:p>
          <a:p>
            <a:r>
              <a:rPr sz="2400"/>
              <a:t>Applications.</a:t>
            </a:r>
          </a:p>
          <a:p>
            <a:pPr lvl="1"/>
            <a:r>
              <a:rPr sz="2400"/>
              <a:t>Linear-time: longest repeated substring, longest common substring,</a:t>
            </a:r>
            <a:br>
              <a:rPr sz="2400"/>
            </a:br>
            <a:r>
              <a:rPr sz="2400"/>
              <a:t>longest palindromic substring, substring search, tandem repeats, ….</a:t>
            </a:r>
          </a:p>
          <a:p>
            <a:pPr lvl="1"/>
            <a:r>
              <a:rPr sz="2400"/>
              <a:t>Computational biology databases (BLAST, FASTA).</a:t>
            </a:r>
          </a:p>
        </p:txBody>
      </p:sp>
      <p:sp>
        <p:nvSpPr>
          <p:cNvPr id="1383" name="Shape 1383"/>
          <p:cNvSpPr/>
          <p:nvPr/>
        </p:nvSpPr>
        <p:spPr>
          <a:xfrm flipH="1" flipV="1">
            <a:off x="6455228" y="3037468"/>
            <a:ext cx="537402" cy="692025"/>
          </a:xfrm>
          <a:prstGeom prst="line">
            <a:avLst/>
          </a:prstGeom>
          <a:ln w="254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84" name="Shape 1384"/>
          <p:cNvSpPr/>
          <p:nvPr/>
        </p:nvSpPr>
        <p:spPr>
          <a:xfrm flipV="1">
            <a:off x="3837191" y="2967216"/>
            <a:ext cx="2556140" cy="761911"/>
          </a:xfrm>
          <a:prstGeom prst="line">
            <a:avLst/>
          </a:prstGeom>
          <a:ln w="254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85" name="Shape 1385"/>
          <p:cNvSpPr/>
          <p:nvPr/>
        </p:nvSpPr>
        <p:spPr>
          <a:xfrm flipV="1">
            <a:off x="5514069" y="3010835"/>
            <a:ext cx="898568" cy="721512"/>
          </a:xfrm>
          <a:prstGeom prst="line">
            <a:avLst/>
          </a:prstGeom>
          <a:ln w="254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86" name="Shape 1386"/>
          <p:cNvSpPr/>
          <p:nvPr/>
        </p:nvSpPr>
        <p:spPr>
          <a:xfrm flipH="1" flipV="1">
            <a:off x="5438535" y="3765393"/>
            <a:ext cx="482093" cy="684477"/>
          </a:xfrm>
          <a:prstGeom prst="line">
            <a:avLst/>
          </a:prstGeom>
          <a:ln w="254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87" name="Shape 1387"/>
          <p:cNvSpPr/>
          <p:nvPr/>
        </p:nvSpPr>
        <p:spPr>
          <a:xfrm flipV="1">
            <a:off x="4935965" y="3700213"/>
            <a:ext cx="553073" cy="757856"/>
          </a:xfrm>
          <a:prstGeom prst="line">
            <a:avLst/>
          </a:prstGeom>
          <a:ln w="254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88" name="Shape 1388"/>
          <p:cNvSpPr/>
          <p:nvPr/>
        </p:nvSpPr>
        <p:spPr>
          <a:xfrm>
            <a:off x="3649652" y="3630321"/>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1800">
                <a:solidFill>
                  <a:srgbClr val="BABABA"/>
                </a:solidFill>
                <a:uFill>
                  <a:solidFill>
                    <a:srgbClr val="BABABA"/>
                  </a:solidFill>
                </a:uFill>
                <a:latin typeface="Lucida Sans Regular"/>
                <a:ea typeface="Lucida Sans Regular"/>
                <a:cs typeface="Lucida Sans Regular"/>
                <a:sym typeface="Lucida Sans Regular"/>
              </a:defRPr>
            </a:pPr>
            <a:endParaRPr sz="1266" kern="0">
              <a:solidFill>
                <a:srgbClr val="BABABA"/>
              </a:solidFill>
              <a:uFill>
                <a:solidFill>
                  <a:srgbClr val="BABABA"/>
                </a:solidFill>
              </a:uFill>
              <a:latin typeface="Lucida Sans Regular"/>
              <a:sym typeface="Lucida Sans Regular"/>
            </a:endParaRPr>
          </a:p>
        </p:txBody>
      </p:sp>
      <p:sp>
        <p:nvSpPr>
          <p:cNvPr id="1389" name="Shape 1389"/>
          <p:cNvSpPr/>
          <p:nvPr/>
        </p:nvSpPr>
        <p:spPr>
          <a:xfrm>
            <a:off x="5337363" y="3624462"/>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1800">
                <a:solidFill>
                  <a:srgbClr val="BABABA"/>
                </a:solidFill>
                <a:uFill>
                  <a:solidFill>
                    <a:srgbClr val="BABABA"/>
                  </a:solidFill>
                </a:uFill>
                <a:latin typeface="Lucida Sans Regular"/>
                <a:ea typeface="Lucida Sans Regular"/>
                <a:cs typeface="Lucida Sans Regular"/>
                <a:sym typeface="Lucida Sans Regular"/>
              </a:defRPr>
            </a:pPr>
            <a:endParaRPr sz="1266" kern="0">
              <a:solidFill>
                <a:srgbClr val="BABABA"/>
              </a:solidFill>
              <a:uFill>
                <a:solidFill>
                  <a:srgbClr val="BABABA"/>
                </a:solidFill>
              </a:uFill>
              <a:latin typeface="Lucida Sans Regular"/>
              <a:sym typeface="Lucida Sans Regular"/>
            </a:endParaRPr>
          </a:p>
        </p:txBody>
      </p:sp>
      <p:sp>
        <p:nvSpPr>
          <p:cNvPr id="1390" name="Shape 1390"/>
          <p:cNvSpPr/>
          <p:nvPr/>
        </p:nvSpPr>
        <p:spPr>
          <a:xfrm flipH="1" flipV="1">
            <a:off x="6458516" y="2977204"/>
            <a:ext cx="2127038" cy="762829"/>
          </a:xfrm>
          <a:prstGeom prst="line">
            <a:avLst/>
          </a:prstGeom>
          <a:ln w="254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391" name="Shape 1391"/>
          <p:cNvSpPr/>
          <p:nvPr/>
        </p:nvSpPr>
        <p:spPr>
          <a:xfrm>
            <a:off x="8443590" y="3630321"/>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1800">
                <a:uFill>
                  <a:solidFill>
                    <a:srgbClr val="000000"/>
                  </a:solidFill>
                </a:uFill>
                <a:latin typeface="Lucida Sans Regular"/>
                <a:ea typeface="Lucida Sans Regular"/>
                <a:cs typeface="Lucida Sans Regular"/>
                <a:sym typeface="Lucida Sans Regular"/>
              </a:defRPr>
            </a:pPr>
            <a:endParaRPr sz="1266" kern="0">
              <a:solidFill>
                <a:srgbClr val="000000"/>
              </a:solidFill>
              <a:uFill>
                <a:solidFill>
                  <a:srgbClr val="000000"/>
                </a:solidFill>
              </a:uFill>
              <a:latin typeface="Lucida Sans Regular"/>
              <a:sym typeface="Lucida Sans Regular"/>
            </a:endParaRPr>
          </a:p>
        </p:txBody>
      </p:sp>
      <p:sp>
        <p:nvSpPr>
          <p:cNvPr id="1392" name="Shape 1392"/>
          <p:cNvSpPr/>
          <p:nvPr/>
        </p:nvSpPr>
        <p:spPr>
          <a:xfrm>
            <a:off x="6285607" y="2864232"/>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2000">
                <a:uFill>
                  <a:solidFill>
                    <a:srgbClr val="000000"/>
                  </a:solidFill>
                </a:uFill>
                <a:latin typeface="Lucida Sans Regular"/>
                <a:ea typeface="Lucida Sans Regular"/>
                <a:cs typeface="Lucida Sans Regular"/>
                <a:sym typeface="Lucida Sans Regular"/>
              </a:defRPr>
            </a:pPr>
            <a:endParaRPr sz="1406" kern="0">
              <a:solidFill>
                <a:srgbClr val="000000"/>
              </a:solidFill>
              <a:uFill>
                <a:solidFill>
                  <a:srgbClr val="000000"/>
                </a:solidFill>
              </a:uFill>
              <a:latin typeface="Lucida Sans Regular"/>
              <a:sym typeface="Lucida Sans Regular"/>
            </a:endParaRPr>
          </a:p>
        </p:txBody>
      </p:sp>
      <p:sp>
        <p:nvSpPr>
          <p:cNvPr id="1393" name="Shape 1393"/>
          <p:cNvSpPr/>
          <p:nvPr/>
        </p:nvSpPr>
        <p:spPr>
          <a:xfrm>
            <a:off x="4488657" y="3272797"/>
            <a:ext cx="825547" cy="299057"/>
          </a:xfrm>
          <a:prstGeom prst="rect">
            <a:avLst/>
          </a:prstGeom>
          <a:solidFill>
            <a:srgbClr val="F2F2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BANANAS</a:t>
            </a:r>
          </a:p>
        </p:txBody>
      </p:sp>
      <p:sp>
        <p:nvSpPr>
          <p:cNvPr id="1394" name="Shape 1394"/>
          <p:cNvSpPr/>
          <p:nvPr/>
        </p:nvSpPr>
        <p:spPr>
          <a:xfrm>
            <a:off x="5819180" y="3272797"/>
            <a:ext cx="254878" cy="299057"/>
          </a:xfrm>
          <a:prstGeom prst="rect">
            <a:avLst/>
          </a:prstGeom>
          <a:solidFill>
            <a:srgbClr val="F2F2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A</a:t>
            </a:r>
          </a:p>
        </p:txBody>
      </p:sp>
      <p:sp>
        <p:nvSpPr>
          <p:cNvPr id="1395" name="Shape 1395"/>
          <p:cNvSpPr/>
          <p:nvPr/>
        </p:nvSpPr>
        <p:spPr>
          <a:xfrm>
            <a:off x="6560344" y="3272797"/>
            <a:ext cx="360676" cy="299057"/>
          </a:xfrm>
          <a:prstGeom prst="rect">
            <a:avLst/>
          </a:prstGeom>
          <a:solidFill>
            <a:srgbClr val="F2F2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NA</a:t>
            </a:r>
          </a:p>
        </p:txBody>
      </p:sp>
      <p:sp>
        <p:nvSpPr>
          <p:cNvPr id="1396" name="Shape 1396"/>
          <p:cNvSpPr/>
          <p:nvPr/>
        </p:nvSpPr>
        <p:spPr>
          <a:xfrm>
            <a:off x="7471172" y="3272797"/>
            <a:ext cx="232436" cy="299057"/>
          </a:xfrm>
          <a:prstGeom prst="rect">
            <a:avLst/>
          </a:prstGeom>
          <a:solidFill>
            <a:srgbClr val="F2F2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S</a:t>
            </a:r>
          </a:p>
        </p:txBody>
      </p:sp>
      <p:sp>
        <p:nvSpPr>
          <p:cNvPr id="1397" name="Shape 1397"/>
          <p:cNvSpPr/>
          <p:nvPr/>
        </p:nvSpPr>
        <p:spPr>
          <a:xfrm>
            <a:off x="5024438" y="4013961"/>
            <a:ext cx="360676" cy="299057"/>
          </a:xfrm>
          <a:prstGeom prst="rect">
            <a:avLst/>
          </a:prstGeom>
          <a:solidFill>
            <a:srgbClr val="F2F2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NA</a:t>
            </a:r>
          </a:p>
        </p:txBody>
      </p:sp>
      <p:sp>
        <p:nvSpPr>
          <p:cNvPr id="1398" name="Shape 1398"/>
          <p:cNvSpPr/>
          <p:nvPr/>
        </p:nvSpPr>
        <p:spPr>
          <a:xfrm>
            <a:off x="5587008" y="4013961"/>
            <a:ext cx="232436" cy="299057"/>
          </a:xfrm>
          <a:prstGeom prst="rect">
            <a:avLst/>
          </a:prstGeom>
          <a:solidFill>
            <a:srgbClr val="F2F2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S</a:t>
            </a:r>
          </a:p>
        </p:txBody>
      </p:sp>
      <p:sp>
        <p:nvSpPr>
          <p:cNvPr id="1399" name="Shape 1399"/>
          <p:cNvSpPr/>
          <p:nvPr/>
        </p:nvSpPr>
        <p:spPr>
          <a:xfrm>
            <a:off x="5792392" y="4353290"/>
            <a:ext cx="252811" cy="252947"/>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1800">
                <a:uFill>
                  <a:solidFill>
                    <a:srgbClr val="000000"/>
                  </a:solidFill>
                </a:uFill>
                <a:latin typeface="Lucida Sans Regular"/>
                <a:ea typeface="Lucida Sans Regular"/>
                <a:cs typeface="Lucida Sans Regular"/>
                <a:sym typeface="Lucida Sans Regular"/>
              </a:defRPr>
            </a:pPr>
            <a:endParaRPr sz="1266" kern="0">
              <a:solidFill>
                <a:srgbClr val="000000"/>
              </a:solidFill>
              <a:uFill>
                <a:solidFill>
                  <a:srgbClr val="000000"/>
                </a:solidFill>
              </a:uFill>
              <a:latin typeface="Lucida Sans Regular"/>
              <a:sym typeface="Lucida Sans Regular"/>
            </a:endParaRPr>
          </a:p>
        </p:txBody>
      </p:sp>
      <p:sp>
        <p:nvSpPr>
          <p:cNvPr id="1400" name="Shape 1400"/>
          <p:cNvSpPr/>
          <p:nvPr/>
        </p:nvSpPr>
        <p:spPr>
          <a:xfrm flipH="1" flipV="1">
            <a:off x="6997898" y="3760491"/>
            <a:ext cx="431078" cy="678729"/>
          </a:xfrm>
          <a:prstGeom prst="line">
            <a:avLst/>
          </a:prstGeom>
          <a:ln w="254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401" name="Shape 1401"/>
          <p:cNvSpPr/>
          <p:nvPr/>
        </p:nvSpPr>
        <p:spPr>
          <a:xfrm flipV="1">
            <a:off x="6631234" y="3755000"/>
            <a:ext cx="360695" cy="685062"/>
          </a:xfrm>
          <a:prstGeom prst="line">
            <a:avLst/>
          </a:prstGeom>
          <a:ln w="254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402" name="Shape 1402"/>
          <p:cNvSpPr/>
          <p:nvPr/>
        </p:nvSpPr>
        <p:spPr>
          <a:xfrm>
            <a:off x="6479978" y="4353290"/>
            <a:ext cx="252811" cy="252947"/>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1800">
                <a:uFill>
                  <a:solidFill>
                    <a:srgbClr val="000000"/>
                  </a:solidFill>
                </a:uFill>
                <a:latin typeface="Lucida Sans Regular"/>
                <a:ea typeface="Lucida Sans Regular"/>
                <a:cs typeface="Lucida Sans Regular"/>
                <a:sym typeface="Lucida Sans Regular"/>
              </a:defRPr>
            </a:pPr>
            <a:endParaRPr sz="1266" kern="0">
              <a:solidFill>
                <a:srgbClr val="000000"/>
              </a:solidFill>
              <a:uFill>
                <a:solidFill>
                  <a:srgbClr val="000000"/>
                </a:solidFill>
              </a:uFill>
              <a:latin typeface="Lucida Sans Regular"/>
              <a:sym typeface="Lucida Sans Regular"/>
            </a:endParaRPr>
          </a:p>
        </p:txBody>
      </p:sp>
      <p:sp>
        <p:nvSpPr>
          <p:cNvPr id="1403" name="Shape 1403"/>
          <p:cNvSpPr/>
          <p:nvPr/>
        </p:nvSpPr>
        <p:spPr>
          <a:xfrm>
            <a:off x="6676430" y="4013961"/>
            <a:ext cx="232436" cy="299057"/>
          </a:xfrm>
          <a:prstGeom prst="rect">
            <a:avLst/>
          </a:prstGeom>
          <a:solidFill>
            <a:srgbClr val="F2F2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S</a:t>
            </a:r>
          </a:p>
        </p:txBody>
      </p:sp>
      <p:sp>
        <p:nvSpPr>
          <p:cNvPr id="1404" name="Shape 1404"/>
          <p:cNvSpPr/>
          <p:nvPr/>
        </p:nvSpPr>
        <p:spPr>
          <a:xfrm>
            <a:off x="7042547" y="4013961"/>
            <a:ext cx="437620" cy="299057"/>
          </a:xfrm>
          <a:prstGeom prst="rect">
            <a:avLst/>
          </a:prstGeom>
          <a:solidFill>
            <a:srgbClr val="F2F2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NAS</a:t>
            </a:r>
          </a:p>
        </p:txBody>
      </p:sp>
      <p:sp>
        <p:nvSpPr>
          <p:cNvPr id="1405" name="Shape 1405"/>
          <p:cNvSpPr/>
          <p:nvPr/>
        </p:nvSpPr>
        <p:spPr>
          <a:xfrm>
            <a:off x="7301509" y="4353290"/>
            <a:ext cx="252811" cy="252947"/>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1800">
                <a:uFill>
                  <a:solidFill>
                    <a:srgbClr val="000000"/>
                  </a:solidFill>
                </a:uFill>
                <a:latin typeface="Lucida Sans Regular"/>
                <a:ea typeface="Lucida Sans Regular"/>
                <a:cs typeface="Lucida Sans Regular"/>
                <a:sym typeface="Lucida Sans Regular"/>
              </a:defRPr>
            </a:pPr>
            <a:endParaRPr sz="1266" kern="0">
              <a:solidFill>
                <a:srgbClr val="000000"/>
              </a:solidFill>
              <a:uFill>
                <a:solidFill>
                  <a:srgbClr val="000000"/>
                </a:solidFill>
              </a:uFill>
              <a:latin typeface="Lucida Sans Regular"/>
              <a:sym typeface="Lucida Sans Regular"/>
            </a:endParaRPr>
          </a:p>
        </p:txBody>
      </p:sp>
      <p:sp>
        <p:nvSpPr>
          <p:cNvPr id="1406" name="Shape 1406"/>
          <p:cNvSpPr/>
          <p:nvPr/>
        </p:nvSpPr>
        <p:spPr>
          <a:xfrm>
            <a:off x="6869887" y="3630321"/>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1800">
                <a:uFill>
                  <a:solidFill>
                    <a:srgbClr val="000000"/>
                  </a:solidFill>
                </a:uFill>
                <a:latin typeface="Lucida Sans Regular"/>
                <a:ea typeface="Lucida Sans Regular"/>
                <a:cs typeface="Lucida Sans Regular"/>
                <a:sym typeface="Lucida Sans Regular"/>
              </a:defRPr>
            </a:pPr>
            <a:endParaRPr sz="1266" kern="0">
              <a:solidFill>
                <a:srgbClr val="000000"/>
              </a:solidFill>
              <a:uFill>
                <a:solidFill>
                  <a:srgbClr val="000000"/>
                </a:solidFill>
              </a:uFill>
              <a:latin typeface="Lucida Sans Regular"/>
              <a:sym typeface="Lucida Sans Regular"/>
            </a:endParaRPr>
          </a:p>
        </p:txBody>
      </p:sp>
      <p:sp>
        <p:nvSpPr>
          <p:cNvPr id="1407" name="Shape 1407"/>
          <p:cNvSpPr/>
          <p:nvPr/>
        </p:nvSpPr>
        <p:spPr>
          <a:xfrm flipH="1" flipV="1">
            <a:off x="4917281" y="4492724"/>
            <a:ext cx="449231" cy="628043"/>
          </a:xfrm>
          <a:prstGeom prst="line">
            <a:avLst/>
          </a:prstGeom>
          <a:ln w="254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408" name="Shape 1408"/>
          <p:cNvSpPr/>
          <p:nvPr/>
        </p:nvSpPr>
        <p:spPr>
          <a:xfrm flipV="1">
            <a:off x="4466200" y="4487235"/>
            <a:ext cx="445111" cy="624023"/>
          </a:xfrm>
          <a:prstGeom prst="line">
            <a:avLst/>
          </a:prstGeom>
          <a:ln w="25400">
            <a:solidFill>
              <a:srgbClr val="000000"/>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409" name="Shape 1409"/>
          <p:cNvSpPr/>
          <p:nvPr/>
        </p:nvSpPr>
        <p:spPr>
          <a:xfrm>
            <a:off x="4318993" y="5014087"/>
            <a:ext cx="252811" cy="252947"/>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1800">
                <a:uFill>
                  <a:solidFill>
                    <a:srgbClr val="000000"/>
                  </a:solidFill>
                </a:uFill>
                <a:latin typeface="Lucida Sans Regular"/>
                <a:ea typeface="Lucida Sans Regular"/>
                <a:cs typeface="Lucida Sans Regular"/>
                <a:sym typeface="Lucida Sans Regular"/>
              </a:defRPr>
            </a:pPr>
            <a:endParaRPr sz="1266" kern="0">
              <a:solidFill>
                <a:srgbClr val="000000"/>
              </a:solidFill>
              <a:uFill>
                <a:solidFill>
                  <a:srgbClr val="000000"/>
                </a:solidFill>
              </a:uFill>
              <a:latin typeface="Lucida Sans Regular"/>
              <a:sym typeface="Lucida Sans Regular"/>
            </a:endParaRPr>
          </a:p>
        </p:txBody>
      </p:sp>
      <p:sp>
        <p:nvSpPr>
          <p:cNvPr id="1410" name="Shape 1410"/>
          <p:cNvSpPr/>
          <p:nvPr/>
        </p:nvSpPr>
        <p:spPr>
          <a:xfrm>
            <a:off x="4444008" y="4728336"/>
            <a:ext cx="437620" cy="299057"/>
          </a:xfrm>
          <a:prstGeom prst="rect">
            <a:avLst/>
          </a:prstGeom>
          <a:solidFill>
            <a:srgbClr val="F2F2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NAS</a:t>
            </a:r>
          </a:p>
        </p:txBody>
      </p:sp>
      <p:sp>
        <p:nvSpPr>
          <p:cNvPr id="1411" name="Shape 1411"/>
          <p:cNvSpPr/>
          <p:nvPr/>
        </p:nvSpPr>
        <p:spPr>
          <a:xfrm>
            <a:off x="5060156" y="4728336"/>
            <a:ext cx="232436" cy="299057"/>
          </a:xfrm>
          <a:prstGeom prst="rect">
            <a:avLst/>
          </a:prstGeom>
          <a:solidFill>
            <a:srgbClr val="F2F2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a:uFill>
                  <a:solidFill>
                    <a:srgbClr val="000000"/>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solidFill>
                  <a:srgbClr val="000000"/>
                </a:solidFill>
              </a:rPr>
              <a:t>S</a:t>
            </a:r>
          </a:p>
        </p:txBody>
      </p:sp>
      <p:sp>
        <p:nvSpPr>
          <p:cNvPr id="1412" name="Shape 1412"/>
          <p:cNvSpPr/>
          <p:nvPr/>
        </p:nvSpPr>
        <p:spPr>
          <a:xfrm>
            <a:off x="5238751" y="5014087"/>
            <a:ext cx="252811" cy="252947"/>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1800">
                <a:uFill>
                  <a:solidFill>
                    <a:srgbClr val="000000"/>
                  </a:solidFill>
                </a:uFill>
                <a:latin typeface="Lucida Sans Regular"/>
                <a:ea typeface="Lucida Sans Regular"/>
                <a:cs typeface="Lucida Sans Regular"/>
                <a:sym typeface="Lucida Sans Regular"/>
              </a:defRPr>
            </a:pPr>
            <a:endParaRPr sz="1266" kern="0">
              <a:solidFill>
                <a:srgbClr val="000000"/>
              </a:solidFill>
              <a:uFill>
                <a:solidFill>
                  <a:srgbClr val="000000"/>
                </a:solidFill>
              </a:uFill>
              <a:latin typeface="Lucida Sans Regular"/>
              <a:sym typeface="Lucida Sans Regular"/>
            </a:endParaRPr>
          </a:p>
        </p:txBody>
      </p:sp>
      <p:sp>
        <p:nvSpPr>
          <p:cNvPr id="1413" name="Shape 1413"/>
          <p:cNvSpPr/>
          <p:nvPr/>
        </p:nvSpPr>
        <p:spPr>
          <a:xfrm>
            <a:off x="4795963" y="4350835"/>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1800">
                <a:uFill>
                  <a:solidFill>
                    <a:srgbClr val="000000"/>
                  </a:solidFill>
                </a:uFill>
                <a:latin typeface="Lucida Sans Regular"/>
                <a:ea typeface="Lucida Sans Regular"/>
                <a:cs typeface="Lucida Sans Regular"/>
                <a:sym typeface="Lucida Sans Regular"/>
              </a:defRPr>
            </a:pPr>
            <a:endParaRPr sz="1266" kern="0">
              <a:solidFill>
                <a:srgbClr val="000000"/>
              </a:solidFill>
              <a:uFill>
                <a:solidFill>
                  <a:srgbClr val="000000"/>
                </a:solidFill>
              </a:uFill>
              <a:latin typeface="Lucida Sans Regular"/>
              <a:sym typeface="Lucida Sans Regular"/>
            </a:endParaRPr>
          </a:p>
        </p:txBody>
      </p:sp>
      <p:sp>
        <p:nvSpPr>
          <p:cNvPr id="1414" name="Shape 1414"/>
          <p:cNvSpPr/>
          <p:nvPr/>
        </p:nvSpPr>
        <p:spPr>
          <a:xfrm>
            <a:off x="2381251" y="2745945"/>
            <a:ext cx="2146421" cy="303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marL="58702" marR="58702" defTabSz="1295400">
              <a:lnSpc>
                <a:spcPct val="150000"/>
              </a:lnSpc>
              <a:defRPr sz="16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125" kern="0">
                <a:latin typeface="Lucida Console" panose="020B0609040504020204" pitchFamily="49" charset="0"/>
              </a:rPr>
              <a:t>suffix tree for BANANAS</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82">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82">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3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 grpId="0" build="p"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 name="Shape 1419"/>
          <p:cNvSpPr txBox="1">
            <a:spLocks noGrp="1"/>
          </p:cNvSpPr>
          <p:nvPr>
            <p:ph type="title"/>
          </p:nvPr>
        </p:nvSpPr>
        <p:spPr>
          <a:prstGeom prst="rect">
            <a:avLst/>
          </a:prstGeom>
        </p:spPr>
        <p:txBody>
          <a:bodyPr/>
          <a:lstStyle/>
          <a:p>
            <a:r>
              <a:t>String symbol tables summary</a:t>
            </a:r>
          </a:p>
        </p:txBody>
      </p:sp>
      <p:sp>
        <p:nvSpPr>
          <p:cNvPr id="1420" name="Shape 1420"/>
          <p:cNvSpPr txBox="1">
            <a:spLocks noGrp="1"/>
          </p:cNvSpPr>
          <p:nvPr>
            <p:ph idx="1"/>
          </p:nvPr>
        </p:nvSpPr>
        <p:spPr>
          <a:prstGeom prst="rect">
            <a:avLst/>
          </a:prstGeom>
        </p:spPr>
        <p:txBody>
          <a:bodyPr/>
          <a:lstStyle/>
          <a:p>
            <a:pPr>
              <a:defRPr>
                <a:solidFill>
                  <a:srgbClr val="000000"/>
                </a:solidFill>
              </a:defRPr>
            </a:pPr>
            <a:r>
              <a:rPr sz="2400"/>
              <a:t>A success story in algorithm design and analysis.</a:t>
            </a:r>
          </a:p>
          <a:p>
            <a:r>
              <a:rPr sz="2400"/>
              <a:t>Red-black BST</a:t>
            </a:r>
            <a:r>
              <a:rPr sz="2400">
                <a:solidFill>
                  <a:srgbClr val="000000"/>
                </a:solidFill>
              </a:rPr>
              <a:t>.</a:t>
            </a:r>
          </a:p>
          <a:p>
            <a:pPr lvl="1"/>
            <a:r>
              <a:rPr sz="2400"/>
              <a:t>Performance guarantee:  </a:t>
            </a:r>
            <a:r>
              <a:rPr sz="2400">
                <a:latin typeface="Times New Roman"/>
                <a:ea typeface="Times New Roman"/>
                <a:cs typeface="Times New Roman"/>
                <a:sym typeface="Times New Roman"/>
              </a:rPr>
              <a:t>log </a:t>
            </a:r>
            <a:r>
              <a:rPr sz="2400" i="1">
                <a:latin typeface="Times New Roman"/>
                <a:ea typeface="Times New Roman"/>
                <a:cs typeface="Times New Roman"/>
                <a:sym typeface="Times New Roman"/>
              </a:rPr>
              <a:t>N</a:t>
            </a:r>
            <a:r>
              <a:rPr sz="2400"/>
              <a:t> key compares.</a:t>
            </a:r>
          </a:p>
          <a:p>
            <a:pPr lvl="1"/>
            <a:r>
              <a:rPr sz="2400"/>
              <a:t>Supports ordered symbol table API.</a:t>
            </a:r>
          </a:p>
          <a:p>
            <a:r>
              <a:rPr sz="2400"/>
              <a:t>Hash tables.</a:t>
            </a:r>
            <a:endParaRPr sz="2400">
              <a:solidFill>
                <a:srgbClr val="000000"/>
              </a:solidFill>
            </a:endParaRPr>
          </a:p>
          <a:p>
            <a:pPr lvl="1"/>
            <a:r>
              <a:rPr sz="2400"/>
              <a:t>Performance guarantee:  constant number of probes.</a:t>
            </a:r>
          </a:p>
          <a:p>
            <a:pPr lvl="1"/>
            <a:r>
              <a:rPr sz="2400"/>
              <a:t>Requires good hash function for key type.</a:t>
            </a:r>
          </a:p>
          <a:p>
            <a:r>
              <a:rPr sz="2400"/>
              <a:t>Tries.  </a:t>
            </a:r>
            <a:r>
              <a:rPr sz="2400">
                <a:solidFill>
                  <a:srgbClr val="000000"/>
                </a:solidFill>
              </a:rPr>
              <a:t>R-way, TST.</a:t>
            </a:r>
          </a:p>
          <a:p>
            <a:pPr lvl="1"/>
            <a:r>
              <a:rPr sz="2400"/>
              <a:t>Performance guarantee:  </a:t>
            </a:r>
            <a:r>
              <a:rPr sz="2400">
                <a:latin typeface="Times New Roman"/>
                <a:ea typeface="Times New Roman"/>
                <a:cs typeface="Times New Roman"/>
                <a:sym typeface="Times New Roman"/>
              </a:rPr>
              <a:t>log </a:t>
            </a:r>
            <a:r>
              <a:rPr sz="2400" i="1">
                <a:latin typeface="Times New Roman"/>
                <a:ea typeface="Times New Roman"/>
                <a:cs typeface="Times New Roman"/>
                <a:sym typeface="Times New Roman"/>
              </a:rPr>
              <a:t>N</a:t>
            </a:r>
            <a:r>
              <a:rPr sz="2400"/>
              <a:t> </a:t>
            </a:r>
            <a:r>
              <a:rPr sz="2400">
                <a:solidFill>
                  <a:srgbClr val="8D3124"/>
                </a:solidFill>
                <a:uFill>
                  <a:solidFill>
                    <a:srgbClr val="8D3124"/>
                  </a:solidFill>
                </a:uFill>
              </a:rPr>
              <a:t>characters</a:t>
            </a:r>
            <a:r>
              <a:rPr sz="2400"/>
              <a:t> accessed.</a:t>
            </a:r>
          </a:p>
          <a:p>
            <a:pPr lvl="1"/>
            <a:r>
              <a:rPr sz="2400"/>
              <a:t>Supports character-based operations.</a:t>
            </a:r>
          </a:p>
          <a:p>
            <a:endParaRPr lang="en-US" sz="2400">
              <a:solidFill>
                <a:srgbClr val="8D3124"/>
              </a:solidFill>
              <a:uFill>
                <a:solidFill>
                  <a:srgbClr val="8D3124"/>
                </a:solidFill>
              </a:uFill>
            </a:endParaRPr>
          </a:p>
          <a:p>
            <a:r>
              <a:rPr sz="2400">
                <a:solidFill>
                  <a:srgbClr val="8D3124"/>
                </a:solidFill>
                <a:uFill>
                  <a:solidFill>
                    <a:srgbClr val="8D3124"/>
                  </a:solidFill>
                </a:uFill>
              </a:rPr>
              <a:t>Bottom line.</a:t>
            </a:r>
            <a:r>
              <a:rPr sz="2400"/>
              <a:t>  </a:t>
            </a:r>
            <a:r>
              <a:rPr sz="2400">
                <a:solidFill>
                  <a:srgbClr val="000000"/>
                </a:solidFill>
              </a:rPr>
              <a:t>You can get at anything by examining 50-100 bits (!!!)</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2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42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4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42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142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4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42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fill="hold"/>
                                        <p:tgtEl>
                                          <p:spTgt spid="142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iterate>
                                    <p:tmAbs val="0"/>
                                  </p:iterate>
                                  <p:childTnLst>
                                    <p:set>
                                      <p:cBhvr>
                                        <p:cTn id="26" fill="hold"/>
                                        <p:tgtEl>
                                          <p:spTgt spid="1420">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42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 grpId="0"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txBox="1">
            <a:spLocks noGrp="1"/>
          </p:cNvSpPr>
          <p:nvPr>
            <p:ph type="title"/>
          </p:nvPr>
        </p:nvSpPr>
        <p:spPr>
          <a:prstGeom prst="rect">
            <a:avLst/>
          </a:prstGeom>
        </p:spPr>
        <p:txBody>
          <a:bodyPr/>
          <a:lstStyle/>
          <a:p>
            <a:r>
              <a:t>Search in a trie</a:t>
            </a:r>
          </a:p>
        </p:txBody>
      </p:sp>
      <p:sp>
        <p:nvSpPr>
          <p:cNvPr id="181" name="Shape 181"/>
          <p:cNvSpPr txBox="1">
            <a:spLocks noGrp="1"/>
          </p:cNvSpPr>
          <p:nvPr>
            <p:ph idx="1"/>
          </p:nvPr>
        </p:nvSpPr>
        <p:spPr>
          <a:prstGeom prst="rect">
            <a:avLst/>
          </a:prstGeom>
        </p:spPr>
        <p:txBody>
          <a:bodyPr/>
          <a:lstStyle/>
          <a:p>
            <a:r>
              <a:rPr sz="2400">
                <a:solidFill>
                  <a:srgbClr val="000000"/>
                </a:solidFill>
                <a:uFill>
                  <a:solidFill>
                    <a:srgbClr val="000000"/>
                  </a:solidFill>
                </a:uFill>
              </a:rPr>
              <a:t>Follow links corresponding to each character in the key.</a:t>
            </a:r>
          </a:p>
          <a:p>
            <a:pPr lvl="1">
              <a:spcBef>
                <a:spcPts val="0"/>
              </a:spcBef>
            </a:pPr>
            <a:r>
              <a:rPr sz="2400">
                <a:solidFill>
                  <a:srgbClr val="8D3124"/>
                </a:solidFill>
                <a:uFill>
                  <a:solidFill>
                    <a:srgbClr val="8D3124"/>
                  </a:solidFill>
                </a:uFill>
              </a:rPr>
              <a:t>Search hit:</a:t>
            </a:r>
            <a:r>
              <a:rPr sz="2400"/>
              <a:t>  node where search ends has a non-null value. </a:t>
            </a:r>
          </a:p>
          <a:p>
            <a:pPr lvl="1">
              <a:spcBef>
                <a:spcPts val="0"/>
              </a:spcBef>
              <a:defRPr>
                <a:solidFill>
                  <a:srgbClr val="BABABA"/>
                </a:solidFill>
                <a:uFill>
                  <a:solidFill>
                    <a:srgbClr val="BABABA"/>
                  </a:solidFill>
                </a:uFill>
              </a:defRPr>
            </a:pPr>
            <a:r>
              <a:rPr sz="2400"/>
              <a:t>Search miss:  reach null link or node where search ends has null value.</a:t>
            </a:r>
          </a:p>
        </p:txBody>
      </p:sp>
      <p:sp>
        <p:nvSpPr>
          <p:cNvPr id="184" name="Shape 184"/>
          <p:cNvSpPr/>
          <p:nvPr/>
        </p:nvSpPr>
        <p:spPr>
          <a:xfrm flipH="1" flipV="1">
            <a:off x="5856939" y="2881132"/>
            <a:ext cx="1" cy="68711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85" name="Shape 185"/>
          <p:cNvSpPr/>
          <p:nvPr/>
        </p:nvSpPr>
        <p:spPr>
          <a:xfrm flipH="1" flipV="1">
            <a:off x="5849457" y="3553090"/>
            <a:ext cx="657075" cy="62604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86" name="Shape 186"/>
          <p:cNvSpPr/>
          <p:nvPr/>
        </p:nvSpPr>
        <p:spPr>
          <a:xfrm flipV="1">
            <a:off x="4041332" y="2862232"/>
            <a:ext cx="1736639" cy="704825"/>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87" name="Shape 187"/>
          <p:cNvSpPr/>
          <p:nvPr/>
        </p:nvSpPr>
        <p:spPr>
          <a:xfrm flipH="1" flipV="1">
            <a:off x="7324435" y="5235999"/>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88" name="Shape 188"/>
          <p:cNvSpPr/>
          <p:nvPr/>
        </p:nvSpPr>
        <p:spPr>
          <a:xfrm>
            <a:off x="7199055" y="575694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189" name="Shape 189"/>
          <p:cNvSpPr/>
          <p:nvPr/>
        </p:nvSpPr>
        <p:spPr>
          <a:xfrm flipV="1">
            <a:off x="7324435" y="4623125"/>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90" name="Shape 190"/>
          <p:cNvSpPr/>
          <p:nvPr/>
        </p:nvSpPr>
        <p:spPr>
          <a:xfrm>
            <a:off x="7199055" y="5190034"/>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r</a:t>
            </a:r>
          </a:p>
        </p:txBody>
      </p:sp>
      <p:sp>
        <p:nvSpPr>
          <p:cNvPr id="191" name="Shape 191"/>
          <p:cNvSpPr/>
          <p:nvPr/>
        </p:nvSpPr>
        <p:spPr>
          <a:xfrm>
            <a:off x="2649141" y="2439763"/>
            <a:ext cx="1509118" cy="267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get("shells")</a:t>
            </a:r>
          </a:p>
        </p:txBody>
      </p:sp>
      <p:sp>
        <p:nvSpPr>
          <p:cNvPr id="192" name="Shape 192"/>
          <p:cNvSpPr/>
          <p:nvPr/>
        </p:nvSpPr>
        <p:spPr>
          <a:xfrm flipH="1" flipV="1">
            <a:off x="3949640" y="3599577"/>
            <a:ext cx="1" cy="51320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93" name="Shape 193"/>
          <p:cNvSpPr/>
          <p:nvPr/>
        </p:nvSpPr>
        <p:spPr>
          <a:xfrm flipV="1">
            <a:off x="5191409" y="3529544"/>
            <a:ext cx="738204" cy="646148"/>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94" name="Shape 194"/>
          <p:cNvSpPr/>
          <p:nvPr/>
        </p:nvSpPr>
        <p:spPr>
          <a:xfrm flipV="1">
            <a:off x="4810951" y="4097407"/>
            <a:ext cx="445111" cy="624023"/>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95" name="Shape 195"/>
          <p:cNvSpPr/>
          <p:nvPr/>
        </p:nvSpPr>
        <p:spPr>
          <a:xfrm flipH="1" flipV="1">
            <a:off x="5201868" y="4109123"/>
            <a:ext cx="425013" cy="59670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96" name="Shape 196"/>
          <p:cNvSpPr/>
          <p:nvPr/>
        </p:nvSpPr>
        <p:spPr>
          <a:xfrm>
            <a:off x="5092299"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197" name="Shape 197"/>
          <p:cNvSpPr/>
          <p:nvPr/>
        </p:nvSpPr>
        <p:spPr>
          <a:xfrm>
            <a:off x="4670948"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a</a:t>
            </a:r>
          </a:p>
        </p:txBody>
      </p:sp>
      <p:sp>
        <p:nvSpPr>
          <p:cNvPr id="198" name="Shape 198"/>
          <p:cNvSpPr/>
          <p:nvPr/>
        </p:nvSpPr>
        <p:spPr>
          <a:xfrm flipV="1">
            <a:off x="5639030"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199" name="Shape 199"/>
          <p:cNvSpPr/>
          <p:nvPr/>
        </p:nvSpPr>
        <p:spPr>
          <a:xfrm flipV="1">
            <a:off x="5639030"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00" name="Shape 200"/>
          <p:cNvSpPr/>
          <p:nvPr/>
        </p:nvSpPr>
        <p:spPr>
          <a:xfrm flipH="1" flipV="1">
            <a:off x="6484812" y="4079357"/>
            <a:ext cx="1" cy="62784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01" name="Shape 201"/>
          <p:cNvSpPr/>
          <p:nvPr/>
        </p:nvSpPr>
        <p:spPr>
          <a:xfrm flipV="1">
            <a:off x="6481732"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02" name="Shape 202"/>
          <p:cNvSpPr/>
          <p:nvPr/>
        </p:nvSpPr>
        <p:spPr>
          <a:xfrm flipV="1">
            <a:off x="6481732"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03" name="Shape 203"/>
          <p:cNvSpPr/>
          <p:nvPr/>
        </p:nvSpPr>
        <p:spPr>
          <a:xfrm>
            <a:off x="5513650"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204" name="Shape 204"/>
          <p:cNvSpPr/>
          <p:nvPr/>
        </p:nvSpPr>
        <p:spPr>
          <a:xfrm>
            <a:off x="5513650"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205" name="Shape 205"/>
          <p:cNvSpPr/>
          <p:nvPr/>
        </p:nvSpPr>
        <p:spPr>
          <a:xfrm>
            <a:off x="5513650"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206" name="Shape 206"/>
          <p:cNvSpPr/>
          <p:nvPr/>
        </p:nvSpPr>
        <p:spPr>
          <a:xfrm flipV="1">
            <a:off x="6481732" y="59101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07" name="Shape 207"/>
          <p:cNvSpPr/>
          <p:nvPr/>
        </p:nvSpPr>
        <p:spPr>
          <a:xfrm>
            <a:off x="382824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b</a:t>
            </a:r>
          </a:p>
        </p:txBody>
      </p:sp>
      <p:sp>
        <p:nvSpPr>
          <p:cNvPr id="208" name="Shape 208"/>
          <p:cNvSpPr/>
          <p:nvPr/>
        </p:nvSpPr>
        <p:spPr>
          <a:xfrm>
            <a:off x="3828246"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y</a:t>
            </a:r>
          </a:p>
        </p:txBody>
      </p:sp>
      <p:sp>
        <p:nvSpPr>
          <p:cNvPr id="209" name="Shape 209"/>
          <p:cNvSpPr/>
          <p:nvPr/>
        </p:nvSpPr>
        <p:spPr>
          <a:xfrm flipH="1" flipV="1">
            <a:off x="6422647" y="4124278"/>
            <a:ext cx="950780" cy="59811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10" name="Shape 210"/>
          <p:cNvSpPr/>
          <p:nvPr/>
        </p:nvSpPr>
        <p:spPr>
          <a:xfrm>
            <a:off x="7199054" y="460780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o</a:t>
            </a:r>
          </a:p>
        </p:txBody>
      </p:sp>
      <p:sp>
        <p:nvSpPr>
          <p:cNvPr id="211" name="Shape 211"/>
          <p:cNvSpPr/>
          <p:nvPr/>
        </p:nvSpPr>
        <p:spPr>
          <a:xfrm flipV="1">
            <a:off x="8167135" y="4102184"/>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12" name="Shape 212"/>
          <p:cNvSpPr/>
          <p:nvPr/>
        </p:nvSpPr>
        <p:spPr>
          <a:xfrm flipV="1">
            <a:off x="8167135" y="3489308"/>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13" name="Shape 213"/>
          <p:cNvSpPr/>
          <p:nvPr/>
        </p:nvSpPr>
        <p:spPr>
          <a:xfrm>
            <a:off x="8041754"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sp>
        <p:nvSpPr>
          <p:cNvPr id="214" name="Shape 214"/>
          <p:cNvSpPr/>
          <p:nvPr/>
        </p:nvSpPr>
        <p:spPr>
          <a:xfrm>
            <a:off x="8041754"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215" name="Shape 215"/>
          <p:cNvSpPr/>
          <p:nvPr/>
        </p:nvSpPr>
        <p:spPr>
          <a:xfrm flipH="1" flipV="1">
            <a:off x="5860229" y="2820867"/>
            <a:ext cx="2299591" cy="77105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16" name="Shape 216"/>
          <p:cNvSpPr/>
          <p:nvPr/>
        </p:nvSpPr>
        <p:spPr>
          <a:xfrm>
            <a:off x="8041754"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t</a:t>
            </a:r>
          </a:p>
        </p:txBody>
      </p:sp>
      <p:sp>
        <p:nvSpPr>
          <p:cNvPr id="217" name="Shape 217"/>
          <p:cNvSpPr/>
          <p:nvPr/>
        </p:nvSpPr>
        <p:spPr>
          <a:xfrm>
            <a:off x="7510566" y="580290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7</a:t>
            </a:r>
          </a:p>
        </p:txBody>
      </p:sp>
      <p:sp>
        <p:nvSpPr>
          <p:cNvPr id="218" name="Shape 218"/>
          <p:cNvSpPr/>
          <p:nvPr/>
        </p:nvSpPr>
        <p:spPr>
          <a:xfrm>
            <a:off x="8355212"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5</a:t>
            </a:r>
          </a:p>
        </p:txBody>
      </p:sp>
      <p:sp>
        <p:nvSpPr>
          <p:cNvPr id="219" name="Shape 219"/>
          <p:cNvSpPr/>
          <p:nvPr/>
        </p:nvSpPr>
        <p:spPr>
          <a:xfrm>
            <a:off x="6667501"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0</a:t>
            </a:r>
          </a:p>
        </p:txBody>
      </p:sp>
      <p:sp>
        <p:nvSpPr>
          <p:cNvPr id="220" name="Shape 220"/>
          <p:cNvSpPr/>
          <p:nvPr/>
        </p:nvSpPr>
        <p:spPr>
          <a:xfrm>
            <a:off x="6676431" y="639365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3</a:t>
            </a:r>
          </a:p>
        </p:txBody>
      </p:sp>
      <p:sp>
        <p:nvSpPr>
          <p:cNvPr id="221" name="Shape 221"/>
          <p:cNvSpPr/>
          <p:nvPr/>
        </p:nvSpPr>
        <p:spPr>
          <a:xfrm>
            <a:off x="5828110" y="5813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1</a:t>
            </a:r>
          </a:p>
        </p:txBody>
      </p:sp>
      <p:sp>
        <p:nvSpPr>
          <p:cNvPr id="222" name="Shape 222"/>
          <p:cNvSpPr/>
          <p:nvPr/>
        </p:nvSpPr>
        <p:spPr>
          <a:xfrm>
            <a:off x="4979790" y="4670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6</a:t>
            </a:r>
          </a:p>
        </p:txBody>
      </p:sp>
      <p:sp>
        <p:nvSpPr>
          <p:cNvPr id="223" name="Shape 223"/>
          <p:cNvSpPr/>
          <p:nvPr/>
        </p:nvSpPr>
        <p:spPr>
          <a:xfrm>
            <a:off x="4158259" y="40987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4</a:t>
            </a:r>
          </a:p>
        </p:txBody>
      </p:sp>
      <p:sp>
        <p:nvSpPr>
          <p:cNvPr id="224" name="Shape 224"/>
          <p:cNvSpPr/>
          <p:nvPr/>
        </p:nvSpPr>
        <p:spPr>
          <a:xfrm>
            <a:off x="6356351" y="634683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grpSp>
        <p:nvGrpSpPr>
          <p:cNvPr id="227" name="Group 227"/>
          <p:cNvGrpSpPr/>
          <p:nvPr/>
        </p:nvGrpSpPr>
        <p:grpSpPr>
          <a:xfrm>
            <a:off x="6356351" y="5910160"/>
            <a:ext cx="252811" cy="693132"/>
            <a:chOff x="98059" y="0"/>
            <a:chExt cx="359552" cy="985786"/>
          </a:xfrm>
        </p:grpSpPr>
        <p:sp>
          <p:nvSpPr>
            <p:cNvPr id="225" name="Shape 225"/>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26" name="Shape 226"/>
            <p:cNvSpPr/>
            <p:nvPr/>
          </p:nvSpPr>
          <p:spPr>
            <a:xfrm>
              <a:off x="98059" y="621045"/>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grpSp>
      <p:sp>
        <p:nvSpPr>
          <p:cNvPr id="228" name="Shape 228"/>
          <p:cNvSpPr/>
          <p:nvPr/>
        </p:nvSpPr>
        <p:spPr>
          <a:xfrm>
            <a:off x="6356351"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grpSp>
        <p:nvGrpSpPr>
          <p:cNvPr id="231" name="Group 231"/>
          <p:cNvGrpSpPr/>
          <p:nvPr/>
        </p:nvGrpSpPr>
        <p:grpSpPr>
          <a:xfrm>
            <a:off x="6356351" y="5243659"/>
            <a:ext cx="252811" cy="781552"/>
            <a:chOff x="98059" y="0"/>
            <a:chExt cx="359552" cy="1111539"/>
          </a:xfrm>
        </p:grpSpPr>
        <p:sp>
          <p:nvSpPr>
            <p:cNvPr id="229" name="Shape 229"/>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30" name="Shape 230"/>
            <p:cNvSpPr/>
            <p:nvPr/>
          </p:nvSpPr>
          <p:spPr>
            <a:xfrm>
              <a:off x="98059" y="751792"/>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grpSp>
      <p:sp>
        <p:nvSpPr>
          <p:cNvPr id="232" name="Shape 232"/>
          <p:cNvSpPr/>
          <p:nvPr/>
        </p:nvSpPr>
        <p:spPr>
          <a:xfrm>
            <a:off x="6356351"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grpSp>
        <p:nvGrpSpPr>
          <p:cNvPr id="235" name="Group 235"/>
          <p:cNvGrpSpPr/>
          <p:nvPr/>
        </p:nvGrpSpPr>
        <p:grpSpPr>
          <a:xfrm>
            <a:off x="6356351" y="4630787"/>
            <a:ext cx="252811" cy="819855"/>
            <a:chOff x="98059" y="0"/>
            <a:chExt cx="359552" cy="1166015"/>
          </a:xfrm>
        </p:grpSpPr>
        <p:sp>
          <p:nvSpPr>
            <p:cNvPr id="233" name="Shape 233"/>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34" name="Shape 234"/>
            <p:cNvSpPr/>
            <p:nvPr/>
          </p:nvSpPr>
          <p:spPr>
            <a:xfrm>
              <a:off x="98059" y="806268"/>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grpSp>
      <p:sp>
        <p:nvSpPr>
          <p:cNvPr id="236" name="Shape 236"/>
          <p:cNvSpPr/>
          <p:nvPr/>
        </p:nvSpPr>
        <p:spPr>
          <a:xfrm>
            <a:off x="6356351"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grpSp>
        <p:nvGrpSpPr>
          <p:cNvPr id="239" name="Group 239"/>
          <p:cNvGrpSpPr/>
          <p:nvPr/>
        </p:nvGrpSpPr>
        <p:grpSpPr>
          <a:xfrm>
            <a:off x="6356351" y="4079357"/>
            <a:ext cx="252811" cy="796716"/>
            <a:chOff x="67645" y="0"/>
            <a:chExt cx="359552" cy="1133106"/>
          </a:xfrm>
        </p:grpSpPr>
        <p:sp>
          <p:nvSpPr>
            <p:cNvPr id="237" name="Shape 237"/>
            <p:cNvSpPr/>
            <p:nvPr/>
          </p:nvSpPr>
          <p:spPr>
            <a:xfrm flipH="1" flipV="1">
              <a:off x="250345" y="0"/>
              <a:ext cx="1" cy="892932"/>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38" name="Shape 238"/>
            <p:cNvSpPr/>
            <p:nvPr/>
          </p:nvSpPr>
          <p:spPr>
            <a:xfrm>
              <a:off x="67645" y="773359"/>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e</a:t>
              </a:r>
            </a:p>
          </p:txBody>
        </p:sp>
      </p:grpSp>
      <p:sp>
        <p:nvSpPr>
          <p:cNvPr id="240" name="Shape 240"/>
          <p:cNvSpPr/>
          <p:nvPr/>
        </p:nvSpPr>
        <p:spPr>
          <a:xfrm>
            <a:off x="6356351"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grpSp>
        <p:nvGrpSpPr>
          <p:cNvPr id="243" name="Group 243"/>
          <p:cNvGrpSpPr/>
          <p:nvPr/>
        </p:nvGrpSpPr>
        <p:grpSpPr>
          <a:xfrm>
            <a:off x="5849456" y="3553091"/>
            <a:ext cx="759706" cy="748414"/>
            <a:chOff x="0" y="185429"/>
            <a:chExt cx="1080470" cy="1064409"/>
          </a:xfrm>
        </p:grpSpPr>
        <p:sp>
          <p:nvSpPr>
            <p:cNvPr id="241" name="Shape 241"/>
            <p:cNvSpPr/>
            <p:nvPr/>
          </p:nvSpPr>
          <p:spPr>
            <a:xfrm flipH="1" flipV="1">
              <a:off x="-1" y="185429"/>
              <a:ext cx="934509" cy="890378"/>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42" name="Shape 242"/>
            <p:cNvSpPr/>
            <p:nvPr/>
          </p:nvSpPr>
          <p:spPr>
            <a:xfrm>
              <a:off x="720917" y="890092"/>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h</a:t>
              </a:r>
            </a:p>
          </p:txBody>
        </p:sp>
      </p:grpSp>
      <p:sp>
        <p:nvSpPr>
          <p:cNvPr id="244" name="Shape 244"/>
          <p:cNvSpPr/>
          <p:nvPr/>
        </p:nvSpPr>
        <p:spPr>
          <a:xfrm>
            <a:off x="573581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grpSp>
        <p:nvGrpSpPr>
          <p:cNvPr id="247" name="Group 247"/>
          <p:cNvGrpSpPr/>
          <p:nvPr/>
        </p:nvGrpSpPr>
        <p:grpSpPr>
          <a:xfrm>
            <a:off x="5735816" y="2881132"/>
            <a:ext cx="252811" cy="845803"/>
            <a:chOff x="41115" y="0"/>
            <a:chExt cx="359553" cy="1202919"/>
          </a:xfrm>
        </p:grpSpPr>
        <p:sp>
          <p:nvSpPr>
            <p:cNvPr id="245" name="Shape 245"/>
            <p:cNvSpPr/>
            <p:nvPr/>
          </p:nvSpPr>
          <p:spPr>
            <a:xfrm flipH="1" flipV="1">
              <a:off x="213380" y="0"/>
              <a:ext cx="1" cy="977229"/>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46" name="Shape 246"/>
            <p:cNvSpPr/>
            <p:nvPr/>
          </p:nvSpPr>
          <p:spPr>
            <a:xfrm>
              <a:off x="41115" y="843171"/>
              <a:ext cx="359555" cy="359749"/>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grpSp>
      <p:sp>
        <p:nvSpPr>
          <p:cNvPr id="248" name="Shape 248"/>
          <p:cNvSpPr/>
          <p:nvPr/>
        </p:nvSpPr>
        <p:spPr>
          <a:xfrm>
            <a:off x="5740896" y="2707897"/>
            <a:ext cx="252811" cy="252948"/>
          </a:xfrm>
          <a:prstGeom prst="ellipse">
            <a:avLst/>
          </a:prstGeom>
          <a:solidFill>
            <a:srgbClr val="FFFFFF"/>
          </a:solidFill>
          <a:ln w="12700">
            <a:solidFill>
              <a:srgbClr val="BABABA"/>
            </a:solidFill>
          </a:ln>
        </p:spPr>
        <p:txBody>
          <a:bodyPr lIns="0" tIns="0" rIns="0" bIns="0" anchor="ctr"/>
          <a:lstStyle/>
          <a:p>
            <a:pPr marL="5079" marR="5079" algn="ctr" defTabSz="910796" eaLnBrk="1" fontAlgn="auto">
              <a:spcBef>
                <a:spcPts val="0"/>
              </a:spcBef>
              <a:spcAft>
                <a:spcPts val="0"/>
              </a:spcAft>
              <a:defRPr sz="2000">
                <a:solidFill>
                  <a:srgbClr val="BABABA"/>
                </a:solidFill>
                <a:uFill>
                  <a:solidFill>
                    <a:srgbClr val="BABABA"/>
                  </a:solidFill>
                </a:uFill>
                <a:latin typeface="Lucida Sans Regular"/>
                <a:ea typeface="Lucida Sans Regular"/>
                <a:cs typeface="Lucida Sans Regular"/>
                <a:sym typeface="Lucida Sans Regular"/>
              </a:defRPr>
            </a:pPr>
            <a:endParaRPr sz="1406" kern="0">
              <a:solidFill>
                <a:srgbClr val="BABABA"/>
              </a:solidFill>
              <a:uFill>
                <a:solidFill>
                  <a:srgbClr val="BABABA"/>
                </a:solidFill>
              </a:uFill>
              <a:latin typeface="Lucida Sans Regular"/>
              <a:sym typeface="Lucida Sans Regular"/>
            </a:endParaRPr>
          </a:p>
        </p:txBody>
      </p:sp>
      <p:sp>
        <p:nvSpPr>
          <p:cNvPr id="249" name="Shape 249"/>
          <p:cNvSpPr/>
          <p:nvPr/>
        </p:nvSpPr>
        <p:spPr>
          <a:xfrm>
            <a:off x="5740896" y="2707897"/>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2000">
                <a:uFill>
                  <a:solidFill>
                    <a:srgbClr val="000000"/>
                  </a:solidFill>
                </a:uFill>
                <a:latin typeface="Lucida Sans Regular"/>
                <a:ea typeface="Lucida Sans Regular"/>
                <a:cs typeface="Lucida Sans Regular"/>
                <a:sym typeface="Lucida Sans Regular"/>
              </a:defRPr>
            </a:pPr>
            <a:endParaRPr sz="1406" kern="0">
              <a:solidFill>
                <a:srgbClr val="000000"/>
              </a:solidFill>
              <a:uFill>
                <a:solidFill>
                  <a:srgbClr val="000000"/>
                </a:solidFill>
              </a:uFill>
              <a:latin typeface="Lucida Sans Regular"/>
              <a:sym typeface="Lucida Sans Regular"/>
            </a:endParaRPr>
          </a:p>
        </p:txBody>
      </p:sp>
      <p:grpSp>
        <p:nvGrpSpPr>
          <p:cNvPr id="253" name="Group 253"/>
          <p:cNvGrpSpPr/>
          <p:nvPr/>
        </p:nvGrpSpPr>
        <p:grpSpPr>
          <a:xfrm>
            <a:off x="6676431" y="6197204"/>
            <a:ext cx="2815451" cy="892969"/>
            <a:chOff x="0" y="0"/>
            <a:chExt cx="4004196" cy="1270000"/>
          </a:xfrm>
        </p:grpSpPr>
        <p:sp>
          <p:nvSpPr>
            <p:cNvPr id="250" name="Shape 250"/>
            <p:cNvSpPr/>
            <p:nvPr/>
          </p:nvSpPr>
          <p:spPr>
            <a:xfrm>
              <a:off x="2734196"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return value associated</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with last key character</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(return 3)</a:t>
              </a:r>
            </a:p>
          </p:txBody>
        </p:sp>
        <p:sp>
          <p:nvSpPr>
            <p:cNvPr id="251" name="Shape 251"/>
            <p:cNvSpPr/>
            <p:nvPr/>
          </p:nvSpPr>
          <p:spPr>
            <a:xfrm>
              <a:off x="0" y="279400"/>
              <a:ext cx="258772" cy="2505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noAutofit/>
            </a:bodyPr>
            <a:lstStyle>
              <a:lvl1pPr marL="58702" marR="58702" algn="ctr" defTabSz="1295400">
                <a:lnSpc>
                  <a:spcPct val="150000"/>
                </a:lnSpc>
                <a:defRPr sz="1600">
                  <a:solidFill>
                    <a:srgbClr val="8D3124"/>
                  </a:solidFill>
                  <a:uFill>
                    <a:solidFill>
                      <a:srgbClr val="8D3124"/>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3</a:t>
              </a:r>
            </a:p>
          </p:txBody>
        </p:sp>
        <p:sp>
          <p:nvSpPr>
            <p:cNvPr id="252" name="Shape 252"/>
            <p:cNvSpPr/>
            <p:nvPr/>
          </p:nvSpPr>
          <p:spPr>
            <a:xfrm>
              <a:off x="330200" y="419100"/>
              <a:ext cx="1202115" cy="0"/>
            </a:xfrm>
            <a:prstGeom prst="line">
              <a:avLst/>
            </a:prstGeom>
            <a:noFill/>
            <a:ln w="25400" cap="flat">
              <a:solidFill>
                <a:srgbClr val="8D3124"/>
              </a:solidFill>
              <a:prstDash val="solid"/>
              <a:round/>
              <a:headEnd type="triangle" w="med" len="me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iterate>
                                    <p:tmAbs val="0"/>
                                  </p:iterate>
                                  <p:childTnLst>
                                    <p:set>
                                      <p:cBhvr>
                                        <p:cTn id="10" fill="hold"/>
                                        <p:tgtEl>
                                          <p:spTgt spid="247"/>
                                        </p:tgtEl>
                                        <p:attrNameLst>
                                          <p:attrName>style.visibility</p:attrName>
                                        </p:attrNameLst>
                                      </p:cBhvr>
                                      <p:to>
                                        <p:strVal val="visible"/>
                                      </p:to>
                                    </p:set>
                                    <p:animEffect transition="in" filter="wipe(up)">
                                      <p:cBhvr>
                                        <p:cTn id="11" dur="500"/>
                                        <p:tgtEl>
                                          <p:spTgt spid="24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iterate>
                                    <p:tmAbs val="0"/>
                                  </p:iterate>
                                  <p:childTnLst>
                                    <p:set>
                                      <p:cBhvr>
                                        <p:cTn id="15" fill="hold"/>
                                        <p:tgtEl>
                                          <p:spTgt spid="243"/>
                                        </p:tgtEl>
                                        <p:attrNameLst>
                                          <p:attrName>style.visibility</p:attrName>
                                        </p:attrNameLst>
                                      </p:cBhvr>
                                      <p:to>
                                        <p:strVal val="visible"/>
                                      </p:to>
                                    </p:set>
                                    <p:animEffect transition="in" filter="strips(downRight)">
                                      <p:cBhvr>
                                        <p:cTn id="16" dur="750"/>
                                        <p:tgtEl>
                                          <p:spTgt spid="24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p:tmAbs val="0"/>
                                  </p:iterate>
                                  <p:childTnLst>
                                    <p:set>
                                      <p:cBhvr>
                                        <p:cTn id="20" fill="hold"/>
                                        <p:tgtEl>
                                          <p:spTgt spid="239"/>
                                        </p:tgtEl>
                                        <p:attrNameLst>
                                          <p:attrName>style.visibility</p:attrName>
                                        </p:attrNameLst>
                                      </p:cBhvr>
                                      <p:to>
                                        <p:strVal val="visible"/>
                                      </p:to>
                                    </p:set>
                                    <p:animEffect transition="in" filter="wipe(up)">
                                      <p:cBhvr>
                                        <p:cTn id="21" dur="500"/>
                                        <p:tgtEl>
                                          <p:spTgt spid="2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235"/>
                                        </p:tgtEl>
                                        <p:attrNameLst>
                                          <p:attrName>style.visibility</p:attrName>
                                        </p:attrNameLst>
                                      </p:cBhvr>
                                      <p:to>
                                        <p:strVal val="visible"/>
                                      </p:to>
                                    </p:set>
                                    <p:animEffect transition="in" filter="wipe(up)">
                                      <p:cBhvr>
                                        <p:cTn id="26" dur="500"/>
                                        <p:tgtEl>
                                          <p:spTgt spid="23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p:tmAbs val="0"/>
                                  </p:iterate>
                                  <p:childTnLst>
                                    <p:set>
                                      <p:cBhvr>
                                        <p:cTn id="30" fill="hold"/>
                                        <p:tgtEl>
                                          <p:spTgt spid="231"/>
                                        </p:tgtEl>
                                        <p:attrNameLst>
                                          <p:attrName>style.visibility</p:attrName>
                                        </p:attrNameLst>
                                      </p:cBhvr>
                                      <p:to>
                                        <p:strVal val="visible"/>
                                      </p:to>
                                    </p:set>
                                    <p:animEffect transition="in" filter="wipe(up)">
                                      <p:cBhvr>
                                        <p:cTn id="31" dur="500"/>
                                        <p:tgtEl>
                                          <p:spTgt spid="2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p:tmAbs val="0"/>
                                  </p:iterate>
                                  <p:childTnLst>
                                    <p:set>
                                      <p:cBhvr>
                                        <p:cTn id="35" fill="hold"/>
                                        <p:tgtEl>
                                          <p:spTgt spid="227"/>
                                        </p:tgtEl>
                                        <p:attrNameLst>
                                          <p:attrName>style.visibility</p:attrName>
                                        </p:attrNameLst>
                                      </p:cBhvr>
                                      <p:to>
                                        <p:strVal val="visible"/>
                                      </p:to>
                                    </p:set>
                                    <p:animEffect transition="in" filter="wipe(up)">
                                      <p:cBhvr>
                                        <p:cTn id="36" dur="500"/>
                                        <p:tgtEl>
                                          <p:spTgt spid="22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P spid="231" grpId="0" animBg="1" advAuto="0"/>
      <p:bldP spid="235" grpId="0" animBg="1" advAuto="0"/>
      <p:bldP spid="239" grpId="0" animBg="1" advAuto="0"/>
      <p:bldP spid="243" grpId="0" animBg="1" advAuto="0"/>
      <p:bldP spid="247" grpId="0" animBg="1" advAuto="0"/>
      <p:bldP spid="249" grpId="0" animBg="1" advAuto="0"/>
      <p:bldP spid="253"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txBox="1">
            <a:spLocks noGrp="1"/>
          </p:cNvSpPr>
          <p:nvPr>
            <p:ph type="title"/>
          </p:nvPr>
        </p:nvSpPr>
        <p:spPr>
          <a:prstGeom prst="rect">
            <a:avLst/>
          </a:prstGeom>
        </p:spPr>
        <p:txBody>
          <a:bodyPr/>
          <a:lstStyle/>
          <a:p>
            <a:r>
              <a:t>Search in a trie</a:t>
            </a:r>
          </a:p>
        </p:txBody>
      </p:sp>
      <p:sp>
        <p:nvSpPr>
          <p:cNvPr id="255" name="Shape 255"/>
          <p:cNvSpPr txBox="1">
            <a:spLocks noGrp="1"/>
          </p:cNvSpPr>
          <p:nvPr>
            <p:ph idx="1"/>
          </p:nvPr>
        </p:nvSpPr>
        <p:spPr>
          <a:prstGeom prst="rect">
            <a:avLst/>
          </a:prstGeom>
        </p:spPr>
        <p:txBody>
          <a:bodyPr/>
          <a:lstStyle/>
          <a:p>
            <a:r>
              <a:rPr sz="2400">
                <a:solidFill>
                  <a:srgbClr val="000000"/>
                </a:solidFill>
                <a:uFill>
                  <a:solidFill>
                    <a:srgbClr val="000000"/>
                  </a:solidFill>
                </a:uFill>
              </a:rPr>
              <a:t>Follow links corresponding to each character in the key.</a:t>
            </a:r>
          </a:p>
          <a:p>
            <a:pPr lvl="1">
              <a:spcBef>
                <a:spcPts val="0"/>
              </a:spcBef>
            </a:pPr>
            <a:r>
              <a:rPr sz="2400">
                <a:solidFill>
                  <a:srgbClr val="8D3124"/>
                </a:solidFill>
                <a:uFill>
                  <a:solidFill>
                    <a:srgbClr val="8D3124"/>
                  </a:solidFill>
                </a:uFill>
              </a:rPr>
              <a:t>Search hit:</a:t>
            </a:r>
            <a:r>
              <a:rPr sz="2400"/>
              <a:t>  node where search ends has a non-null value. </a:t>
            </a:r>
          </a:p>
          <a:p>
            <a:pPr lvl="1">
              <a:spcBef>
                <a:spcPts val="0"/>
              </a:spcBef>
              <a:defRPr>
                <a:solidFill>
                  <a:srgbClr val="BABABA"/>
                </a:solidFill>
                <a:uFill>
                  <a:solidFill>
                    <a:srgbClr val="BABABA"/>
                  </a:solidFill>
                </a:uFill>
              </a:defRPr>
            </a:pPr>
            <a:r>
              <a:rPr sz="2400"/>
              <a:t>Search miss:  reach null link or node where search ends has null value.</a:t>
            </a:r>
          </a:p>
        </p:txBody>
      </p:sp>
      <p:sp>
        <p:nvSpPr>
          <p:cNvPr id="258" name="Shape 258"/>
          <p:cNvSpPr/>
          <p:nvPr/>
        </p:nvSpPr>
        <p:spPr>
          <a:xfrm flipH="1" flipV="1">
            <a:off x="5856939" y="2881132"/>
            <a:ext cx="1" cy="68711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59" name="Shape 259"/>
          <p:cNvSpPr/>
          <p:nvPr/>
        </p:nvSpPr>
        <p:spPr>
          <a:xfrm flipH="1" flipV="1">
            <a:off x="5849457" y="3553090"/>
            <a:ext cx="657075" cy="62604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60" name="Shape 260"/>
          <p:cNvSpPr/>
          <p:nvPr/>
        </p:nvSpPr>
        <p:spPr>
          <a:xfrm flipV="1">
            <a:off x="4041332" y="2862232"/>
            <a:ext cx="1736639" cy="704825"/>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61" name="Shape 261"/>
          <p:cNvSpPr/>
          <p:nvPr/>
        </p:nvSpPr>
        <p:spPr>
          <a:xfrm flipH="1" flipV="1">
            <a:off x="7324435" y="5235999"/>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62" name="Shape 262"/>
          <p:cNvSpPr/>
          <p:nvPr/>
        </p:nvSpPr>
        <p:spPr>
          <a:xfrm>
            <a:off x="7199055" y="575694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263" name="Shape 263"/>
          <p:cNvSpPr/>
          <p:nvPr/>
        </p:nvSpPr>
        <p:spPr>
          <a:xfrm flipV="1">
            <a:off x="7324435" y="4623125"/>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64" name="Shape 264"/>
          <p:cNvSpPr/>
          <p:nvPr/>
        </p:nvSpPr>
        <p:spPr>
          <a:xfrm>
            <a:off x="7199055" y="5190034"/>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r</a:t>
            </a:r>
          </a:p>
        </p:txBody>
      </p:sp>
      <p:sp>
        <p:nvSpPr>
          <p:cNvPr id="265" name="Shape 265"/>
          <p:cNvSpPr/>
          <p:nvPr/>
        </p:nvSpPr>
        <p:spPr>
          <a:xfrm>
            <a:off x="2649141" y="2439763"/>
            <a:ext cx="1401962" cy="267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get("she")</a:t>
            </a:r>
          </a:p>
        </p:txBody>
      </p:sp>
      <p:sp>
        <p:nvSpPr>
          <p:cNvPr id="266" name="Shape 266"/>
          <p:cNvSpPr/>
          <p:nvPr/>
        </p:nvSpPr>
        <p:spPr>
          <a:xfrm flipH="1" flipV="1">
            <a:off x="3949640" y="3599577"/>
            <a:ext cx="1" cy="51320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67" name="Shape 267"/>
          <p:cNvSpPr/>
          <p:nvPr/>
        </p:nvSpPr>
        <p:spPr>
          <a:xfrm flipV="1">
            <a:off x="5191409" y="3529544"/>
            <a:ext cx="738204" cy="646148"/>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68" name="Shape 268"/>
          <p:cNvSpPr/>
          <p:nvPr/>
        </p:nvSpPr>
        <p:spPr>
          <a:xfrm flipV="1">
            <a:off x="4810951" y="4097407"/>
            <a:ext cx="445111" cy="624023"/>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69" name="Shape 269"/>
          <p:cNvSpPr/>
          <p:nvPr/>
        </p:nvSpPr>
        <p:spPr>
          <a:xfrm flipH="1" flipV="1">
            <a:off x="5201868" y="4109123"/>
            <a:ext cx="425013" cy="59670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70" name="Shape 270"/>
          <p:cNvSpPr/>
          <p:nvPr/>
        </p:nvSpPr>
        <p:spPr>
          <a:xfrm>
            <a:off x="5092299"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271" name="Shape 271"/>
          <p:cNvSpPr/>
          <p:nvPr/>
        </p:nvSpPr>
        <p:spPr>
          <a:xfrm>
            <a:off x="4670948"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a</a:t>
            </a:r>
          </a:p>
        </p:txBody>
      </p:sp>
      <p:sp>
        <p:nvSpPr>
          <p:cNvPr id="272" name="Shape 272"/>
          <p:cNvSpPr/>
          <p:nvPr/>
        </p:nvSpPr>
        <p:spPr>
          <a:xfrm flipV="1">
            <a:off x="5639030"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73" name="Shape 273"/>
          <p:cNvSpPr/>
          <p:nvPr/>
        </p:nvSpPr>
        <p:spPr>
          <a:xfrm flipV="1">
            <a:off x="5639030"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74" name="Shape 274"/>
          <p:cNvSpPr/>
          <p:nvPr/>
        </p:nvSpPr>
        <p:spPr>
          <a:xfrm flipH="1" flipV="1">
            <a:off x="6484812" y="4079357"/>
            <a:ext cx="1" cy="62784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75" name="Shape 275"/>
          <p:cNvSpPr/>
          <p:nvPr/>
        </p:nvSpPr>
        <p:spPr>
          <a:xfrm flipV="1">
            <a:off x="6481732"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76" name="Shape 276"/>
          <p:cNvSpPr/>
          <p:nvPr/>
        </p:nvSpPr>
        <p:spPr>
          <a:xfrm flipV="1">
            <a:off x="6481732"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77" name="Shape 277"/>
          <p:cNvSpPr/>
          <p:nvPr/>
        </p:nvSpPr>
        <p:spPr>
          <a:xfrm>
            <a:off x="5513650"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278" name="Shape 278"/>
          <p:cNvSpPr/>
          <p:nvPr/>
        </p:nvSpPr>
        <p:spPr>
          <a:xfrm>
            <a:off x="5513650"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279" name="Shape 279"/>
          <p:cNvSpPr/>
          <p:nvPr/>
        </p:nvSpPr>
        <p:spPr>
          <a:xfrm>
            <a:off x="5513650"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280" name="Shape 280"/>
          <p:cNvSpPr/>
          <p:nvPr/>
        </p:nvSpPr>
        <p:spPr>
          <a:xfrm flipV="1">
            <a:off x="6481732" y="59101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81" name="Shape 281"/>
          <p:cNvSpPr/>
          <p:nvPr/>
        </p:nvSpPr>
        <p:spPr>
          <a:xfrm>
            <a:off x="382824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b</a:t>
            </a:r>
          </a:p>
        </p:txBody>
      </p:sp>
      <p:sp>
        <p:nvSpPr>
          <p:cNvPr id="282" name="Shape 282"/>
          <p:cNvSpPr/>
          <p:nvPr/>
        </p:nvSpPr>
        <p:spPr>
          <a:xfrm>
            <a:off x="3828246"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y</a:t>
            </a:r>
          </a:p>
        </p:txBody>
      </p:sp>
      <p:sp>
        <p:nvSpPr>
          <p:cNvPr id="283" name="Shape 283"/>
          <p:cNvSpPr/>
          <p:nvPr/>
        </p:nvSpPr>
        <p:spPr>
          <a:xfrm flipH="1" flipV="1">
            <a:off x="6422647" y="4124278"/>
            <a:ext cx="950780" cy="59811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84" name="Shape 284"/>
          <p:cNvSpPr/>
          <p:nvPr/>
        </p:nvSpPr>
        <p:spPr>
          <a:xfrm>
            <a:off x="7199054" y="460780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o</a:t>
            </a:r>
          </a:p>
        </p:txBody>
      </p:sp>
      <p:sp>
        <p:nvSpPr>
          <p:cNvPr id="285" name="Shape 285"/>
          <p:cNvSpPr/>
          <p:nvPr/>
        </p:nvSpPr>
        <p:spPr>
          <a:xfrm flipV="1">
            <a:off x="8167135" y="4102184"/>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86" name="Shape 286"/>
          <p:cNvSpPr/>
          <p:nvPr/>
        </p:nvSpPr>
        <p:spPr>
          <a:xfrm flipV="1">
            <a:off x="8167135" y="3489308"/>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87" name="Shape 287"/>
          <p:cNvSpPr/>
          <p:nvPr/>
        </p:nvSpPr>
        <p:spPr>
          <a:xfrm>
            <a:off x="8041754"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sp>
        <p:nvSpPr>
          <p:cNvPr id="288" name="Shape 288"/>
          <p:cNvSpPr/>
          <p:nvPr/>
        </p:nvSpPr>
        <p:spPr>
          <a:xfrm>
            <a:off x="8041754"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289" name="Shape 289"/>
          <p:cNvSpPr/>
          <p:nvPr/>
        </p:nvSpPr>
        <p:spPr>
          <a:xfrm flipH="1" flipV="1">
            <a:off x="5860229" y="2820867"/>
            <a:ext cx="2299591" cy="77105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290" name="Shape 290"/>
          <p:cNvSpPr/>
          <p:nvPr/>
        </p:nvSpPr>
        <p:spPr>
          <a:xfrm>
            <a:off x="8041754"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t</a:t>
            </a:r>
          </a:p>
        </p:txBody>
      </p:sp>
      <p:sp>
        <p:nvSpPr>
          <p:cNvPr id="291" name="Shape 291"/>
          <p:cNvSpPr/>
          <p:nvPr/>
        </p:nvSpPr>
        <p:spPr>
          <a:xfrm>
            <a:off x="7510566" y="580290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7</a:t>
            </a:r>
          </a:p>
        </p:txBody>
      </p:sp>
      <p:sp>
        <p:nvSpPr>
          <p:cNvPr id="292" name="Shape 292"/>
          <p:cNvSpPr/>
          <p:nvPr/>
        </p:nvSpPr>
        <p:spPr>
          <a:xfrm>
            <a:off x="8355212"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5</a:t>
            </a:r>
          </a:p>
        </p:txBody>
      </p:sp>
      <p:sp>
        <p:nvSpPr>
          <p:cNvPr id="293" name="Shape 293"/>
          <p:cNvSpPr/>
          <p:nvPr/>
        </p:nvSpPr>
        <p:spPr>
          <a:xfrm>
            <a:off x="6667501" y="465236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0</a:t>
            </a:r>
          </a:p>
        </p:txBody>
      </p:sp>
      <p:sp>
        <p:nvSpPr>
          <p:cNvPr id="294" name="Shape 294"/>
          <p:cNvSpPr/>
          <p:nvPr/>
        </p:nvSpPr>
        <p:spPr>
          <a:xfrm>
            <a:off x="6676431" y="639365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3</a:t>
            </a:r>
          </a:p>
        </p:txBody>
      </p:sp>
      <p:sp>
        <p:nvSpPr>
          <p:cNvPr id="295" name="Shape 295"/>
          <p:cNvSpPr/>
          <p:nvPr/>
        </p:nvSpPr>
        <p:spPr>
          <a:xfrm>
            <a:off x="5828110" y="5813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1</a:t>
            </a:r>
          </a:p>
        </p:txBody>
      </p:sp>
      <p:sp>
        <p:nvSpPr>
          <p:cNvPr id="296" name="Shape 296"/>
          <p:cNvSpPr/>
          <p:nvPr/>
        </p:nvSpPr>
        <p:spPr>
          <a:xfrm>
            <a:off x="4979790" y="4670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6</a:t>
            </a:r>
          </a:p>
        </p:txBody>
      </p:sp>
      <p:sp>
        <p:nvSpPr>
          <p:cNvPr id="297" name="Shape 297"/>
          <p:cNvSpPr/>
          <p:nvPr/>
        </p:nvSpPr>
        <p:spPr>
          <a:xfrm>
            <a:off x="4158259" y="40987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4</a:t>
            </a:r>
          </a:p>
        </p:txBody>
      </p:sp>
      <p:sp>
        <p:nvSpPr>
          <p:cNvPr id="298" name="Shape 298"/>
          <p:cNvSpPr/>
          <p:nvPr/>
        </p:nvSpPr>
        <p:spPr>
          <a:xfrm>
            <a:off x="6356351" y="634683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299" name="Shape 299"/>
          <p:cNvSpPr/>
          <p:nvPr/>
        </p:nvSpPr>
        <p:spPr>
          <a:xfrm>
            <a:off x="6356351"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300" name="Shape 300"/>
          <p:cNvSpPr/>
          <p:nvPr/>
        </p:nvSpPr>
        <p:spPr>
          <a:xfrm>
            <a:off x="6356351"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301" name="Shape 301"/>
          <p:cNvSpPr/>
          <p:nvPr/>
        </p:nvSpPr>
        <p:spPr>
          <a:xfrm>
            <a:off x="6356351"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grpSp>
        <p:nvGrpSpPr>
          <p:cNvPr id="304" name="Group 304"/>
          <p:cNvGrpSpPr/>
          <p:nvPr/>
        </p:nvGrpSpPr>
        <p:grpSpPr>
          <a:xfrm>
            <a:off x="6356351" y="4079357"/>
            <a:ext cx="252811" cy="796716"/>
            <a:chOff x="67645" y="0"/>
            <a:chExt cx="359552" cy="1133106"/>
          </a:xfrm>
        </p:grpSpPr>
        <p:sp>
          <p:nvSpPr>
            <p:cNvPr id="302" name="Shape 302"/>
            <p:cNvSpPr/>
            <p:nvPr/>
          </p:nvSpPr>
          <p:spPr>
            <a:xfrm flipH="1" flipV="1">
              <a:off x="250345" y="0"/>
              <a:ext cx="1" cy="892932"/>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03" name="Shape 303"/>
            <p:cNvSpPr/>
            <p:nvPr/>
          </p:nvSpPr>
          <p:spPr>
            <a:xfrm>
              <a:off x="67645" y="773359"/>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e</a:t>
              </a:r>
            </a:p>
          </p:txBody>
        </p:sp>
      </p:grpSp>
      <p:sp>
        <p:nvSpPr>
          <p:cNvPr id="305" name="Shape 305"/>
          <p:cNvSpPr/>
          <p:nvPr/>
        </p:nvSpPr>
        <p:spPr>
          <a:xfrm>
            <a:off x="6356351"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grpSp>
        <p:nvGrpSpPr>
          <p:cNvPr id="308" name="Group 308"/>
          <p:cNvGrpSpPr/>
          <p:nvPr/>
        </p:nvGrpSpPr>
        <p:grpSpPr>
          <a:xfrm>
            <a:off x="5849456" y="3553091"/>
            <a:ext cx="759706" cy="748414"/>
            <a:chOff x="0" y="185429"/>
            <a:chExt cx="1080470" cy="1064409"/>
          </a:xfrm>
        </p:grpSpPr>
        <p:sp>
          <p:nvSpPr>
            <p:cNvPr id="306" name="Shape 306"/>
            <p:cNvSpPr/>
            <p:nvPr/>
          </p:nvSpPr>
          <p:spPr>
            <a:xfrm flipH="1" flipV="1">
              <a:off x="-1" y="185429"/>
              <a:ext cx="934509" cy="890378"/>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07" name="Shape 307"/>
            <p:cNvSpPr/>
            <p:nvPr/>
          </p:nvSpPr>
          <p:spPr>
            <a:xfrm>
              <a:off x="720917" y="890092"/>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h</a:t>
              </a:r>
            </a:p>
          </p:txBody>
        </p:sp>
      </p:grpSp>
      <p:sp>
        <p:nvSpPr>
          <p:cNvPr id="309" name="Shape 309"/>
          <p:cNvSpPr/>
          <p:nvPr/>
        </p:nvSpPr>
        <p:spPr>
          <a:xfrm>
            <a:off x="573581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grpSp>
        <p:nvGrpSpPr>
          <p:cNvPr id="312" name="Group 312"/>
          <p:cNvGrpSpPr/>
          <p:nvPr/>
        </p:nvGrpSpPr>
        <p:grpSpPr>
          <a:xfrm>
            <a:off x="5735816" y="2881132"/>
            <a:ext cx="252811" cy="845803"/>
            <a:chOff x="41115" y="0"/>
            <a:chExt cx="359553" cy="1202919"/>
          </a:xfrm>
        </p:grpSpPr>
        <p:sp>
          <p:nvSpPr>
            <p:cNvPr id="310" name="Shape 310"/>
            <p:cNvSpPr/>
            <p:nvPr/>
          </p:nvSpPr>
          <p:spPr>
            <a:xfrm flipH="1" flipV="1">
              <a:off x="213380" y="0"/>
              <a:ext cx="1" cy="977229"/>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11" name="Shape 311"/>
            <p:cNvSpPr/>
            <p:nvPr/>
          </p:nvSpPr>
          <p:spPr>
            <a:xfrm>
              <a:off x="41115" y="843171"/>
              <a:ext cx="359555" cy="359749"/>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grpSp>
      <p:sp>
        <p:nvSpPr>
          <p:cNvPr id="313" name="Shape 313"/>
          <p:cNvSpPr/>
          <p:nvPr/>
        </p:nvSpPr>
        <p:spPr>
          <a:xfrm>
            <a:off x="5740896" y="2707897"/>
            <a:ext cx="252811" cy="252948"/>
          </a:xfrm>
          <a:prstGeom prst="ellipse">
            <a:avLst/>
          </a:prstGeom>
          <a:solidFill>
            <a:srgbClr val="FFFFFF"/>
          </a:solidFill>
          <a:ln w="12700">
            <a:solidFill>
              <a:srgbClr val="BABABA"/>
            </a:solidFill>
          </a:ln>
        </p:spPr>
        <p:txBody>
          <a:bodyPr lIns="0" tIns="0" rIns="0" bIns="0" anchor="ctr"/>
          <a:lstStyle/>
          <a:p>
            <a:pPr marL="5079" marR="5079" algn="ctr" defTabSz="910796" eaLnBrk="1" fontAlgn="auto">
              <a:spcBef>
                <a:spcPts val="0"/>
              </a:spcBef>
              <a:spcAft>
                <a:spcPts val="0"/>
              </a:spcAft>
              <a:defRPr sz="2000">
                <a:solidFill>
                  <a:srgbClr val="BABABA"/>
                </a:solidFill>
                <a:uFill>
                  <a:solidFill>
                    <a:srgbClr val="BABABA"/>
                  </a:solidFill>
                </a:uFill>
                <a:latin typeface="Lucida Sans Regular"/>
                <a:ea typeface="Lucida Sans Regular"/>
                <a:cs typeface="Lucida Sans Regular"/>
                <a:sym typeface="Lucida Sans Regular"/>
              </a:defRPr>
            </a:pPr>
            <a:endParaRPr sz="1406" kern="0">
              <a:solidFill>
                <a:srgbClr val="BABABA"/>
              </a:solidFill>
              <a:uFill>
                <a:solidFill>
                  <a:srgbClr val="BABABA"/>
                </a:solidFill>
              </a:uFill>
              <a:latin typeface="Lucida Sans Regular"/>
              <a:sym typeface="Lucida Sans Regular"/>
            </a:endParaRPr>
          </a:p>
        </p:txBody>
      </p:sp>
      <p:sp>
        <p:nvSpPr>
          <p:cNvPr id="314" name="Shape 314"/>
          <p:cNvSpPr/>
          <p:nvPr/>
        </p:nvSpPr>
        <p:spPr>
          <a:xfrm>
            <a:off x="5740896" y="2707897"/>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2000">
                <a:uFill>
                  <a:solidFill>
                    <a:srgbClr val="000000"/>
                  </a:solidFill>
                </a:uFill>
                <a:latin typeface="Lucida Sans Regular"/>
                <a:ea typeface="Lucida Sans Regular"/>
                <a:cs typeface="Lucida Sans Regular"/>
                <a:sym typeface="Lucida Sans Regular"/>
              </a:defRPr>
            </a:pPr>
            <a:endParaRPr sz="1406" kern="0">
              <a:solidFill>
                <a:srgbClr val="000000"/>
              </a:solidFill>
              <a:uFill>
                <a:solidFill>
                  <a:srgbClr val="000000"/>
                </a:solidFill>
              </a:uFill>
              <a:latin typeface="Lucida Sans Regular"/>
              <a:sym typeface="Lucida Sans Regular"/>
            </a:endParaRPr>
          </a:p>
        </p:txBody>
      </p:sp>
      <p:grpSp>
        <p:nvGrpSpPr>
          <p:cNvPr id="318" name="Group 318"/>
          <p:cNvGrpSpPr/>
          <p:nvPr/>
        </p:nvGrpSpPr>
        <p:grpSpPr>
          <a:xfrm>
            <a:off x="6667501" y="4652367"/>
            <a:ext cx="3199427" cy="1384102"/>
            <a:chOff x="0" y="0"/>
            <a:chExt cx="4550295" cy="1968500"/>
          </a:xfrm>
        </p:grpSpPr>
        <p:sp>
          <p:nvSpPr>
            <p:cNvPr id="315" name="Shape 315"/>
            <p:cNvSpPr/>
            <p:nvPr/>
          </p:nvSpPr>
          <p:spPr>
            <a:xfrm>
              <a:off x="3280295" y="69850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search may terminated</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at an intermediate node</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(return 0)</a:t>
              </a:r>
            </a:p>
          </p:txBody>
        </p:sp>
        <p:sp>
          <p:nvSpPr>
            <p:cNvPr id="316" name="Shape 316"/>
            <p:cNvSpPr/>
            <p:nvPr/>
          </p:nvSpPr>
          <p:spPr>
            <a:xfrm>
              <a:off x="292100" y="190500"/>
              <a:ext cx="1670426" cy="890493"/>
            </a:xfrm>
            <a:prstGeom prst="line">
              <a:avLst/>
            </a:prstGeom>
            <a:noFill/>
            <a:ln w="25400" cap="flat">
              <a:solidFill>
                <a:srgbClr val="8D3124"/>
              </a:solidFill>
              <a:prstDash val="solid"/>
              <a:round/>
              <a:headEnd type="triangle" w="med" len="me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17" name="Shape 317"/>
            <p:cNvSpPr/>
            <p:nvPr/>
          </p:nvSpPr>
          <p:spPr>
            <a:xfrm>
              <a:off x="0" y="0"/>
              <a:ext cx="258772" cy="2505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noAutofit/>
            </a:bodyPr>
            <a:lstStyle>
              <a:lvl1pPr marL="58702" marR="58702" algn="ctr" defTabSz="1295400">
                <a:lnSpc>
                  <a:spcPct val="150000"/>
                </a:lnSpc>
                <a:defRPr sz="1600">
                  <a:solidFill>
                    <a:srgbClr val="8D3124"/>
                  </a:solidFill>
                  <a:uFill>
                    <a:solidFill>
                      <a:srgbClr val="8D3124"/>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0</a:t>
              </a: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iterate>
                                    <p:tmAbs val="0"/>
                                  </p:iterate>
                                  <p:childTnLst>
                                    <p:set>
                                      <p:cBhvr>
                                        <p:cTn id="10" fill="hold"/>
                                        <p:tgtEl>
                                          <p:spTgt spid="312"/>
                                        </p:tgtEl>
                                        <p:attrNameLst>
                                          <p:attrName>style.visibility</p:attrName>
                                        </p:attrNameLst>
                                      </p:cBhvr>
                                      <p:to>
                                        <p:strVal val="visible"/>
                                      </p:to>
                                    </p:set>
                                    <p:animEffect transition="in" filter="wipe(up)">
                                      <p:cBhvr>
                                        <p:cTn id="11" dur="500"/>
                                        <p:tgtEl>
                                          <p:spTgt spid="31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iterate>
                                    <p:tmAbs val="0"/>
                                  </p:iterate>
                                  <p:childTnLst>
                                    <p:set>
                                      <p:cBhvr>
                                        <p:cTn id="15" fill="hold"/>
                                        <p:tgtEl>
                                          <p:spTgt spid="308"/>
                                        </p:tgtEl>
                                        <p:attrNameLst>
                                          <p:attrName>style.visibility</p:attrName>
                                        </p:attrNameLst>
                                      </p:cBhvr>
                                      <p:to>
                                        <p:strVal val="visible"/>
                                      </p:to>
                                    </p:set>
                                    <p:animEffect transition="in" filter="strips(downRight)">
                                      <p:cBhvr>
                                        <p:cTn id="16" dur="750"/>
                                        <p:tgtEl>
                                          <p:spTgt spid="30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p:tmAbs val="0"/>
                                  </p:iterate>
                                  <p:childTnLst>
                                    <p:set>
                                      <p:cBhvr>
                                        <p:cTn id="20" fill="hold"/>
                                        <p:tgtEl>
                                          <p:spTgt spid="304"/>
                                        </p:tgtEl>
                                        <p:attrNameLst>
                                          <p:attrName>style.visibility</p:attrName>
                                        </p:attrNameLst>
                                      </p:cBhvr>
                                      <p:to>
                                        <p:strVal val="visible"/>
                                      </p:to>
                                    </p:set>
                                    <p:animEffect transition="in" filter="wipe(up)">
                                      <p:cBhvr>
                                        <p:cTn id="21" dur="500"/>
                                        <p:tgtEl>
                                          <p:spTgt spid="30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advAuto="0"/>
      <p:bldP spid="308" grpId="0" animBg="1" advAuto="0"/>
      <p:bldP spid="312" grpId="0" animBg="1" advAuto="0"/>
      <p:bldP spid="314" grpId="0" animBg="1" advAuto="0"/>
      <p:bldP spid="318"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txBox="1">
            <a:spLocks noGrp="1"/>
          </p:cNvSpPr>
          <p:nvPr>
            <p:ph type="title"/>
          </p:nvPr>
        </p:nvSpPr>
        <p:spPr>
          <a:prstGeom prst="rect">
            <a:avLst/>
          </a:prstGeom>
        </p:spPr>
        <p:txBody>
          <a:bodyPr/>
          <a:lstStyle/>
          <a:p>
            <a:r>
              <a:t>Search in a trie</a:t>
            </a:r>
          </a:p>
        </p:txBody>
      </p:sp>
      <p:sp>
        <p:nvSpPr>
          <p:cNvPr id="320" name="Shape 320"/>
          <p:cNvSpPr txBox="1">
            <a:spLocks noGrp="1"/>
          </p:cNvSpPr>
          <p:nvPr>
            <p:ph idx="1"/>
          </p:nvPr>
        </p:nvSpPr>
        <p:spPr>
          <a:prstGeom prst="rect">
            <a:avLst/>
          </a:prstGeom>
        </p:spPr>
        <p:txBody>
          <a:bodyPr/>
          <a:lstStyle/>
          <a:p>
            <a:r>
              <a:rPr sz="2400">
                <a:solidFill>
                  <a:srgbClr val="000000"/>
                </a:solidFill>
                <a:uFill>
                  <a:solidFill>
                    <a:srgbClr val="000000"/>
                  </a:solidFill>
                </a:uFill>
              </a:rPr>
              <a:t>Follow links corresponding to each character in the key.</a:t>
            </a:r>
          </a:p>
          <a:p>
            <a:pPr lvl="1">
              <a:spcBef>
                <a:spcPts val="0"/>
              </a:spcBef>
              <a:defRPr>
                <a:solidFill>
                  <a:srgbClr val="BABABA"/>
                </a:solidFill>
                <a:uFill>
                  <a:solidFill>
                    <a:srgbClr val="BABABA"/>
                  </a:solidFill>
                </a:uFill>
              </a:defRPr>
            </a:pPr>
            <a:r>
              <a:rPr sz="2400"/>
              <a:t>Search hit:  node where search ends has a non-null value.</a:t>
            </a:r>
          </a:p>
          <a:p>
            <a:pPr lvl="1">
              <a:spcBef>
                <a:spcPts val="0"/>
              </a:spcBef>
            </a:pPr>
            <a:r>
              <a:rPr sz="2400">
                <a:solidFill>
                  <a:srgbClr val="8D3124"/>
                </a:solidFill>
                <a:uFill>
                  <a:solidFill>
                    <a:srgbClr val="8D3124"/>
                  </a:solidFill>
                </a:uFill>
              </a:rPr>
              <a:t>Search miss:</a:t>
            </a:r>
            <a:r>
              <a:rPr sz="2400"/>
              <a:t>  reach null link or node where search ends has null value.</a:t>
            </a:r>
          </a:p>
        </p:txBody>
      </p:sp>
      <p:sp>
        <p:nvSpPr>
          <p:cNvPr id="323" name="Shape 323"/>
          <p:cNvSpPr/>
          <p:nvPr/>
        </p:nvSpPr>
        <p:spPr>
          <a:xfrm flipH="1" flipV="1">
            <a:off x="5856939" y="2881132"/>
            <a:ext cx="1" cy="68711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24" name="Shape 324"/>
          <p:cNvSpPr/>
          <p:nvPr/>
        </p:nvSpPr>
        <p:spPr>
          <a:xfrm flipH="1" flipV="1">
            <a:off x="5849457" y="3553090"/>
            <a:ext cx="657075" cy="62604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25" name="Shape 325"/>
          <p:cNvSpPr/>
          <p:nvPr/>
        </p:nvSpPr>
        <p:spPr>
          <a:xfrm flipV="1">
            <a:off x="4041332" y="2862232"/>
            <a:ext cx="1736639" cy="704825"/>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26" name="Shape 326"/>
          <p:cNvSpPr/>
          <p:nvPr/>
        </p:nvSpPr>
        <p:spPr>
          <a:xfrm flipH="1" flipV="1">
            <a:off x="7324435" y="5235999"/>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27" name="Shape 327"/>
          <p:cNvSpPr/>
          <p:nvPr/>
        </p:nvSpPr>
        <p:spPr>
          <a:xfrm>
            <a:off x="7199055" y="575694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328" name="Shape 328"/>
          <p:cNvSpPr/>
          <p:nvPr/>
        </p:nvSpPr>
        <p:spPr>
          <a:xfrm flipV="1">
            <a:off x="7324435" y="4623125"/>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29" name="Shape 329"/>
          <p:cNvSpPr/>
          <p:nvPr/>
        </p:nvSpPr>
        <p:spPr>
          <a:xfrm>
            <a:off x="7199055" y="5190034"/>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r</a:t>
            </a:r>
          </a:p>
        </p:txBody>
      </p:sp>
      <p:sp>
        <p:nvSpPr>
          <p:cNvPr id="330" name="Shape 330"/>
          <p:cNvSpPr/>
          <p:nvPr/>
        </p:nvSpPr>
        <p:spPr>
          <a:xfrm>
            <a:off x="2649141" y="2439763"/>
            <a:ext cx="1401962" cy="267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get("shell")</a:t>
            </a:r>
          </a:p>
        </p:txBody>
      </p:sp>
      <p:sp>
        <p:nvSpPr>
          <p:cNvPr id="331" name="Shape 331"/>
          <p:cNvSpPr/>
          <p:nvPr/>
        </p:nvSpPr>
        <p:spPr>
          <a:xfrm flipH="1" flipV="1">
            <a:off x="3949640" y="3599577"/>
            <a:ext cx="1" cy="51320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32" name="Shape 332"/>
          <p:cNvSpPr/>
          <p:nvPr/>
        </p:nvSpPr>
        <p:spPr>
          <a:xfrm flipV="1">
            <a:off x="5191409" y="3529544"/>
            <a:ext cx="738204" cy="646148"/>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33" name="Shape 333"/>
          <p:cNvSpPr/>
          <p:nvPr/>
        </p:nvSpPr>
        <p:spPr>
          <a:xfrm flipV="1">
            <a:off x="4810951" y="4097407"/>
            <a:ext cx="445111" cy="624023"/>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34" name="Shape 334"/>
          <p:cNvSpPr/>
          <p:nvPr/>
        </p:nvSpPr>
        <p:spPr>
          <a:xfrm flipH="1" flipV="1">
            <a:off x="5201868" y="4109123"/>
            <a:ext cx="425013" cy="59670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35" name="Shape 335"/>
          <p:cNvSpPr/>
          <p:nvPr/>
        </p:nvSpPr>
        <p:spPr>
          <a:xfrm>
            <a:off x="5092299"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336" name="Shape 336"/>
          <p:cNvSpPr/>
          <p:nvPr/>
        </p:nvSpPr>
        <p:spPr>
          <a:xfrm>
            <a:off x="4670948"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a</a:t>
            </a:r>
          </a:p>
        </p:txBody>
      </p:sp>
      <p:sp>
        <p:nvSpPr>
          <p:cNvPr id="337" name="Shape 337"/>
          <p:cNvSpPr/>
          <p:nvPr/>
        </p:nvSpPr>
        <p:spPr>
          <a:xfrm flipV="1">
            <a:off x="5639030"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38" name="Shape 338"/>
          <p:cNvSpPr/>
          <p:nvPr/>
        </p:nvSpPr>
        <p:spPr>
          <a:xfrm flipV="1">
            <a:off x="5639030"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39" name="Shape 339"/>
          <p:cNvSpPr/>
          <p:nvPr/>
        </p:nvSpPr>
        <p:spPr>
          <a:xfrm flipH="1" flipV="1">
            <a:off x="6484812" y="4079357"/>
            <a:ext cx="1" cy="62784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40" name="Shape 340"/>
          <p:cNvSpPr/>
          <p:nvPr/>
        </p:nvSpPr>
        <p:spPr>
          <a:xfrm flipV="1">
            <a:off x="6481732"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41" name="Shape 341"/>
          <p:cNvSpPr/>
          <p:nvPr/>
        </p:nvSpPr>
        <p:spPr>
          <a:xfrm flipV="1">
            <a:off x="6481732"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42" name="Shape 342"/>
          <p:cNvSpPr/>
          <p:nvPr/>
        </p:nvSpPr>
        <p:spPr>
          <a:xfrm>
            <a:off x="5513650"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343" name="Shape 343"/>
          <p:cNvSpPr/>
          <p:nvPr/>
        </p:nvSpPr>
        <p:spPr>
          <a:xfrm>
            <a:off x="5513650"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344" name="Shape 344"/>
          <p:cNvSpPr/>
          <p:nvPr/>
        </p:nvSpPr>
        <p:spPr>
          <a:xfrm>
            <a:off x="5513650"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345" name="Shape 345"/>
          <p:cNvSpPr/>
          <p:nvPr/>
        </p:nvSpPr>
        <p:spPr>
          <a:xfrm flipV="1">
            <a:off x="6481732" y="59101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46" name="Shape 346"/>
          <p:cNvSpPr/>
          <p:nvPr/>
        </p:nvSpPr>
        <p:spPr>
          <a:xfrm>
            <a:off x="382824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b</a:t>
            </a:r>
          </a:p>
        </p:txBody>
      </p:sp>
      <p:sp>
        <p:nvSpPr>
          <p:cNvPr id="347" name="Shape 347"/>
          <p:cNvSpPr/>
          <p:nvPr/>
        </p:nvSpPr>
        <p:spPr>
          <a:xfrm>
            <a:off x="3828246"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y</a:t>
            </a:r>
          </a:p>
        </p:txBody>
      </p:sp>
      <p:sp>
        <p:nvSpPr>
          <p:cNvPr id="348" name="Shape 348"/>
          <p:cNvSpPr/>
          <p:nvPr/>
        </p:nvSpPr>
        <p:spPr>
          <a:xfrm flipH="1" flipV="1">
            <a:off x="6422647" y="4124278"/>
            <a:ext cx="950780" cy="59811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49" name="Shape 349"/>
          <p:cNvSpPr/>
          <p:nvPr/>
        </p:nvSpPr>
        <p:spPr>
          <a:xfrm>
            <a:off x="7199054" y="460780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o</a:t>
            </a:r>
          </a:p>
        </p:txBody>
      </p:sp>
      <p:sp>
        <p:nvSpPr>
          <p:cNvPr id="350" name="Shape 350"/>
          <p:cNvSpPr/>
          <p:nvPr/>
        </p:nvSpPr>
        <p:spPr>
          <a:xfrm flipV="1">
            <a:off x="8167135" y="4102184"/>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51" name="Shape 351"/>
          <p:cNvSpPr/>
          <p:nvPr/>
        </p:nvSpPr>
        <p:spPr>
          <a:xfrm flipV="1">
            <a:off x="8167135" y="3489308"/>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52" name="Shape 352"/>
          <p:cNvSpPr/>
          <p:nvPr/>
        </p:nvSpPr>
        <p:spPr>
          <a:xfrm>
            <a:off x="8041754"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sp>
        <p:nvSpPr>
          <p:cNvPr id="353" name="Shape 353"/>
          <p:cNvSpPr/>
          <p:nvPr/>
        </p:nvSpPr>
        <p:spPr>
          <a:xfrm>
            <a:off x="8041754"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354" name="Shape 354"/>
          <p:cNvSpPr/>
          <p:nvPr/>
        </p:nvSpPr>
        <p:spPr>
          <a:xfrm flipH="1" flipV="1">
            <a:off x="5860229" y="2820867"/>
            <a:ext cx="2299591" cy="77105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55" name="Shape 355"/>
          <p:cNvSpPr/>
          <p:nvPr/>
        </p:nvSpPr>
        <p:spPr>
          <a:xfrm>
            <a:off x="8041754"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t</a:t>
            </a:r>
          </a:p>
        </p:txBody>
      </p:sp>
      <p:sp>
        <p:nvSpPr>
          <p:cNvPr id="356" name="Shape 356"/>
          <p:cNvSpPr/>
          <p:nvPr/>
        </p:nvSpPr>
        <p:spPr>
          <a:xfrm>
            <a:off x="7510566" y="580290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7</a:t>
            </a:r>
          </a:p>
        </p:txBody>
      </p:sp>
      <p:sp>
        <p:nvSpPr>
          <p:cNvPr id="357" name="Shape 357"/>
          <p:cNvSpPr/>
          <p:nvPr/>
        </p:nvSpPr>
        <p:spPr>
          <a:xfrm>
            <a:off x="8355212"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5</a:t>
            </a:r>
          </a:p>
        </p:txBody>
      </p:sp>
      <p:sp>
        <p:nvSpPr>
          <p:cNvPr id="358" name="Shape 358"/>
          <p:cNvSpPr/>
          <p:nvPr/>
        </p:nvSpPr>
        <p:spPr>
          <a:xfrm>
            <a:off x="6667501"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0</a:t>
            </a:r>
          </a:p>
        </p:txBody>
      </p:sp>
      <p:sp>
        <p:nvSpPr>
          <p:cNvPr id="359" name="Shape 359"/>
          <p:cNvSpPr/>
          <p:nvPr/>
        </p:nvSpPr>
        <p:spPr>
          <a:xfrm>
            <a:off x="6676431" y="639365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3</a:t>
            </a:r>
          </a:p>
        </p:txBody>
      </p:sp>
      <p:sp>
        <p:nvSpPr>
          <p:cNvPr id="360" name="Shape 360"/>
          <p:cNvSpPr/>
          <p:nvPr/>
        </p:nvSpPr>
        <p:spPr>
          <a:xfrm>
            <a:off x="5828110" y="5813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1</a:t>
            </a:r>
          </a:p>
        </p:txBody>
      </p:sp>
      <p:sp>
        <p:nvSpPr>
          <p:cNvPr id="361" name="Shape 361"/>
          <p:cNvSpPr/>
          <p:nvPr/>
        </p:nvSpPr>
        <p:spPr>
          <a:xfrm>
            <a:off x="4979790" y="4670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6</a:t>
            </a:r>
          </a:p>
        </p:txBody>
      </p:sp>
      <p:sp>
        <p:nvSpPr>
          <p:cNvPr id="362" name="Shape 362"/>
          <p:cNvSpPr/>
          <p:nvPr/>
        </p:nvSpPr>
        <p:spPr>
          <a:xfrm>
            <a:off x="4158259" y="40987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4</a:t>
            </a:r>
          </a:p>
        </p:txBody>
      </p:sp>
      <p:sp>
        <p:nvSpPr>
          <p:cNvPr id="363" name="Shape 363"/>
          <p:cNvSpPr/>
          <p:nvPr/>
        </p:nvSpPr>
        <p:spPr>
          <a:xfrm>
            <a:off x="6356351" y="634683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364" name="Shape 364"/>
          <p:cNvSpPr/>
          <p:nvPr/>
        </p:nvSpPr>
        <p:spPr>
          <a:xfrm>
            <a:off x="6356351"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grpSp>
        <p:nvGrpSpPr>
          <p:cNvPr id="367" name="Group 367"/>
          <p:cNvGrpSpPr/>
          <p:nvPr/>
        </p:nvGrpSpPr>
        <p:grpSpPr>
          <a:xfrm>
            <a:off x="6356351" y="5243659"/>
            <a:ext cx="252811" cy="781552"/>
            <a:chOff x="98059" y="0"/>
            <a:chExt cx="359552" cy="1111539"/>
          </a:xfrm>
        </p:grpSpPr>
        <p:sp>
          <p:nvSpPr>
            <p:cNvPr id="365" name="Shape 365"/>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66" name="Shape 366"/>
            <p:cNvSpPr/>
            <p:nvPr/>
          </p:nvSpPr>
          <p:spPr>
            <a:xfrm>
              <a:off x="98059" y="751792"/>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grpSp>
      <p:sp>
        <p:nvSpPr>
          <p:cNvPr id="368" name="Shape 368"/>
          <p:cNvSpPr/>
          <p:nvPr/>
        </p:nvSpPr>
        <p:spPr>
          <a:xfrm>
            <a:off x="6356351"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grpSp>
        <p:nvGrpSpPr>
          <p:cNvPr id="371" name="Group 371"/>
          <p:cNvGrpSpPr/>
          <p:nvPr/>
        </p:nvGrpSpPr>
        <p:grpSpPr>
          <a:xfrm>
            <a:off x="6356351" y="4630787"/>
            <a:ext cx="252811" cy="819855"/>
            <a:chOff x="98059" y="0"/>
            <a:chExt cx="359552" cy="1166015"/>
          </a:xfrm>
        </p:grpSpPr>
        <p:sp>
          <p:nvSpPr>
            <p:cNvPr id="369" name="Shape 369"/>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70" name="Shape 370"/>
            <p:cNvSpPr/>
            <p:nvPr/>
          </p:nvSpPr>
          <p:spPr>
            <a:xfrm>
              <a:off x="98059" y="806268"/>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grpSp>
      <p:sp>
        <p:nvSpPr>
          <p:cNvPr id="372" name="Shape 372"/>
          <p:cNvSpPr/>
          <p:nvPr/>
        </p:nvSpPr>
        <p:spPr>
          <a:xfrm>
            <a:off x="6356351"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grpSp>
        <p:nvGrpSpPr>
          <p:cNvPr id="375" name="Group 375"/>
          <p:cNvGrpSpPr/>
          <p:nvPr/>
        </p:nvGrpSpPr>
        <p:grpSpPr>
          <a:xfrm>
            <a:off x="6356351" y="4079357"/>
            <a:ext cx="252811" cy="796716"/>
            <a:chOff x="67645" y="0"/>
            <a:chExt cx="359552" cy="1133106"/>
          </a:xfrm>
        </p:grpSpPr>
        <p:sp>
          <p:nvSpPr>
            <p:cNvPr id="373" name="Shape 373"/>
            <p:cNvSpPr/>
            <p:nvPr/>
          </p:nvSpPr>
          <p:spPr>
            <a:xfrm flipH="1" flipV="1">
              <a:off x="250345" y="0"/>
              <a:ext cx="1" cy="892932"/>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74" name="Shape 374"/>
            <p:cNvSpPr/>
            <p:nvPr/>
          </p:nvSpPr>
          <p:spPr>
            <a:xfrm>
              <a:off x="67645" y="773359"/>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e</a:t>
              </a:r>
            </a:p>
          </p:txBody>
        </p:sp>
      </p:grpSp>
      <p:sp>
        <p:nvSpPr>
          <p:cNvPr id="376" name="Shape 376"/>
          <p:cNvSpPr/>
          <p:nvPr/>
        </p:nvSpPr>
        <p:spPr>
          <a:xfrm>
            <a:off x="6356351"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grpSp>
        <p:nvGrpSpPr>
          <p:cNvPr id="379" name="Group 379"/>
          <p:cNvGrpSpPr/>
          <p:nvPr/>
        </p:nvGrpSpPr>
        <p:grpSpPr>
          <a:xfrm>
            <a:off x="5849456" y="3553091"/>
            <a:ext cx="759706" cy="748414"/>
            <a:chOff x="0" y="185429"/>
            <a:chExt cx="1080470" cy="1064409"/>
          </a:xfrm>
        </p:grpSpPr>
        <p:sp>
          <p:nvSpPr>
            <p:cNvPr id="377" name="Shape 377"/>
            <p:cNvSpPr/>
            <p:nvPr/>
          </p:nvSpPr>
          <p:spPr>
            <a:xfrm flipH="1" flipV="1">
              <a:off x="-1" y="185429"/>
              <a:ext cx="934509" cy="890378"/>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78" name="Shape 378"/>
            <p:cNvSpPr/>
            <p:nvPr/>
          </p:nvSpPr>
          <p:spPr>
            <a:xfrm>
              <a:off x="720917" y="890092"/>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h</a:t>
              </a:r>
            </a:p>
          </p:txBody>
        </p:sp>
      </p:grpSp>
      <p:sp>
        <p:nvSpPr>
          <p:cNvPr id="380" name="Shape 380"/>
          <p:cNvSpPr/>
          <p:nvPr/>
        </p:nvSpPr>
        <p:spPr>
          <a:xfrm>
            <a:off x="573581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grpSp>
        <p:nvGrpSpPr>
          <p:cNvPr id="383" name="Group 383"/>
          <p:cNvGrpSpPr/>
          <p:nvPr/>
        </p:nvGrpSpPr>
        <p:grpSpPr>
          <a:xfrm>
            <a:off x="5735816" y="2881132"/>
            <a:ext cx="252811" cy="845803"/>
            <a:chOff x="41115" y="0"/>
            <a:chExt cx="359553" cy="1202919"/>
          </a:xfrm>
        </p:grpSpPr>
        <p:sp>
          <p:nvSpPr>
            <p:cNvPr id="381" name="Shape 381"/>
            <p:cNvSpPr/>
            <p:nvPr/>
          </p:nvSpPr>
          <p:spPr>
            <a:xfrm flipH="1" flipV="1">
              <a:off x="213380" y="0"/>
              <a:ext cx="1" cy="977229"/>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82" name="Shape 382"/>
            <p:cNvSpPr/>
            <p:nvPr/>
          </p:nvSpPr>
          <p:spPr>
            <a:xfrm>
              <a:off x="41115" y="843171"/>
              <a:ext cx="359555" cy="359749"/>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grpSp>
      <p:sp>
        <p:nvSpPr>
          <p:cNvPr id="384" name="Shape 384"/>
          <p:cNvSpPr/>
          <p:nvPr/>
        </p:nvSpPr>
        <p:spPr>
          <a:xfrm>
            <a:off x="5740896" y="2707897"/>
            <a:ext cx="252811" cy="252948"/>
          </a:xfrm>
          <a:prstGeom prst="ellipse">
            <a:avLst/>
          </a:prstGeom>
          <a:solidFill>
            <a:srgbClr val="FFFFFF"/>
          </a:solidFill>
          <a:ln w="12700">
            <a:solidFill>
              <a:srgbClr val="BABABA"/>
            </a:solidFill>
          </a:ln>
        </p:spPr>
        <p:txBody>
          <a:bodyPr lIns="0" tIns="0" rIns="0" bIns="0" anchor="ctr"/>
          <a:lstStyle/>
          <a:p>
            <a:pPr marL="5079" marR="5079" algn="ctr" defTabSz="910796" eaLnBrk="1" fontAlgn="auto">
              <a:spcBef>
                <a:spcPts val="0"/>
              </a:spcBef>
              <a:spcAft>
                <a:spcPts val="0"/>
              </a:spcAft>
              <a:defRPr sz="2000">
                <a:solidFill>
                  <a:srgbClr val="BABABA"/>
                </a:solidFill>
                <a:uFill>
                  <a:solidFill>
                    <a:srgbClr val="BABABA"/>
                  </a:solidFill>
                </a:uFill>
                <a:latin typeface="Lucida Sans Regular"/>
                <a:ea typeface="Lucida Sans Regular"/>
                <a:cs typeface="Lucida Sans Regular"/>
                <a:sym typeface="Lucida Sans Regular"/>
              </a:defRPr>
            </a:pPr>
            <a:endParaRPr sz="1406" kern="0">
              <a:solidFill>
                <a:srgbClr val="BABABA"/>
              </a:solidFill>
              <a:uFill>
                <a:solidFill>
                  <a:srgbClr val="BABABA"/>
                </a:solidFill>
              </a:uFill>
              <a:latin typeface="Lucida Sans Regular"/>
              <a:sym typeface="Lucida Sans Regular"/>
            </a:endParaRPr>
          </a:p>
        </p:txBody>
      </p:sp>
      <p:sp>
        <p:nvSpPr>
          <p:cNvPr id="385" name="Shape 385"/>
          <p:cNvSpPr/>
          <p:nvPr/>
        </p:nvSpPr>
        <p:spPr>
          <a:xfrm>
            <a:off x="5740896" y="2707897"/>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2000">
                <a:uFill>
                  <a:solidFill>
                    <a:srgbClr val="000000"/>
                  </a:solidFill>
                </a:uFill>
                <a:latin typeface="Lucida Sans Regular"/>
                <a:ea typeface="Lucida Sans Regular"/>
                <a:cs typeface="Lucida Sans Regular"/>
                <a:sym typeface="Lucida Sans Regular"/>
              </a:defRPr>
            </a:pPr>
            <a:endParaRPr sz="1406" kern="0">
              <a:solidFill>
                <a:srgbClr val="000000"/>
              </a:solidFill>
              <a:uFill>
                <a:solidFill>
                  <a:srgbClr val="000000"/>
                </a:solidFill>
              </a:uFill>
              <a:latin typeface="Lucida Sans Regular"/>
              <a:sym typeface="Lucida Sans Regular"/>
            </a:endParaRPr>
          </a:p>
        </p:txBody>
      </p:sp>
      <p:grpSp>
        <p:nvGrpSpPr>
          <p:cNvPr id="388" name="Group 388"/>
          <p:cNvGrpSpPr/>
          <p:nvPr/>
        </p:nvGrpSpPr>
        <p:grpSpPr>
          <a:xfrm>
            <a:off x="6676430" y="5956101"/>
            <a:ext cx="2967256" cy="1053704"/>
            <a:chOff x="0" y="0"/>
            <a:chExt cx="4220096" cy="1498600"/>
          </a:xfrm>
        </p:grpSpPr>
        <p:sp>
          <p:nvSpPr>
            <p:cNvPr id="386" name="Shape 386"/>
            <p:cNvSpPr/>
            <p:nvPr/>
          </p:nvSpPr>
          <p:spPr>
            <a:xfrm>
              <a:off x="2950096" y="22860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no value associated</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with last key character</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(return null)</a:t>
              </a:r>
            </a:p>
          </p:txBody>
        </p:sp>
        <p:sp>
          <p:nvSpPr>
            <p:cNvPr id="387" name="Shape 387"/>
            <p:cNvSpPr/>
            <p:nvPr/>
          </p:nvSpPr>
          <p:spPr>
            <a:xfrm>
              <a:off x="0" y="0"/>
              <a:ext cx="1745907" cy="673963"/>
            </a:xfrm>
            <a:prstGeom prst="line">
              <a:avLst/>
            </a:prstGeom>
            <a:noFill/>
            <a:ln w="25400" cap="flat">
              <a:solidFill>
                <a:srgbClr val="8D3124"/>
              </a:solidFill>
              <a:prstDash val="solid"/>
              <a:round/>
              <a:headEnd type="triangle" w="med" len="me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iterate>
                                    <p:tmAbs val="0"/>
                                  </p:iterate>
                                  <p:childTnLst>
                                    <p:set>
                                      <p:cBhvr>
                                        <p:cTn id="10" fill="hold"/>
                                        <p:tgtEl>
                                          <p:spTgt spid="383"/>
                                        </p:tgtEl>
                                        <p:attrNameLst>
                                          <p:attrName>style.visibility</p:attrName>
                                        </p:attrNameLst>
                                      </p:cBhvr>
                                      <p:to>
                                        <p:strVal val="visible"/>
                                      </p:to>
                                    </p:set>
                                    <p:animEffect transition="in" filter="wipe(up)">
                                      <p:cBhvr>
                                        <p:cTn id="11" dur="500"/>
                                        <p:tgtEl>
                                          <p:spTgt spid="38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iterate>
                                    <p:tmAbs val="0"/>
                                  </p:iterate>
                                  <p:childTnLst>
                                    <p:set>
                                      <p:cBhvr>
                                        <p:cTn id="15" fill="hold"/>
                                        <p:tgtEl>
                                          <p:spTgt spid="379"/>
                                        </p:tgtEl>
                                        <p:attrNameLst>
                                          <p:attrName>style.visibility</p:attrName>
                                        </p:attrNameLst>
                                      </p:cBhvr>
                                      <p:to>
                                        <p:strVal val="visible"/>
                                      </p:to>
                                    </p:set>
                                    <p:animEffect transition="in" filter="strips(downRight)">
                                      <p:cBhvr>
                                        <p:cTn id="16" dur="750"/>
                                        <p:tgtEl>
                                          <p:spTgt spid="3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p:tmAbs val="0"/>
                                  </p:iterate>
                                  <p:childTnLst>
                                    <p:set>
                                      <p:cBhvr>
                                        <p:cTn id="20" fill="hold"/>
                                        <p:tgtEl>
                                          <p:spTgt spid="375"/>
                                        </p:tgtEl>
                                        <p:attrNameLst>
                                          <p:attrName>style.visibility</p:attrName>
                                        </p:attrNameLst>
                                      </p:cBhvr>
                                      <p:to>
                                        <p:strVal val="visible"/>
                                      </p:to>
                                    </p:set>
                                    <p:animEffect transition="in" filter="wipe(up)">
                                      <p:cBhvr>
                                        <p:cTn id="21" dur="500"/>
                                        <p:tgtEl>
                                          <p:spTgt spid="3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371"/>
                                        </p:tgtEl>
                                        <p:attrNameLst>
                                          <p:attrName>style.visibility</p:attrName>
                                        </p:attrNameLst>
                                      </p:cBhvr>
                                      <p:to>
                                        <p:strVal val="visible"/>
                                      </p:to>
                                    </p:set>
                                    <p:animEffect transition="in" filter="wipe(up)">
                                      <p:cBhvr>
                                        <p:cTn id="26" dur="500"/>
                                        <p:tgtEl>
                                          <p:spTgt spid="37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p:tmAbs val="0"/>
                                  </p:iterate>
                                  <p:childTnLst>
                                    <p:set>
                                      <p:cBhvr>
                                        <p:cTn id="30" fill="hold"/>
                                        <p:tgtEl>
                                          <p:spTgt spid="367"/>
                                        </p:tgtEl>
                                        <p:attrNameLst>
                                          <p:attrName>style.visibility</p:attrName>
                                        </p:attrNameLst>
                                      </p:cBhvr>
                                      <p:to>
                                        <p:strVal val="visible"/>
                                      </p:to>
                                    </p:set>
                                    <p:animEffect transition="in" filter="wipe(up)">
                                      <p:cBhvr>
                                        <p:cTn id="31" dur="500"/>
                                        <p:tgtEl>
                                          <p:spTgt spid="36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advAuto="0"/>
      <p:bldP spid="371" grpId="0" animBg="1" advAuto="0"/>
      <p:bldP spid="375" grpId="0" animBg="1" advAuto="0"/>
      <p:bldP spid="379" grpId="0" animBg="1" advAuto="0"/>
      <p:bldP spid="383" grpId="0" animBg="1" advAuto="0"/>
      <p:bldP spid="385" grpId="0" animBg="1" advAuto="0"/>
      <p:bldP spid="388"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txBox="1">
            <a:spLocks noGrp="1"/>
          </p:cNvSpPr>
          <p:nvPr>
            <p:ph type="title"/>
          </p:nvPr>
        </p:nvSpPr>
        <p:spPr>
          <a:prstGeom prst="rect">
            <a:avLst/>
          </a:prstGeom>
        </p:spPr>
        <p:txBody>
          <a:bodyPr/>
          <a:lstStyle/>
          <a:p>
            <a:r>
              <a:t>Search in a trie</a:t>
            </a:r>
          </a:p>
        </p:txBody>
      </p:sp>
      <p:sp>
        <p:nvSpPr>
          <p:cNvPr id="390" name="Shape 390"/>
          <p:cNvSpPr txBox="1">
            <a:spLocks noGrp="1"/>
          </p:cNvSpPr>
          <p:nvPr>
            <p:ph idx="1"/>
          </p:nvPr>
        </p:nvSpPr>
        <p:spPr>
          <a:prstGeom prst="rect">
            <a:avLst/>
          </a:prstGeom>
        </p:spPr>
        <p:txBody>
          <a:bodyPr/>
          <a:lstStyle/>
          <a:p>
            <a:r>
              <a:rPr sz="2400">
                <a:solidFill>
                  <a:srgbClr val="000000"/>
                </a:solidFill>
                <a:uFill>
                  <a:solidFill>
                    <a:srgbClr val="000000"/>
                  </a:solidFill>
                </a:uFill>
              </a:rPr>
              <a:t>Follow links corresponding to each character in the key.</a:t>
            </a:r>
          </a:p>
          <a:p>
            <a:pPr lvl="1">
              <a:spcBef>
                <a:spcPts val="0"/>
              </a:spcBef>
              <a:defRPr>
                <a:solidFill>
                  <a:srgbClr val="BABABA"/>
                </a:solidFill>
                <a:uFill>
                  <a:solidFill>
                    <a:srgbClr val="BABABA"/>
                  </a:solidFill>
                </a:uFill>
              </a:defRPr>
            </a:pPr>
            <a:r>
              <a:rPr sz="2400"/>
              <a:t>Search hit:  node where search ends has a non-null value.</a:t>
            </a:r>
          </a:p>
          <a:p>
            <a:pPr lvl="1">
              <a:spcBef>
                <a:spcPts val="0"/>
              </a:spcBef>
            </a:pPr>
            <a:r>
              <a:rPr sz="2400">
                <a:solidFill>
                  <a:srgbClr val="8D3124"/>
                </a:solidFill>
                <a:uFill>
                  <a:solidFill>
                    <a:srgbClr val="8D3124"/>
                  </a:solidFill>
                </a:uFill>
              </a:rPr>
              <a:t>Search miss:</a:t>
            </a:r>
            <a:r>
              <a:rPr sz="2400"/>
              <a:t>  reach null link or node where search ends has null value.</a:t>
            </a:r>
          </a:p>
        </p:txBody>
      </p:sp>
      <p:sp>
        <p:nvSpPr>
          <p:cNvPr id="393" name="Shape 393"/>
          <p:cNvSpPr/>
          <p:nvPr/>
        </p:nvSpPr>
        <p:spPr>
          <a:xfrm flipH="1" flipV="1">
            <a:off x="5856939" y="2881132"/>
            <a:ext cx="1" cy="68711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94" name="Shape 394"/>
          <p:cNvSpPr/>
          <p:nvPr/>
        </p:nvSpPr>
        <p:spPr>
          <a:xfrm flipH="1" flipV="1">
            <a:off x="5849457" y="3553090"/>
            <a:ext cx="657075" cy="62604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95" name="Shape 395"/>
          <p:cNvSpPr/>
          <p:nvPr/>
        </p:nvSpPr>
        <p:spPr>
          <a:xfrm flipV="1">
            <a:off x="4041332" y="2862232"/>
            <a:ext cx="1736639" cy="704825"/>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96" name="Shape 396"/>
          <p:cNvSpPr/>
          <p:nvPr/>
        </p:nvSpPr>
        <p:spPr>
          <a:xfrm flipH="1" flipV="1">
            <a:off x="7324435" y="5235999"/>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97" name="Shape 397"/>
          <p:cNvSpPr/>
          <p:nvPr/>
        </p:nvSpPr>
        <p:spPr>
          <a:xfrm>
            <a:off x="7199055" y="575694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398" name="Shape 398"/>
          <p:cNvSpPr/>
          <p:nvPr/>
        </p:nvSpPr>
        <p:spPr>
          <a:xfrm flipV="1">
            <a:off x="7324435" y="4623125"/>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399" name="Shape 399"/>
          <p:cNvSpPr/>
          <p:nvPr/>
        </p:nvSpPr>
        <p:spPr>
          <a:xfrm>
            <a:off x="7199055" y="5190034"/>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r</a:t>
            </a:r>
          </a:p>
        </p:txBody>
      </p:sp>
      <p:sp>
        <p:nvSpPr>
          <p:cNvPr id="400" name="Shape 400"/>
          <p:cNvSpPr/>
          <p:nvPr/>
        </p:nvSpPr>
        <p:spPr>
          <a:xfrm>
            <a:off x="2649140" y="2439763"/>
            <a:ext cx="1691067" cy="267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defTabSz="1295400">
              <a:lnSpc>
                <a:spcPct val="150000"/>
              </a:lnSpc>
              <a:defRPr sz="1800" b="1">
                <a:solidFill>
                  <a:srgbClr val="8D3124"/>
                </a:solidFill>
                <a:uFill>
                  <a:solidFill>
                    <a:srgbClr val="8D3124"/>
                  </a:solidFill>
                </a:uFill>
                <a:latin typeface="Lucida Grande"/>
                <a:ea typeface="Lucida Grande"/>
                <a:cs typeface="Lucida Grande"/>
                <a:sym typeface="Lucida Grande"/>
              </a:defRPr>
            </a:lvl1pPr>
          </a:lstStyle>
          <a:p>
            <a:pPr marL="41273" marR="41273" defTabSz="910796" eaLnBrk="1" fontAlgn="auto">
              <a:spcBef>
                <a:spcPts val="0"/>
              </a:spcBef>
              <a:spcAft>
                <a:spcPts val="0"/>
              </a:spcAft>
            </a:pPr>
            <a:r>
              <a:rPr sz="1266" kern="0">
                <a:latin typeface="Lucida Console" panose="020B0609040504020204" pitchFamily="49" charset="0"/>
              </a:rPr>
              <a:t>get("shelter")</a:t>
            </a:r>
          </a:p>
        </p:txBody>
      </p:sp>
      <p:sp>
        <p:nvSpPr>
          <p:cNvPr id="401" name="Shape 401"/>
          <p:cNvSpPr/>
          <p:nvPr/>
        </p:nvSpPr>
        <p:spPr>
          <a:xfrm flipH="1" flipV="1">
            <a:off x="3949640" y="3599577"/>
            <a:ext cx="1" cy="51320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02" name="Shape 402"/>
          <p:cNvSpPr/>
          <p:nvPr/>
        </p:nvSpPr>
        <p:spPr>
          <a:xfrm flipV="1">
            <a:off x="5191409" y="3529544"/>
            <a:ext cx="738204" cy="646148"/>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03" name="Shape 403"/>
          <p:cNvSpPr/>
          <p:nvPr/>
        </p:nvSpPr>
        <p:spPr>
          <a:xfrm flipV="1">
            <a:off x="4810951" y="4097407"/>
            <a:ext cx="445111" cy="624023"/>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04" name="Shape 404"/>
          <p:cNvSpPr/>
          <p:nvPr/>
        </p:nvSpPr>
        <p:spPr>
          <a:xfrm flipH="1" flipV="1">
            <a:off x="5201868" y="4109123"/>
            <a:ext cx="425013" cy="59670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05" name="Shape 405"/>
          <p:cNvSpPr/>
          <p:nvPr/>
        </p:nvSpPr>
        <p:spPr>
          <a:xfrm>
            <a:off x="5092299"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406" name="Shape 406"/>
          <p:cNvSpPr/>
          <p:nvPr/>
        </p:nvSpPr>
        <p:spPr>
          <a:xfrm>
            <a:off x="4670948"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a</a:t>
            </a:r>
          </a:p>
        </p:txBody>
      </p:sp>
      <p:sp>
        <p:nvSpPr>
          <p:cNvPr id="407" name="Shape 407"/>
          <p:cNvSpPr/>
          <p:nvPr/>
        </p:nvSpPr>
        <p:spPr>
          <a:xfrm flipV="1">
            <a:off x="5639030"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08" name="Shape 408"/>
          <p:cNvSpPr/>
          <p:nvPr/>
        </p:nvSpPr>
        <p:spPr>
          <a:xfrm flipV="1">
            <a:off x="5639030"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09" name="Shape 409"/>
          <p:cNvSpPr/>
          <p:nvPr/>
        </p:nvSpPr>
        <p:spPr>
          <a:xfrm flipH="1" flipV="1">
            <a:off x="6484812" y="4079357"/>
            <a:ext cx="1" cy="627844"/>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10" name="Shape 410"/>
          <p:cNvSpPr/>
          <p:nvPr/>
        </p:nvSpPr>
        <p:spPr>
          <a:xfrm flipV="1">
            <a:off x="6481732" y="52436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11" name="Shape 411"/>
          <p:cNvSpPr/>
          <p:nvPr/>
        </p:nvSpPr>
        <p:spPr>
          <a:xfrm flipV="1">
            <a:off x="6481732" y="4630788"/>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12" name="Shape 412"/>
          <p:cNvSpPr/>
          <p:nvPr/>
        </p:nvSpPr>
        <p:spPr>
          <a:xfrm>
            <a:off x="5513650"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413" name="Shape 413"/>
          <p:cNvSpPr/>
          <p:nvPr/>
        </p:nvSpPr>
        <p:spPr>
          <a:xfrm>
            <a:off x="5513650"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414" name="Shape 414"/>
          <p:cNvSpPr/>
          <p:nvPr/>
        </p:nvSpPr>
        <p:spPr>
          <a:xfrm>
            <a:off x="5513650"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415" name="Shape 415"/>
          <p:cNvSpPr/>
          <p:nvPr/>
        </p:nvSpPr>
        <p:spPr>
          <a:xfrm flipV="1">
            <a:off x="6481732" y="5910160"/>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16" name="Shape 416"/>
          <p:cNvSpPr/>
          <p:nvPr/>
        </p:nvSpPr>
        <p:spPr>
          <a:xfrm>
            <a:off x="382824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b</a:t>
            </a:r>
          </a:p>
        </p:txBody>
      </p:sp>
      <p:sp>
        <p:nvSpPr>
          <p:cNvPr id="417" name="Shape 417"/>
          <p:cNvSpPr/>
          <p:nvPr/>
        </p:nvSpPr>
        <p:spPr>
          <a:xfrm>
            <a:off x="3828246"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y</a:t>
            </a:r>
          </a:p>
        </p:txBody>
      </p:sp>
      <p:sp>
        <p:nvSpPr>
          <p:cNvPr id="418" name="Shape 418"/>
          <p:cNvSpPr/>
          <p:nvPr/>
        </p:nvSpPr>
        <p:spPr>
          <a:xfrm flipH="1" flipV="1">
            <a:off x="6422647" y="4124278"/>
            <a:ext cx="950780" cy="598116"/>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19" name="Shape 419"/>
          <p:cNvSpPr/>
          <p:nvPr/>
        </p:nvSpPr>
        <p:spPr>
          <a:xfrm>
            <a:off x="7199054" y="460780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o</a:t>
            </a:r>
          </a:p>
        </p:txBody>
      </p:sp>
      <p:sp>
        <p:nvSpPr>
          <p:cNvPr id="420" name="Shape 420"/>
          <p:cNvSpPr/>
          <p:nvPr/>
        </p:nvSpPr>
        <p:spPr>
          <a:xfrm flipV="1">
            <a:off x="8167135" y="4102184"/>
            <a:ext cx="1" cy="693131"/>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21" name="Shape 421"/>
          <p:cNvSpPr/>
          <p:nvPr/>
        </p:nvSpPr>
        <p:spPr>
          <a:xfrm flipV="1">
            <a:off x="8167135" y="3489308"/>
            <a:ext cx="1" cy="693132"/>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22" name="Shape 422"/>
          <p:cNvSpPr/>
          <p:nvPr/>
        </p:nvSpPr>
        <p:spPr>
          <a:xfrm>
            <a:off x="8041754"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sp>
        <p:nvSpPr>
          <p:cNvPr id="423" name="Shape 423"/>
          <p:cNvSpPr/>
          <p:nvPr/>
        </p:nvSpPr>
        <p:spPr>
          <a:xfrm>
            <a:off x="8041754"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sp>
        <p:nvSpPr>
          <p:cNvPr id="424" name="Shape 424"/>
          <p:cNvSpPr/>
          <p:nvPr/>
        </p:nvSpPr>
        <p:spPr>
          <a:xfrm flipH="1" flipV="1">
            <a:off x="5860229" y="2820867"/>
            <a:ext cx="2299591" cy="771050"/>
          </a:xfrm>
          <a:prstGeom prst="line">
            <a:avLst/>
          </a:prstGeom>
          <a:ln w="25400">
            <a:solidFill>
              <a:srgbClr val="BABABA"/>
            </a:solidFill>
          </a:ln>
        </p:spPr>
        <p:txBody>
          <a:bodyPr lIns="0" tIns="0" rIns="0" bIns="0"/>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25" name="Shape 425"/>
          <p:cNvSpPr/>
          <p:nvPr/>
        </p:nvSpPr>
        <p:spPr>
          <a:xfrm>
            <a:off x="8041754"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t</a:t>
            </a:r>
          </a:p>
        </p:txBody>
      </p:sp>
      <p:sp>
        <p:nvSpPr>
          <p:cNvPr id="426" name="Shape 426"/>
          <p:cNvSpPr/>
          <p:nvPr/>
        </p:nvSpPr>
        <p:spPr>
          <a:xfrm>
            <a:off x="7510566" y="580290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7</a:t>
            </a:r>
          </a:p>
        </p:txBody>
      </p:sp>
      <p:sp>
        <p:nvSpPr>
          <p:cNvPr id="427" name="Shape 427"/>
          <p:cNvSpPr/>
          <p:nvPr/>
        </p:nvSpPr>
        <p:spPr>
          <a:xfrm>
            <a:off x="8355212"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5</a:t>
            </a:r>
          </a:p>
        </p:txBody>
      </p:sp>
      <p:sp>
        <p:nvSpPr>
          <p:cNvPr id="428" name="Shape 428"/>
          <p:cNvSpPr/>
          <p:nvPr/>
        </p:nvSpPr>
        <p:spPr>
          <a:xfrm>
            <a:off x="6667501" y="4661297"/>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0</a:t>
            </a:r>
          </a:p>
        </p:txBody>
      </p:sp>
      <p:sp>
        <p:nvSpPr>
          <p:cNvPr id="429" name="Shape 429"/>
          <p:cNvSpPr/>
          <p:nvPr/>
        </p:nvSpPr>
        <p:spPr>
          <a:xfrm>
            <a:off x="6676431" y="639365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3</a:t>
            </a:r>
          </a:p>
        </p:txBody>
      </p:sp>
      <p:sp>
        <p:nvSpPr>
          <p:cNvPr id="430" name="Shape 430"/>
          <p:cNvSpPr/>
          <p:nvPr/>
        </p:nvSpPr>
        <p:spPr>
          <a:xfrm>
            <a:off x="5828110" y="5813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1</a:t>
            </a:r>
          </a:p>
        </p:txBody>
      </p:sp>
      <p:sp>
        <p:nvSpPr>
          <p:cNvPr id="431" name="Shape 431"/>
          <p:cNvSpPr/>
          <p:nvPr/>
        </p:nvSpPr>
        <p:spPr>
          <a:xfrm>
            <a:off x="4979790" y="46702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6</a:t>
            </a:r>
          </a:p>
        </p:txBody>
      </p:sp>
      <p:sp>
        <p:nvSpPr>
          <p:cNvPr id="432" name="Shape 432"/>
          <p:cNvSpPr/>
          <p:nvPr/>
        </p:nvSpPr>
        <p:spPr>
          <a:xfrm>
            <a:off x="4158259" y="4098726"/>
            <a:ext cx="181949" cy="17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marL="58702" marR="58702" algn="ctr" defTabSz="1295400">
              <a:lnSpc>
                <a:spcPct val="150000"/>
              </a:lnSpc>
              <a:defRPr sz="1600">
                <a:solidFill>
                  <a:srgbClr val="BABABA"/>
                </a:solidFill>
                <a:uFill>
                  <a:solidFill>
                    <a:srgbClr val="BABABA"/>
                  </a:solidFill>
                </a:uFill>
                <a:latin typeface="Lucida Sans Regular"/>
                <a:ea typeface="Lucida Sans Regular"/>
                <a:cs typeface="Lucida Sans Regular"/>
                <a:sym typeface="Lucida Sans Regular"/>
              </a:defRPr>
            </a:lvl1pPr>
          </a:lstStyle>
          <a:p>
            <a:pPr marL="41273" marR="41273" defTabSz="910796" eaLnBrk="1" fontAlgn="auto">
              <a:spcBef>
                <a:spcPts val="0"/>
              </a:spcBef>
              <a:spcAft>
                <a:spcPts val="0"/>
              </a:spcAft>
            </a:pPr>
            <a:r>
              <a:rPr sz="1125" kern="0"/>
              <a:t>4</a:t>
            </a:r>
          </a:p>
        </p:txBody>
      </p:sp>
      <p:sp>
        <p:nvSpPr>
          <p:cNvPr id="433" name="Shape 433"/>
          <p:cNvSpPr/>
          <p:nvPr/>
        </p:nvSpPr>
        <p:spPr>
          <a:xfrm>
            <a:off x="6356351" y="634683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sp>
        <p:nvSpPr>
          <p:cNvPr id="434" name="Shape 434"/>
          <p:cNvSpPr/>
          <p:nvPr/>
        </p:nvSpPr>
        <p:spPr>
          <a:xfrm>
            <a:off x="6356351" y="577226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sp>
        <p:nvSpPr>
          <p:cNvPr id="435" name="Shape 435"/>
          <p:cNvSpPr/>
          <p:nvPr/>
        </p:nvSpPr>
        <p:spPr>
          <a:xfrm>
            <a:off x="6356351" y="5197693"/>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l</a:t>
            </a:r>
          </a:p>
        </p:txBody>
      </p:sp>
      <p:grpSp>
        <p:nvGrpSpPr>
          <p:cNvPr id="438" name="Group 438"/>
          <p:cNvGrpSpPr/>
          <p:nvPr/>
        </p:nvGrpSpPr>
        <p:grpSpPr>
          <a:xfrm>
            <a:off x="6356351" y="4630787"/>
            <a:ext cx="252811" cy="819855"/>
            <a:chOff x="98059" y="0"/>
            <a:chExt cx="359552" cy="1166015"/>
          </a:xfrm>
        </p:grpSpPr>
        <p:sp>
          <p:nvSpPr>
            <p:cNvPr id="436" name="Shape 436"/>
            <p:cNvSpPr/>
            <p:nvPr/>
          </p:nvSpPr>
          <p:spPr>
            <a:xfrm flipV="1">
              <a:off x="276378" y="0"/>
              <a:ext cx="2" cy="985787"/>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37" name="Shape 437"/>
            <p:cNvSpPr/>
            <p:nvPr/>
          </p:nvSpPr>
          <p:spPr>
            <a:xfrm>
              <a:off x="98059" y="806268"/>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l</a:t>
              </a:r>
            </a:p>
          </p:txBody>
        </p:sp>
      </p:grpSp>
      <p:sp>
        <p:nvSpPr>
          <p:cNvPr id="439" name="Shape 439"/>
          <p:cNvSpPr/>
          <p:nvPr/>
        </p:nvSpPr>
        <p:spPr>
          <a:xfrm>
            <a:off x="6356351" y="4623125"/>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e</a:t>
            </a:r>
          </a:p>
        </p:txBody>
      </p:sp>
      <p:grpSp>
        <p:nvGrpSpPr>
          <p:cNvPr id="442" name="Group 442"/>
          <p:cNvGrpSpPr/>
          <p:nvPr/>
        </p:nvGrpSpPr>
        <p:grpSpPr>
          <a:xfrm>
            <a:off x="6356351" y="4079357"/>
            <a:ext cx="252811" cy="796716"/>
            <a:chOff x="67645" y="0"/>
            <a:chExt cx="359552" cy="1133106"/>
          </a:xfrm>
        </p:grpSpPr>
        <p:sp>
          <p:nvSpPr>
            <p:cNvPr id="440" name="Shape 440"/>
            <p:cNvSpPr/>
            <p:nvPr/>
          </p:nvSpPr>
          <p:spPr>
            <a:xfrm flipH="1" flipV="1">
              <a:off x="250345" y="0"/>
              <a:ext cx="1" cy="892932"/>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41" name="Shape 441"/>
            <p:cNvSpPr/>
            <p:nvPr/>
          </p:nvSpPr>
          <p:spPr>
            <a:xfrm>
              <a:off x="67645" y="773359"/>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e</a:t>
              </a:r>
            </a:p>
          </p:txBody>
        </p:sp>
      </p:grpSp>
      <p:sp>
        <p:nvSpPr>
          <p:cNvPr id="443" name="Shape 443"/>
          <p:cNvSpPr/>
          <p:nvPr/>
        </p:nvSpPr>
        <p:spPr>
          <a:xfrm>
            <a:off x="6356351" y="404855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h</a:t>
            </a:r>
          </a:p>
        </p:txBody>
      </p:sp>
      <p:grpSp>
        <p:nvGrpSpPr>
          <p:cNvPr id="446" name="Group 446"/>
          <p:cNvGrpSpPr/>
          <p:nvPr/>
        </p:nvGrpSpPr>
        <p:grpSpPr>
          <a:xfrm>
            <a:off x="5849456" y="3553091"/>
            <a:ext cx="759706" cy="748414"/>
            <a:chOff x="0" y="185429"/>
            <a:chExt cx="1080470" cy="1064409"/>
          </a:xfrm>
        </p:grpSpPr>
        <p:sp>
          <p:nvSpPr>
            <p:cNvPr id="444" name="Shape 444"/>
            <p:cNvSpPr/>
            <p:nvPr/>
          </p:nvSpPr>
          <p:spPr>
            <a:xfrm flipH="1" flipV="1">
              <a:off x="-1" y="185429"/>
              <a:ext cx="934509" cy="890378"/>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45" name="Shape 445"/>
            <p:cNvSpPr/>
            <p:nvPr/>
          </p:nvSpPr>
          <p:spPr>
            <a:xfrm>
              <a:off x="720917" y="890092"/>
              <a:ext cx="359554" cy="359748"/>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h</a:t>
              </a:r>
            </a:p>
          </p:txBody>
        </p:sp>
      </p:grpSp>
      <p:sp>
        <p:nvSpPr>
          <p:cNvPr id="447" name="Shape 447"/>
          <p:cNvSpPr/>
          <p:nvPr/>
        </p:nvSpPr>
        <p:spPr>
          <a:xfrm>
            <a:off x="5735816" y="3473986"/>
            <a:ext cx="252811" cy="252948"/>
          </a:xfrm>
          <a:prstGeom prst="ellipse">
            <a:avLst/>
          </a:prstGeom>
          <a:solidFill>
            <a:srgbClr val="FFFFFF"/>
          </a:solidFill>
          <a:ln w="12700">
            <a:solidFill>
              <a:srgbClr val="BABABA"/>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marL="7224" marR="7224" algn="ctr" defTabSz="1295400">
              <a:defRPr sz="1800">
                <a:solidFill>
                  <a:srgbClr val="BABABA"/>
                </a:solidFill>
                <a:uFill>
                  <a:solidFill>
                    <a:srgbClr val="BABABA"/>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t>s</a:t>
            </a:r>
          </a:p>
        </p:txBody>
      </p:sp>
      <p:grpSp>
        <p:nvGrpSpPr>
          <p:cNvPr id="450" name="Group 450"/>
          <p:cNvGrpSpPr/>
          <p:nvPr/>
        </p:nvGrpSpPr>
        <p:grpSpPr>
          <a:xfrm>
            <a:off x="5735816" y="2881132"/>
            <a:ext cx="252811" cy="845803"/>
            <a:chOff x="41115" y="0"/>
            <a:chExt cx="359553" cy="1202919"/>
          </a:xfrm>
        </p:grpSpPr>
        <p:sp>
          <p:nvSpPr>
            <p:cNvPr id="448" name="Shape 448"/>
            <p:cNvSpPr/>
            <p:nvPr/>
          </p:nvSpPr>
          <p:spPr>
            <a:xfrm flipH="1" flipV="1">
              <a:off x="213380" y="0"/>
              <a:ext cx="1" cy="977229"/>
            </a:xfrm>
            <a:prstGeom prst="line">
              <a:avLst/>
            </a:prstGeom>
            <a:noFill/>
            <a:ln w="25400" cap="flat">
              <a:solidFill>
                <a:srgbClr val="000000"/>
              </a:solidFill>
              <a:prstDash val="solid"/>
              <a:roun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sp>
          <p:nvSpPr>
            <p:cNvPr id="449" name="Shape 449"/>
            <p:cNvSpPr/>
            <p:nvPr/>
          </p:nvSpPr>
          <p:spPr>
            <a:xfrm>
              <a:off x="41115" y="843171"/>
              <a:ext cx="359555" cy="359749"/>
            </a:xfrm>
            <a:prstGeom prst="ellipse">
              <a:avLst/>
            </a:prstGeom>
            <a:solidFill>
              <a:srgbClr val="FFFFFF"/>
            </a:solidFill>
            <a:ln w="127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7224" marR="7224" algn="ctr" defTabSz="1295400">
                <a:defRPr sz="1800">
                  <a:uFill>
                    <a:solidFill>
                      <a:srgbClr val="000000"/>
                    </a:solidFill>
                  </a:uFill>
                  <a:latin typeface="Lucida Sans Regular"/>
                  <a:ea typeface="Lucida Sans Regular"/>
                  <a:cs typeface="Lucida Sans Regular"/>
                  <a:sym typeface="Lucida Sans Regular"/>
                </a:defRPr>
              </a:lvl1pPr>
            </a:lstStyle>
            <a:p>
              <a:pPr marL="5079" marR="5079" defTabSz="910796" eaLnBrk="1" fontAlgn="auto">
                <a:spcBef>
                  <a:spcPts val="0"/>
                </a:spcBef>
                <a:spcAft>
                  <a:spcPts val="0"/>
                </a:spcAft>
              </a:pPr>
              <a:r>
                <a:rPr sz="1266" kern="0">
                  <a:solidFill>
                    <a:srgbClr val="000000"/>
                  </a:solidFill>
                </a:rPr>
                <a:t>s</a:t>
              </a:r>
            </a:p>
          </p:txBody>
        </p:sp>
      </p:grpSp>
      <p:sp>
        <p:nvSpPr>
          <p:cNvPr id="451" name="Shape 451"/>
          <p:cNvSpPr/>
          <p:nvPr/>
        </p:nvSpPr>
        <p:spPr>
          <a:xfrm>
            <a:off x="5740896" y="2707897"/>
            <a:ext cx="252811" cy="252948"/>
          </a:xfrm>
          <a:prstGeom prst="ellipse">
            <a:avLst/>
          </a:prstGeom>
          <a:solidFill>
            <a:srgbClr val="FFFFFF"/>
          </a:solidFill>
          <a:ln w="12700">
            <a:solidFill>
              <a:srgbClr val="BABABA"/>
            </a:solidFill>
          </a:ln>
        </p:spPr>
        <p:txBody>
          <a:bodyPr lIns="0" tIns="0" rIns="0" bIns="0" anchor="ctr"/>
          <a:lstStyle/>
          <a:p>
            <a:pPr marL="5079" marR="5079" algn="ctr" defTabSz="910796" eaLnBrk="1" fontAlgn="auto">
              <a:spcBef>
                <a:spcPts val="0"/>
              </a:spcBef>
              <a:spcAft>
                <a:spcPts val="0"/>
              </a:spcAft>
              <a:defRPr sz="2000">
                <a:solidFill>
                  <a:srgbClr val="BABABA"/>
                </a:solidFill>
                <a:uFill>
                  <a:solidFill>
                    <a:srgbClr val="BABABA"/>
                  </a:solidFill>
                </a:uFill>
                <a:latin typeface="Lucida Sans Regular"/>
                <a:ea typeface="Lucida Sans Regular"/>
                <a:cs typeface="Lucida Sans Regular"/>
                <a:sym typeface="Lucida Sans Regular"/>
              </a:defRPr>
            </a:pPr>
            <a:endParaRPr sz="1406" kern="0">
              <a:solidFill>
                <a:srgbClr val="BABABA"/>
              </a:solidFill>
              <a:uFill>
                <a:solidFill>
                  <a:srgbClr val="BABABA"/>
                </a:solidFill>
              </a:uFill>
              <a:latin typeface="Lucida Sans Regular"/>
              <a:sym typeface="Lucida Sans Regular"/>
            </a:endParaRPr>
          </a:p>
        </p:txBody>
      </p:sp>
      <p:sp>
        <p:nvSpPr>
          <p:cNvPr id="452" name="Shape 452"/>
          <p:cNvSpPr/>
          <p:nvPr/>
        </p:nvSpPr>
        <p:spPr>
          <a:xfrm>
            <a:off x="5740896" y="2707897"/>
            <a:ext cx="252811" cy="252948"/>
          </a:xfrm>
          <a:prstGeom prst="ellipse">
            <a:avLst/>
          </a:prstGeom>
          <a:solidFill>
            <a:srgbClr val="FFFFFF"/>
          </a:solidFill>
          <a:ln w="12700">
            <a:solidFill>
              <a:srgbClr val="000000"/>
            </a:solidFill>
          </a:ln>
        </p:spPr>
        <p:txBody>
          <a:bodyPr lIns="0" tIns="0" rIns="0" bIns="0" anchor="ctr"/>
          <a:lstStyle/>
          <a:p>
            <a:pPr marL="5079" marR="5079" algn="ctr" defTabSz="910796" eaLnBrk="1" fontAlgn="auto">
              <a:spcBef>
                <a:spcPts val="0"/>
              </a:spcBef>
              <a:spcAft>
                <a:spcPts val="0"/>
              </a:spcAft>
              <a:defRPr sz="2000">
                <a:uFill>
                  <a:solidFill>
                    <a:srgbClr val="000000"/>
                  </a:solidFill>
                </a:uFill>
                <a:latin typeface="Lucida Sans Regular"/>
                <a:ea typeface="Lucida Sans Regular"/>
                <a:cs typeface="Lucida Sans Regular"/>
                <a:sym typeface="Lucida Sans Regular"/>
              </a:defRPr>
            </a:pPr>
            <a:endParaRPr sz="1406" kern="0">
              <a:solidFill>
                <a:srgbClr val="000000"/>
              </a:solidFill>
              <a:uFill>
                <a:solidFill>
                  <a:srgbClr val="000000"/>
                </a:solidFill>
              </a:uFill>
              <a:latin typeface="Lucida Sans Regular"/>
              <a:sym typeface="Lucida Sans Regular"/>
            </a:endParaRPr>
          </a:p>
        </p:txBody>
      </p:sp>
      <p:grpSp>
        <p:nvGrpSpPr>
          <p:cNvPr id="455" name="Group 455"/>
          <p:cNvGrpSpPr/>
          <p:nvPr/>
        </p:nvGrpSpPr>
        <p:grpSpPr>
          <a:xfrm>
            <a:off x="6631782" y="5473898"/>
            <a:ext cx="2270739" cy="1714500"/>
            <a:chOff x="0" y="0"/>
            <a:chExt cx="3229495" cy="2438400"/>
          </a:xfrm>
        </p:grpSpPr>
        <p:sp>
          <p:nvSpPr>
            <p:cNvPr id="453" name="Shape 453"/>
            <p:cNvSpPr/>
            <p:nvPr/>
          </p:nvSpPr>
          <p:spPr>
            <a:xfrm>
              <a:off x="1959495" y="116840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t">
              <a:spAutoFit/>
            </a:bodyPr>
            <a:lstStyle/>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no link to </a:t>
              </a:r>
              <a:r>
                <a:rPr sz="1125" kern="0">
                  <a:solidFill>
                    <a:srgbClr val="000000"/>
                  </a:solidFill>
                  <a:uFill>
                    <a:solidFill>
                      <a:srgbClr val="000000"/>
                    </a:solidFill>
                  </a:uFill>
                  <a:latin typeface="Helvetica"/>
                  <a:ea typeface="+mj-ea"/>
                  <a:cs typeface="Helvetica"/>
                  <a:sym typeface="Helvetica"/>
                </a:rPr>
                <a:t>t</a:t>
              </a:r>
            </a:p>
            <a:p>
              <a:pPr marL="41273" marR="41273" algn="ctr" defTabSz="910796" eaLnBrk="1" fontAlgn="auto">
                <a:lnSpc>
                  <a:spcPct val="130000"/>
                </a:lnSpc>
                <a:spcBef>
                  <a:spcPts val="0"/>
                </a:spcBef>
                <a:spcAft>
                  <a:spcPts val="0"/>
                </a:spcAft>
                <a:defRPr sz="1600">
                  <a:solidFill>
                    <a:srgbClr val="8D3124"/>
                  </a:solidFill>
                  <a:uFill>
                    <a:solidFill>
                      <a:srgbClr val="8D3124"/>
                    </a:solidFill>
                  </a:uFill>
                  <a:latin typeface="Lucida Sans Regular"/>
                  <a:ea typeface="Lucida Sans Regular"/>
                  <a:cs typeface="Lucida Sans Regular"/>
                  <a:sym typeface="Lucida Sans Regular"/>
                </a:defRPr>
              </a:pPr>
              <a:r>
                <a:rPr sz="1125" kern="0">
                  <a:solidFill>
                    <a:srgbClr val="8D3124"/>
                  </a:solidFill>
                  <a:uFill>
                    <a:solidFill>
                      <a:srgbClr val="8D3124"/>
                    </a:solidFill>
                  </a:uFill>
                  <a:latin typeface="Lucida Sans Regular"/>
                  <a:sym typeface="Lucida Sans Regular"/>
                </a:rPr>
                <a:t>(return null)</a:t>
              </a:r>
            </a:p>
          </p:txBody>
        </p:sp>
        <p:sp>
          <p:nvSpPr>
            <p:cNvPr id="454" name="Shape 454"/>
            <p:cNvSpPr/>
            <p:nvPr/>
          </p:nvSpPr>
          <p:spPr>
            <a:xfrm>
              <a:off x="0" y="0"/>
              <a:ext cx="1184331" cy="1325037"/>
            </a:xfrm>
            <a:prstGeom prst="line">
              <a:avLst/>
            </a:prstGeom>
            <a:noFill/>
            <a:ln w="25400" cap="flat">
              <a:solidFill>
                <a:srgbClr val="8D3124"/>
              </a:solidFill>
              <a:prstDash val="solid"/>
              <a:round/>
              <a:headEnd type="triangle" w="med" len="med"/>
            </a:ln>
            <a:effectLst/>
          </p:spPr>
          <p:txBody>
            <a:bodyPr wrap="square" lIns="0" tIns="0" rIns="0" bIns="0" numCol="1" anchor="t">
              <a:noAutofit/>
            </a:bodyPr>
            <a:lstStyle/>
            <a:p>
              <a:pPr defTabSz="321457" eaLnBrk="1" fontAlgn="auto">
                <a:spcBef>
                  <a:spcPts val="0"/>
                </a:spcBef>
                <a:spcAft>
                  <a:spcPts val="0"/>
                </a:spcAft>
              </a:pPr>
              <a:endParaRPr sz="844" kern="0">
                <a:solidFill>
                  <a:srgbClr val="000000"/>
                </a:solidFill>
                <a:latin typeface="Helvetica"/>
                <a:cs typeface="Helvetica"/>
                <a:sym typeface="Helvetica"/>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iterate>
                                    <p:tmAbs val="0"/>
                                  </p:iterate>
                                  <p:childTnLst>
                                    <p:set>
                                      <p:cBhvr>
                                        <p:cTn id="10" fill="hold"/>
                                        <p:tgtEl>
                                          <p:spTgt spid="450"/>
                                        </p:tgtEl>
                                        <p:attrNameLst>
                                          <p:attrName>style.visibility</p:attrName>
                                        </p:attrNameLst>
                                      </p:cBhvr>
                                      <p:to>
                                        <p:strVal val="visible"/>
                                      </p:to>
                                    </p:set>
                                    <p:animEffect transition="in" filter="wipe(up)">
                                      <p:cBhvr>
                                        <p:cTn id="11" dur="500"/>
                                        <p:tgtEl>
                                          <p:spTgt spid="450"/>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iterate>
                                    <p:tmAbs val="0"/>
                                  </p:iterate>
                                  <p:childTnLst>
                                    <p:set>
                                      <p:cBhvr>
                                        <p:cTn id="15" fill="hold"/>
                                        <p:tgtEl>
                                          <p:spTgt spid="446"/>
                                        </p:tgtEl>
                                        <p:attrNameLst>
                                          <p:attrName>style.visibility</p:attrName>
                                        </p:attrNameLst>
                                      </p:cBhvr>
                                      <p:to>
                                        <p:strVal val="visible"/>
                                      </p:to>
                                    </p:set>
                                    <p:animEffect transition="in" filter="strips(downRight)">
                                      <p:cBhvr>
                                        <p:cTn id="16" dur="750"/>
                                        <p:tgtEl>
                                          <p:spTgt spid="4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p:tmAbs val="0"/>
                                  </p:iterate>
                                  <p:childTnLst>
                                    <p:set>
                                      <p:cBhvr>
                                        <p:cTn id="20" fill="hold"/>
                                        <p:tgtEl>
                                          <p:spTgt spid="442"/>
                                        </p:tgtEl>
                                        <p:attrNameLst>
                                          <p:attrName>style.visibility</p:attrName>
                                        </p:attrNameLst>
                                      </p:cBhvr>
                                      <p:to>
                                        <p:strVal val="visible"/>
                                      </p:to>
                                    </p:set>
                                    <p:animEffect transition="in" filter="wipe(up)">
                                      <p:cBhvr>
                                        <p:cTn id="21" dur="500"/>
                                        <p:tgtEl>
                                          <p:spTgt spid="4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438"/>
                                        </p:tgtEl>
                                        <p:attrNameLst>
                                          <p:attrName>style.visibility</p:attrName>
                                        </p:attrNameLst>
                                      </p:cBhvr>
                                      <p:to>
                                        <p:strVal val="visible"/>
                                      </p:to>
                                    </p:set>
                                    <p:animEffect transition="in" filter="wipe(up)">
                                      <p:cBhvr>
                                        <p:cTn id="26" dur="500"/>
                                        <p:tgtEl>
                                          <p:spTgt spid="43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0" animBg="1" advAuto="0"/>
      <p:bldP spid="442" grpId="0" animBg="1" advAuto="0"/>
      <p:bldP spid="446" grpId="0" animBg="1" advAuto="0"/>
      <p:bldP spid="450" grpId="0" animBg="1" advAuto="0"/>
      <p:bldP spid="452" grpId="0" animBg="1" advAuto="0"/>
      <p:bldP spid="455" grpId="0" animBg="1" advAuto="0"/>
    </p:bldLst>
  </p:timing>
</p:sld>
</file>

<file path=ppt/theme/theme1.xml><?xml version="1.0" encoding="utf-8"?>
<a:theme xmlns:a="http://schemas.openxmlformats.org/drawingml/2006/main" name="Profil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itchFamily="34" charset="0"/>
            <a:ea typeface="宋体"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e 10">
        <a:dk1>
          <a:srgbClr val="000000"/>
        </a:dk1>
        <a:lt1>
          <a:srgbClr val="FFFFFF"/>
        </a:lt1>
        <a:dk2>
          <a:srgbClr val="000000"/>
        </a:dk2>
        <a:lt2>
          <a:srgbClr val="DDDDDD"/>
        </a:lt2>
        <a:accent1>
          <a:srgbClr val="B499CB"/>
        </a:accent1>
        <a:accent2>
          <a:srgbClr val="FF6600"/>
        </a:accent2>
        <a:accent3>
          <a:srgbClr val="FFFFFF"/>
        </a:accent3>
        <a:accent4>
          <a:srgbClr val="000000"/>
        </a:accent4>
        <a:accent5>
          <a:srgbClr val="D6CAE2"/>
        </a:accent5>
        <a:accent6>
          <a:srgbClr val="E75C00"/>
        </a:accent6>
        <a:hlink>
          <a:srgbClr val="9933FF"/>
        </a:hlink>
        <a:folHlink>
          <a:srgbClr val="6600CC"/>
        </a:folHlink>
      </a:clrScheme>
      <a:clrMap bg1="lt1" tx1="dk1" bg2="lt2" tx2="dk2" accent1="accent1" accent2="accent2" accent3="accent3" accent4="accent4" accent5="accent5" accent6="accent6" hlink="hlink" folHlink="folHlink"/>
    </a:extraClrScheme>
    <a:extraClrScheme>
      <a:clrScheme name="Profile 11">
        <a:dk1>
          <a:srgbClr val="000000"/>
        </a:dk1>
        <a:lt1>
          <a:srgbClr val="FFFFFF"/>
        </a:lt1>
        <a:dk2>
          <a:srgbClr val="000000"/>
        </a:dk2>
        <a:lt2>
          <a:srgbClr val="DDDDDD"/>
        </a:lt2>
        <a:accent1>
          <a:srgbClr val="DAA1DB"/>
        </a:accent1>
        <a:accent2>
          <a:srgbClr val="FF6600"/>
        </a:accent2>
        <a:accent3>
          <a:srgbClr val="FFFFFF"/>
        </a:accent3>
        <a:accent4>
          <a:srgbClr val="000000"/>
        </a:accent4>
        <a:accent5>
          <a:srgbClr val="EACDEA"/>
        </a:accent5>
        <a:accent6>
          <a:srgbClr val="E75C00"/>
        </a:accent6>
        <a:hlink>
          <a:srgbClr val="9933FF"/>
        </a:hlink>
        <a:folHlink>
          <a:srgbClr val="660066"/>
        </a:folHlink>
      </a:clrScheme>
      <a:clrMap bg1="lt1" tx1="dk1" bg2="lt2" tx2="dk2" accent1="accent1" accent2="accent2" accent3="accent3" accent4="accent4" accent5="accent5" accent6="accent6" hlink="hlink" folHlink="folHlink"/>
    </a:extraClrScheme>
    <a:extraClrScheme>
      <a:clrScheme name="Profile 12">
        <a:dk1>
          <a:srgbClr val="000000"/>
        </a:dk1>
        <a:lt1>
          <a:srgbClr val="FFFFFF"/>
        </a:lt1>
        <a:dk2>
          <a:srgbClr val="000000"/>
        </a:dk2>
        <a:lt2>
          <a:srgbClr val="DDDDDD"/>
        </a:lt2>
        <a:accent1>
          <a:srgbClr val="C08DD7"/>
        </a:accent1>
        <a:accent2>
          <a:srgbClr val="FF6600"/>
        </a:accent2>
        <a:accent3>
          <a:srgbClr val="FFFFFF"/>
        </a:accent3>
        <a:accent4>
          <a:srgbClr val="000000"/>
        </a:accent4>
        <a:accent5>
          <a:srgbClr val="DCC5E8"/>
        </a:accent5>
        <a:accent6>
          <a:srgbClr val="E75C00"/>
        </a:accent6>
        <a:hlink>
          <a:srgbClr val="9900CC"/>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47200</TotalTime>
  <Words>3622</Words>
  <Application>Microsoft Office PowerPoint</Application>
  <PresentationFormat>Widescreen</PresentationFormat>
  <Paragraphs>950</Paragraphs>
  <Slides>53</Slides>
  <Notes>21</Notes>
  <HiddenSlides>3</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53</vt:i4>
      </vt:variant>
    </vt:vector>
  </HeadingPairs>
  <TitlesOfParts>
    <vt:vector size="67" baseType="lpstr">
      <vt:lpstr>Lucida Console</vt:lpstr>
      <vt:lpstr>Lucida Sans Regular</vt:lpstr>
      <vt:lpstr>Calibri</vt:lpstr>
      <vt:lpstr>Arial</vt:lpstr>
      <vt:lpstr>Times New Roman</vt:lpstr>
      <vt:lpstr>Symbol</vt:lpstr>
      <vt:lpstr>Verdana</vt:lpstr>
      <vt:lpstr>Wingdings</vt:lpstr>
      <vt:lpstr>Courier New</vt:lpstr>
      <vt:lpstr>Carmina Lt BT</vt:lpstr>
      <vt:lpstr>Americana BT</vt:lpstr>
      <vt:lpstr>Helvetica</vt:lpstr>
      <vt:lpstr>Georgia</vt:lpstr>
      <vt:lpstr>Profile</vt:lpstr>
      <vt:lpstr>If at 1st you don’t succeed...</vt:lpstr>
      <vt:lpstr>Alerts</vt:lpstr>
      <vt:lpstr>Performance of symbol-table implementations</vt:lpstr>
      <vt:lpstr>String symbol table basic API</vt:lpstr>
      <vt:lpstr>Tries</vt:lpstr>
      <vt:lpstr>Search in a trie</vt:lpstr>
      <vt:lpstr>Search in a trie</vt:lpstr>
      <vt:lpstr>Search in a trie</vt:lpstr>
      <vt:lpstr>Search in a trie</vt:lpstr>
      <vt:lpstr>Insertion into a trie</vt:lpstr>
      <vt:lpstr>Trie construction demo</vt:lpstr>
      <vt:lpstr>Trie construction demo</vt:lpstr>
      <vt:lpstr>Trie representation:  Java implementation</vt:lpstr>
      <vt:lpstr>Trie representation:  Java implementation</vt:lpstr>
      <vt:lpstr>R-way trie:  Java implementation</vt:lpstr>
      <vt:lpstr>R-way trie:  Java implementation (continued)</vt:lpstr>
      <vt:lpstr>Trie performance</vt:lpstr>
      <vt:lpstr>Deletion in an R-way trie</vt:lpstr>
      <vt:lpstr>Deletion in an R-way trie</vt:lpstr>
      <vt:lpstr>String symbol table implementations cost summary</vt:lpstr>
      <vt:lpstr>Digression:  out of memory?</vt:lpstr>
      <vt:lpstr>Digression:  out of memory?</vt:lpstr>
      <vt:lpstr>A modest proposal</vt:lpstr>
      <vt:lpstr>Ternary search tries</vt:lpstr>
      <vt:lpstr>Ternary search tries</vt:lpstr>
      <vt:lpstr>Search hit in a TST</vt:lpstr>
      <vt:lpstr>Search miss in a TST</vt:lpstr>
      <vt:lpstr>Ternary search trie construction demo</vt:lpstr>
      <vt:lpstr>Ternary search trie construction demo</vt:lpstr>
      <vt:lpstr>Search in a TST</vt:lpstr>
      <vt:lpstr>26-way trie vs. TST</vt:lpstr>
      <vt:lpstr>TST representation in Java</vt:lpstr>
      <vt:lpstr>TST:  Java implementation</vt:lpstr>
      <vt:lpstr>TST:  Java implementation  (continued)</vt:lpstr>
      <vt:lpstr>String symbol table implementation cost summary</vt:lpstr>
      <vt:lpstr>TST vs. hashing</vt:lpstr>
      <vt:lpstr>String symbol table API</vt:lpstr>
      <vt:lpstr>String symbol table API</vt:lpstr>
      <vt:lpstr>Warmup: ordered iteration</vt:lpstr>
      <vt:lpstr>Ordered iteration:  Java implementation</vt:lpstr>
      <vt:lpstr>Prefix matches</vt:lpstr>
      <vt:lpstr>Prefix matches in an R-way trie</vt:lpstr>
      <vt:lpstr>Wildcard matches</vt:lpstr>
      <vt:lpstr>Wildcard matches in an R-way trie</vt:lpstr>
      <vt:lpstr>Longest prefix</vt:lpstr>
      <vt:lpstr>Longest prefix in an R-way trie</vt:lpstr>
      <vt:lpstr>Longest prefix in an R-way trie:  Java implementation</vt:lpstr>
      <vt:lpstr>T9 texting</vt:lpstr>
      <vt:lpstr>A letter to t9.com</vt:lpstr>
      <vt:lpstr>A world without 's' ?</vt:lpstr>
      <vt:lpstr>Patricia trie</vt:lpstr>
      <vt:lpstr>Suffix tree</vt:lpstr>
      <vt:lpstr>String symbol tables summary</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Interfaces</dc:title>
  <dc:creator>Paul Sivilotti</dc:creator>
  <cp:lastModifiedBy>Stucki, David</cp:lastModifiedBy>
  <cp:revision>849</cp:revision>
  <dcterms:created xsi:type="dcterms:W3CDTF">2005-03-22T22:30:11Z</dcterms:created>
  <dcterms:modified xsi:type="dcterms:W3CDTF">2022-11-19T04:36:40Z</dcterms:modified>
</cp:coreProperties>
</file>