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3" r:id="rId1"/>
  </p:sldMasterIdLst>
  <p:notesMasterIdLst>
    <p:notesMasterId r:id="rId25"/>
  </p:notesMasterIdLst>
  <p:handoutMasterIdLst>
    <p:handoutMasterId r:id="rId26"/>
  </p:handoutMasterIdLst>
  <p:sldIdLst>
    <p:sldId id="448" r:id="rId2"/>
    <p:sldId id="460" r:id="rId3"/>
    <p:sldId id="278" r:id="rId4"/>
    <p:sldId id="288" r:id="rId5"/>
    <p:sldId id="292" r:id="rId6"/>
    <p:sldId id="293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4" r:id="rId23"/>
    <p:sldId id="325" r:id="rId24"/>
  </p:sldIdLst>
  <p:sldSz cx="12192000" cy="6858000"/>
  <p:notesSz cx="7315200" cy="9601200"/>
  <p:embeddedFontLst>
    <p:embeddedFont>
      <p:font typeface="Americana BT" panose="02020504070506020904" pitchFamily="18" charset="0"/>
      <p:regular r:id="rId27"/>
      <p:bold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rmina Lt BT" panose="0207050206030A030404" pitchFamily="18" charset="0"/>
      <p:regular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Lucida Console" panose="020B0609040504020204" pitchFamily="49" charset="0"/>
      <p:regular r:id="rId43"/>
    </p:embeddedFont>
    <p:embeddedFont>
      <p:font typeface="Lucida Sans Regular" panose="020B0602030504020204" pitchFamily="34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cki, David" initials="SD" lastIdx="1" clrIdx="0">
    <p:extLst>
      <p:ext uri="{19B8F6BF-5375-455C-9EA6-DF929625EA0E}">
        <p15:presenceInfo xmlns:p15="http://schemas.microsoft.com/office/powerpoint/2012/main" userId="Stucki, 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4D67"/>
    <a:srgbClr val="C0C0C0"/>
    <a:srgbClr val="F2F2F2"/>
    <a:srgbClr val="CBCBCB"/>
    <a:srgbClr val="FFFFFF"/>
    <a:srgbClr val="C8655D"/>
    <a:srgbClr val="BF2610"/>
    <a:srgbClr val="6600FF"/>
    <a:srgbClr val="FF9797"/>
    <a:srgbClr val="F2D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 autoAdjust="0"/>
  </p:normalViewPr>
  <p:slideViewPr>
    <p:cSldViewPr>
      <p:cViewPr varScale="1">
        <p:scale>
          <a:sx n="54" d="100"/>
          <a:sy n="54" d="100"/>
        </p:scale>
        <p:origin x="114" y="1344"/>
      </p:cViewPr>
      <p:guideLst>
        <p:guide orient="horz" pos="216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0" tIns="46590" rIns="93180" bIns="46590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0" tIns="46590" rIns="93180" bIns="46590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0" tIns="46590" rIns="93180" bIns="46590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80" tIns="46590" rIns="93180" bIns="46590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8A2B57-62EC-4BAE-9A84-C6712FC37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54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4400E7-0945-463B-854C-2C4C8A80AD6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66AB41-2DBD-467C-A47B-3DF4A503E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91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宋体" panose="02010600030101010101" pitchFamily="2" charset="-122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fld id="{3E62D02B-A39D-4D7F-82FC-832C5CE9C19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957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hape 1739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0" name="Shape 17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See textbook for details.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Shape 1748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9" name="Shape 17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if we allow inserting a vertex on queue multiple times, the running time may blow up exponentially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Shape 1768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9" name="Shape 17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running times assume graph is connected so E &gt;= V -1.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66AB41-2DBD-467C-A47B-3DF4A503E9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9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4150" marR="44150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also known as image retargeting, content-aware image resizing, content-aware scaling, liquid resizing, or liquid rescaling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6" name="Shape 1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4150" marR="44150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[wayne f12] add reduction from edge weights to vertex weights? Multiple source and multiple sink to single source and single sink.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4" name="Shape 15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4150" marR="44150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A1.  vertex splitting trick. (Note: if want to model only vertex weights and no edge weights, can make every edge pointing to v have weight equal to the weight of vertex v.)</a:t>
            </a:r>
          </a:p>
          <a:p>
            <a:pPr marL="44150" marR="44150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A2.  Supersource and supersink trick.</a:t>
            </a:r>
          </a:p>
          <a:p>
            <a:pPr marL="44150" marR="44150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Q3. Undirected graph. Replace every edge with two antiparallel edges (assuming edges are nonnegative).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Shape 1614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5" name="Shape 16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4150" marR="44150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pPr>
            <a:r>
              <a:t>first thing to notice is that easy ideas don't work</a:t>
            </a:r>
          </a:p>
          <a:p>
            <a:pPr marL="44150" marR="44150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pPr>
            <a:r>
              <a:t>reweighting doesn't work because it changes the relative weights of paths of different lengths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Shape 1625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6" name="Shape 16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If all vertices not reachable from s, then SPT exists iff no negative cycle reachable from 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9" name="Shape 16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Lucida Sans Regular"/>
              <a:defRPr>
                <a:uFill>
                  <a:solidFill>
                    <a:srgbClr val="000000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run 44DemoBellmanFord.key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Shape 1727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8" name="Shape 17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spcBef>
                <a:spcPts val="400"/>
              </a:spcBef>
              <a:buClr>
                <a:srgbClr val="000000"/>
              </a:buClr>
              <a:buFont typeface="Arial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250 vertices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09600" y="2670176"/>
            <a:ext cx="11582400" cy="227013"/>
            <a:chOff x="288" y="1682"/>
            <a:chExt cx="5472" cy="239"/>
          </a:xfrm>
        </p:grpSpPr>
        <p:sp>
          <p:nvSpPr>
            <p:cNvPr id="5" name="AutoShape 10"/>
            <p:cNvSpPr>
              <a:spLocks noChangeArrowheads="1"/>
            </p:cNvSpPr>
            <p:nvPr userDrawn="1"/>
          </p:nvSpPr>
          <p:spPr bwMode="auto">
            <a:xfrm>
              <a:off x="288" y="1682"/>
              <a:ext cx="5472" cy="150"/>
            </a:xfrm>
            <a:custGeom>
              <a:avLst/>
              <a:gdLst>
                <a:gd name="G0" fmla="+- 585 0 0"/>
              </a:gdLst>
              <a:ahLst/>
              <a:cxnLst>
                <a:cxn ang="0">
                  <a:pos x="0" y="0"/>
                </a:cxn>
                <a:cxn ang="0">
                  <a:pos x="585" y="0"/>
                </a:cxn>
                <a:cxn ang="0">
                  <a:pos x="585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 stroke="0">
                  <a:moveTo>
                    <a:pt x="0" y="0"/>
                  </a:moveTo>
                  <a:lnTo>
                    <a:pt x="585" y="0"/>
                  </a:lnTo>
                  <a:lnTo>
                    <a:pt x="585" y="1000"/>
                  </a:lnTo>
                  <a:lnTo>
                    <a:pt x="0" y="1000"/>
                  </a:lnTo>
                  <a:close/>
                </a:path>
                <a:path w="1000" h="1000">
                  <a:moveTo>
                    <a:pt x="0" y="0"/>
                  </a:moveTo>
                  <a:lnTo>
                    <a:pt x="1000" y="0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Times New Roman" panose="02020603050405020304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 userDrawn="1"/>
          </p:nvSpPr>
          <p:spPr bwMode="auto">
            <a:xfrm>
              <a:off x="3597" y="1682"/>
              <a:ext cx="173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sz="600" b="1" dirty="0">
                  <a:latin typeface="Georgia" panose="02040502050405020303" pitchFamily="18" charset="0"/>
                </a:rPr>
                <a:t>Computer Science  </a:t>
              </a:r>
              <a:r>
                <a:rPr lang="en-US" sz="600" dirty="0">
                  <a:solidFill>
                    <a:srgbClr val="FF0000"/>
                  </a:solidFill>
                  <a:latin typeface="Georgia" panose="02040502050405020303" pitchFamily="18" charset="0"/>
                  <a:sym typeface="Wingdings" panose="05000000000000000000" pitchFamily="2" charset="2"/>
                </a:rPr>
                <a:t></a:t>
              </a:r>
              <a:r>
                <a:rPr lang="en-US" sz="600" b="1" dirty="0">
                  <a:latin typeface="Georgia" panose="02040502050405020303" pitchFamily="18" charset="0"/>
                </a:rPr>
                <a:t>  Engineering  </a:t>
              </a:r>
              <a:r>
                <a:rPr lang="en-US" sz="600" dirty="0">
                  <a:solidFill>
                    <a:srgbClr val="FF0000"/>
                  </a:solidFill>
                  <a:latin typeface="Georgia" panose="02040502050405020303" pitchFamily="18" charset="0"/>
                  <a:sym typeface="Wingdings" panose="05000000000000000000" pitchFamily="2" charset="2"/>
                </a:rPr>
                <a:t></a:t>
              </a:r>
              <a:r>
                <a:rPr lang="en-US" sz="600" b="1" dirty="0">
                  <a:latin typeface="Georgia" panose="02040502050405020303" pitchFamily="18" charset="0"/>
                </a:rPr>
                <a:t>  Otterbein University</a:t>
              </a:r>
            </a:p>
          </p:txBody>
        </p:sp>
        <p:sp>
          <p:nvSpPr>
            <p:cNvPr id="7" name="Line 12"/>
            <p:cNvSpPr>
              <a:spLocks noChangeShapeType="1"/>
            </p:cNvSpPr>
            <p:nvPr userDrawn="1"/>
          </p:nvSpPr>
          <p:spPr bwMode="auto">
            <a:xfrm flipV="1">
              <a:off x="288" y="1921"/>
              <a:ext cx="5472" cy="0"/>
            </a:xfrm>
            <a:prstGeom prst="line">
              <a:avLst/>
            </a:prstGeom>
            <a:noFill/>
            <a:ln w="57150">
              <a:solidFill>
                <a:srgbClr val="F2D5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mericana BT" panose="020205040705060209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mericana BT" panose="02020504070506020904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775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1"/>
            <a:ext cx="10972800" cy="835025"/>
          </a:xfrm>
          <a:prstGeom prst="rect">
            <a:avLst/>
          </a:prstGeom>
        </p:spPr>
        <p:txBody>
          <a:bodyPr/>
          <a:lstStyle>
            <a:lvl1pPr>
              <a:defRPr>
                <a:latin typeface="Americana BT" panose="020205040705060209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25780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>
                <a:latin typeface="Carmina Lt BT" panose="0207050206030A030404" pitchFamily="18" charset="0"/>
              </a:defRPr>
            </a:lvl1pPr>
            <a:lvl2pPr>
              <a:buClr>
                <a:srgbClr val="FF0000"/>
              </a:buClr>
              <a:defRPr>
                <a:latin typeface="Carmina Lt BT" panose="0207050206030A030404" pitchFamily="18" charset="0"/>
              </a:defRPr>
            </a:lvl2pPr>
            <a:lvl3pPr>
              <a:buClr>
                <a:srgbClr val="FF0000"/>
              </a:buClr>
              <a:defRPr>
                <a:latin typeface="Carmina Lt BT" panose="0207050206030A030404" pitchFamily="18" charset="0"/>
              </a:defRPr>
            </a:lvl3pPr>
            <a:lvl4pPr>
              <a:buClr>
                <a:srgbClr val="FF0000"/>
              </a:buClr>
              <a:defRPr>
                <a:latin typeface="Carmina Lt BT" panose="0207050206030A030404" pitchFamily="18" charset="0"/>
              </a:defRPr>
            </a:lvl4pPr>
            <a:lvl5pPr>
              <a:buClr>
                <a:srgbClr val="FF0000"/>
              </a:buClr>
              <a:defRPr>
                <a:latin typeface="Carmina Lt BT" panose="0207050206030A0304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76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109664"/>
            <a:ext cx="10972800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11998354 h 1000"/>
              <a:gd name="T6" fmla="*/ 0 w 1000"/>
              <a:gd name="T7" fmla="*/ 11998354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7262285" y="1076326"/>
            <a:ext cx="213231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sz="700" b="1" dirty="0">
                <a:latin typeface="Georgia" panose="02040502050405020303" pitchFamily="18" charset="0"/>
              </a:rPr>
              <a:t>Computer Science  </a:t>
            </a:r>
            <a:r>
              <a:rPr lang="en-US" sz="700" dirty="0">
                <a:solidFill>
                  <a:srgbClr val="FF0000"/>
                </a:solidFill>
                <a:sym typeface="Wingdings" panose="05000000000000000000" pitchFamily="2" charset="2"/>
              </a:rPr>
              <a:t></a:t>
            </a:r>
            <a:r>
              <a:rPr lang="en-US" sz="700" b="1" dirty="0">
                <a:latin typeface="Georgia" panose="02040502050405020303" pitchFamily="18" charset="0"/>
              </a:rPr>
              <a:t>  Otterbein University</a:t>
            </a:r>
          </a:p>
        </p:txBody>
      </p:sp>
      <p:sp>
        <p:nvSpPr>
          <p:cNvPr id="1030" name="Line 12"/>
          <p:cNvSpPr>
            <a:spLocks noChangeShapeType="1"/>
          </p:cNvSpPr>
          <p:nvPr/>
        </p:nvSpPr>
        <p:spPr bwMode="auto">
          <a:xfrm flipV="1">
            <a:off x="609600" y="1277938"/>
            <a:ext cx="10972800" cy="0"/>
          </a:xfrm>
          <a:prstGeom prst="line">
            <a:avLst/>
          </a:prstGeom>
          <a:noFill/>
          <a:ln w="57150">
            <a:solidFill>
              <a:srgbClr val="F2D59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578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2022_Day35_44DemoBellmanFor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340" y="966158"/>
            <a:ext cx="9347200" cy="1396042"/>
          </a:xfrm>
        </p:spPr>
        <p:txBody>
          <a:bodyPr/>
          <a:lstStyle/>
          <a:p>
            <a:pPr eaLnBrk="1" hangingPunct="1"/>
            <a:r>
              <a:rPr lang="en-US" altLang="en-US"/>
              <a:t>More Shortest </a:t>
            </a:r>
            <a:r>
              <a:rPr lang="en-US" altLang="en-US" dirty="0"/>
              <a:t>Paths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95340" y="3429000"/>
            <a:ext cx="10582260" cy="1600200"/>
          </a:xfrm>
        </p:spPr>
        <p:txBody>
          <a:bodyPr/>
          <a:lstStyle/>
          <a:p>
            <a:r>
              <a:rPr lang="en-US" dirty="0"/>
              <a:t>COMP 2100</a:t>
            </a:r>
          </a:p>
          <a:p>
            <a:r>
              <a:rPr lang="en-US" dirty="0"/>
              <a:t>Otterbein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8C44C-9048-4F2C-A6DD-F3F9862BC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006" y="2933700"/>
            <a:ext cx="2924175" cy="3924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819" name="Shape 81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To find vertical seam:</a:t>
            </a:r>
          </a:p>
          <a:p>
            <a:pPr lvl="1"/>
            <a:r>
              <a:rPr sz="2400"/>
              <a:t>Grid DAG: vertex = pixel; edge = from pixel to 3 downward neighbors. </a:t>
            </a:r>
          </a:p>
          <a:p>
            <a:pPr lvl="1"/>
            <a:r>
              <a:rPr sz="2400"/>
              <a:t>Weight of pixel = energy function of 8 neighboring pixels.</a:t>
            </a:r>
          </a:p>
          <a:p>
            <a:pPr lvl="1"/>
            <a:r>
              <a:rPr sz="2400"/>
              <a:t>Seam = shortest path (sum of vertex weights) from top to bottom.</a:t>
            </a:r>
          </a:p>
        </p:txBody>
      </p:sp>
      <p:sp>
        <p:nvSpPr>
          <p:cNvPr id="820" name="Shape 820"/>
          <p:cNvSpPr/>
          <p:nvPr/>
        </p:nvSpPr>
        <p:spPr>
          <a:xfrm flipV="1">
            <a:off x="6756798" y="5359953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1" name="Shape 821"/>
          <p:cNvSpPr/>
          <p:nvPr/>
        </p:nvSpPr>
        <p:spPr>
          <a:xfrm flipV="1">
            <a:off x="6444258" y="570821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2" name="Shape 822"/>
          <p:cNvSpPr/>
          <p:nvPr/>
        </p:nvSpPr>
        <p:spPr>
          <a:xfrm flipV="1">
            <a:off x="6399611" y="6047539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3" name="Shape 823"/>
          <p:cNvSpPr/>
          <p:nvPr/>
        </p:nvSpPr>
        <p:spPr>
          <a:xfrm flipH="1" flipV="1">
            <a:off x="6042423" y="4645579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4" name="Shape 824"/>
          <p:cNvSpPr/>
          <p:nvPr/>
        </p:nvSpPr>
        <p:spPr>
          <a:xfrm flipH="1" flipV="1">
            <a:off x="5694165" y="4306251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5" name="Shape 825"/>
          <p:cNvSpPr/>
          <p:nvPr/>
        </p:nvSpPr>
        <p:spPr>
          <a:xfrm flipH="1" flipV="1">
            <a:off x="6399611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6" name="Shape 826"/>
          <p:cNvSpPr/>
          <p:nvPr/>
        </p:nvSpPr>
        <p:spPr>
          <a:xfrm flipV="1">
            <a:off x="5685234" y="394013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7" name="Shape 827"/>
          <p:cNvSpPr/>
          <p:nvPr/>
        </p:nvSpPr>
        <p:spPr>
          <a:xfrm flipV="1">
            <a:off x="5720954" y="359187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28" name="Shape 828"/>
          <p:cNvSpPr/>
          <p:nvPr/>
        </p:nvSpPr>
        <p:spPr>
          <a:xfrm>
            <a:off x="5997774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29" name="Shape 829"/>
          <p:cNvSpPr/>
          <p:nvPr/>
        </p:nvSpPr>
        <p:spPr>
          <a:xfrm>
            <a:off x="5640587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0" name="Shape 830"/>
          <p:cNvSpPr/>
          <p:nvPr/>
        </p:nvSpPr>
        <p:spPr>
          <a:xfrm>
            <a:off x="5640587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1" name="Shape 831"/>
          <p:cNvSpPr/>
          <p:nvPr/>
        </p:nvSpPr>
        <p:spPr>
          <a:xfrm>
            <a:off x="5997774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2" name="Shape 832"/>
          <p:cNvSpPr/>
          <p:nvPr/>
        </p:nvSpPr>
        <p:spPr>
          <a:xfrm>
            <a:off x="6354962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3" name="Shape 833"/>
          <p:cNvSpPr/>
          <p:nvPr/>
        </p:nvSpPr>
        <p:spPr>
          <a:xfrm>
            <a:off x="6712149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6712149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6354962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6" name="Shape 836"/>
          <p:cNvSpPr/>
          <p:nvPr/>
        </p:nvSpPr>
        <p:spPr>
          <a:xfrm>
            <a:off x="6354962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37" name="Shape 837"/>
          <p:cNvSpPr/>
          <p:nvPr/>
        </p:nvSpPr>
        <p:spPr>
          <a:xfrm flipV="1">
            <a:off x="5685234" y="463665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38" name="Shape 838"/>
          <p:cNvSpPr/>
          <p:nvPr/>
        </p:nvSpPr>
        <p:spPr>
          <a:xfrm flipH="1" flipV="1">
            <a:off x="5685236" y="463664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39" name="Shape 839"/>
          <p:cNvSpPr/>
          <p:nvPr/>
        </p:nvSpPr>
        <p:spPr>
          <a:xfrm flipV="1">
            <a:off x="5363766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0" name="Shape 840"/>
          <p:cNvSpPr/>
          <p:nvPr/>
        </p:nvSpPr>
        <p:spPr>
          <a:xfrm flipV="1">
            <a:off x="5328047" y="463665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1" name="Shape 841"/>
          <p:cNvSpPr/>
          <p:nvPr/>
        </p:nvSpPr>
        <p:spPr>
          <a:xfrm flipH="1" flipV="1">
            <a:off x="5328048" y="463664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2" name="Shape 842"/>
          <p:cNvSpPr/>
          <p:nvPr/>
        </p:nvSpPr>
        <p:spPr>
          <a:xfrm flipV="1">
            <a:off x="5006579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3" name="Shape 843"/>
          <p:cNvSpPr/>
          <p:nvPr/>
        </p:nvSpPr>
        <p:spPr>
          <a:xfrm flipV="1">
            <a:off x="6399611" y="4636650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4" name="Shape 844"/>
          <p:cNvSpPr/>
          <p:nvPr/>
        </p:nvSpPr>
        <p:spPr>
          <a:xfrm flipH="1" flipV="1">
            <a:off x="6399611" y="463664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5" name="Shape 845"/>
          <p:cNvSpPr/>
          <p:nvPr/>
        </p:nvSpPr>
        <p:spPr>
          <a:xfrm flipV="1">
            <a:off x="6078141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6" name="Shape 846"/>
          <p:cNvSpPr/>
          <p:nvPr/>
        </p:nvSpPr>
        <p:spPr>
          <a:xfrm flipV="1">
            <a:off x="6042422" y="463665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7" name="Shape 847"/>
          <p:cNvSpPr/>
          <p:nvPr/>
        </p:nvSpPr>
        <p:spPr>
          <a:xfrm flipV="1">
            <a:off x="5720954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8" name="Shape 848"/>
          <p:cNvSpPr/>
          <p:nvPr/>
        </p:nvSpPr>
        <p:spPr>
          <a:xfrm flipV="1">
            <a:off x="7122915" y="4645580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49" name="Shape 849"/>
          <p:cNvSpPr/>
          <p:nvPr/>
        </p:nvSpPr>
        <p:spPr>
          <a:xfrm flipH="1" flipV="1">
            <a:off x="7122915" y="464557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0" name="Shape 850"/>
          <p:cNvSpPr/>
          <p:nvPr/>
        </p:nvSpPr>
        <p:spPr>
          <a:xfrm flipV="1">
            <a:off x="6801446" y="464558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1" name="Shape 851"/>
          <p:cNvSpPr/>
          <p:nvPr/>
        </p:nvSpPr>
        <p:spPr>
          <a:xfrm flipV="1">
            <a:off x="6765728" y="4645580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2" name="Shape 852"/>
          <p:cNvSpPr/>
          <p:nvPr/>
        </p:nvSpPr>
        <p:spPr>
          <a:xfrm flipH="1" flipV="1">
            <a:off x="6765728" y="464557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3" name="Shape 853"/>
          <p:cNvSpPr/>
          <p:nvPr/>
        </p:nvSpPr>
        <p:spPr>
          <a:xfrm flipV="1">
            <a:off x="6444258" y="464558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4" name="Shape 854"/>
          <p:cNvSpPr/>
          <p:nvPr/>
        </p:nvSpPr>
        <p:spPr>
          <a:xfrm flipV="1">
            <a:off x="4970859" y="463665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5" name="Shape 855"/>
          <p:cNvSpPr/>
          <p:nvPr/>
        </p:nvSpPr>
        <p:spPr>
          <a:xfrm flipH="1" flipV="1">
            <a:off x="4970861" y="463664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6" name="Shape 856"/>
          <p:cNvSpPr/>
          <p:nvPr/>
        </p:nvSpPr>
        <p:spPr>
          <a:xfrm flipV="1">
            <a:off x="4649391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7" name="Shape 857"/>
          <p:cNvSpPr/>
          <p:nvPr/>
        </p:nvSpPr>
        <p:spPr>
          <a:xfrm flipV="1">
            <a:off x="4613672" y="463665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8" name="Shape 858"/>
          <p:cNvSpPr/>
          <p:nvPr/>
        </p:nvSpPr>
        <p:spPr>
          <a:xfrm flipH="1" flipV="1">
            <a:off x="4613673" y="463664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59" name="Shape 859"/>
          <p:cNvSpPr/>
          <p:nvPr/>
        </p:nvSpPr>
        <p:spPr>
          <a:xfrm flipV="1">
            <a:off x="4292204" y="463665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0" name="Shape 860"/>
          <p:cNvSpPr/>
          <p:nvPr/>
        </p:nvSpPr>
        <p:spPr>
          <a:xfrm flipV="1">
            <a:off x="4265414" y="4645580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1" name="Shape 861"/>
          <p:cNvSpPr/>
          <p:nvPr/>
        </p:nvSpPr>
        <p:spPr>
          <a:xfrm flipH="1" flipV="1">
            <a:off x="4265415" y="4645579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2" name="Shape 862"/>
          <p:cNvSpPr/>
          <p:nvPr/>
        </p:nvSpPr>
        <p:spPr>
          <a:xfrm flipV="1">
            <a:off x="7480103" y="4627720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3" name="Shape 863"/>
          <p:cNvSpPr/>
          <p:nvPr/>
        </p:nvSpPr>
        <p:spPr>
          <a:xfrm flipV="1">
            <a:off x="7158633" y="4627720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4" name="Shape 864"/>
          <p:cNvSpPr/>
          <p:nvPr/>
        </p:nvSpPr>
        <p:spPr>
          <a:xfrm flipV="1">
            <a:off x="5685234" y="500276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5" name="Shape 865"/>
          <p:cNvSpPr/>
          <p:nvPr/>
        </p:nvSpPr>
        <p:spPr>
          <a:xfrm flipH="1" flipV="1">
            <a:off x="5685236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6" name="Shape 866"/>
          <p:cNvSpPr/>
          <p:nvPr/>
        </p:nvSpPr>
        <p:spPr>
          <a:xfrm flipV="1">
            <a:off x="5363766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7" name="Shape 867"/>
          <p:cNvSpPr/>
          <p:nvPr/>
        </p:nvSpPr>
        <p:spPr>
          <a:xfrm flipV="1">
            <a:off x="5328047" y="500276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8" name="Shape 868"/>
          <p:cNvSpPr/>
          <p:nvPr/>
        </p:nvSpPr>
        <p:spPr>
          <a:xfrm flipH="1" flipV="1">
            <a:off x="5328048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69" name="Shape 869"/>
          <p:cNvSpPr/>
          <p:nvPr/>
        </p:nvSpPr>
        <p:spPr>
          <a:xfrm flipV="1">
            <a:off x="5006579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0" name="Shape 870"/>
          <p:cNvSpPr/>
          <p:nvPr/>
        </p:nvSpPr>
        <p:spPr>
          <a:xfrm flipV="1">
            <a:off x="6399611" y="5002765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1" name="Shape 871"/>
          <p:cNvSpPr/>
          <p:nvPr/>
        </p:nvSpPr>
        <p:spPr>
          <a:xfrm flipV="1">
            <a:off x="6078141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2" name="Shape 872"/>
          <p:cNvSpPr/>
          <p:nvPr/>
        </p:nvSpPr>
        <p:spPr>
          <a:xfrm flipV="1">
            <a:off x="6042422" y="500276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3" name="Shape 873"/>
          <p:cNvSpPr/>
          <p:nvPr/>
        </p:nvSpPr>
        <p:spPr>
          <a:xfrm flipH="1" flipV="1">
            <a:off x="6042423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4" name="Shape 874"/>
          <p:cNvSpPr/>
          <p:nvPr/>
        </p:nvSpPr>
        <p:spPr>
          <a:xfrm flipV="1">
            <a:off x="5720954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5" name="Shape 875"/>
          <p:cNvSpPr/>
          <p:nvPr/>
        </p:nvSpPr>
        <p:spPr>
          <a:xfrm flipV="1">
            <a:off x="7122915" y="5011695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6" name="Shape 876"/>
          <p:cNvSpPr/>
          <p:nvPr/>
        </p:nvSpPr>
        <p:spPr>
          <a:xfrm flipH="1" flipV="1">
            <a:off x="7122915" y="5011696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7" name="Shape 877"/>
          <p:cNvSpPr/>
          <p:nvPr/>
        </p:nvSpPr>
        <p:spPr>
          <a:xfrm flipV="1">
            <a:off x="6801446" y="501169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8" name="Shape 878"/>
          <p:cNvSpPr/>
          <p:nvPr/>
        </p:nvSpPr>
        <p:spPr>
          <a:xfrm flipV="1">
            <a:off x="6765728" y="5011695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79" name="Shape 879"/>
          <p:cNvSpPr/>
          <p:nvPr/>
        </p:nvSpPr>
        <p:spPr>
          <a:xfrm flipH="1" flipV="1">
            <a:off x="6765728" y="5011696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0" name="Shape 880"/>
          <p:cNvSpPr/>
          <p:nvPr/>
        </p:nvSpPr>
        <p:spPr>
          <a:xfrm flipV="1">
            <a:off x="6444258" y="501169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1" name="Shape 881"/>
          <p:cNvSpPr/>
          <p:nvPr/>
        </p:nvSpPr>
        <p:spPr>
          <a:xfrm flipV="1">
            <a:off x="4970859" y="500276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2" name="Shape 882"/>
          <p:cNvSpPr/>
          <p:nvPr/>
        </p:nvSpPr>
        <p:spPr>
          <a:xfrm flipH="1" flipV="1">
            <a:off x="4970861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3" name="Shape 883"/>
          <p:cNvSpPr/>
          <p:nvPr/>
        </p:nvSpPr>
        <p:spPr>
          <a:xfrm flipV="1">
            <a:off x="4649391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4" name="Shape 884"/>
          <p:cNvSpPr/>
          <p:nvPr/>
        </p:nvSpPr>
        <p:spPr>
          <a:xfrm flipV="1">
            <a:off x="4613672" y="500276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5" name="Shape 885"/>
          <p:cNvSpPr/>
          <p:nvPr/>
        </p:nvSpPr>
        <p:spPr>
          <a:xfrm flipH="1" flipV="1">
            <a:off x="4613673" y="5002767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6" name="Shape 886"/>
          <p:cNvSpPr/>
          <p:nvPr/>
        </p:nvSpPr>
        <p:spPr>
          <a:xfrm flipV="1">
            <a:off x="4292204" y="5002767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7" name="Shape 887"/>
          <p:cNvSpPr/>
          <p:nvPr/>
        </p:nvSpPr>
        <p:spPr>
          <a:xfrm flipV="1">
            <a:off x="4265414" y="5011695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8" name="Shape 888"/>
          <p:cNvSpPr/>
          <p:nvPr/>
        </p:nvSpPr>
        <p:spPr>
          <a:xfrm flipH="1" flipV="1">
            <a:off x="4265415" y="5011696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9" name="Shape 889"/>
          <p:cNvSpPr/>
          <p:nvPr/>
        </p:nvSpPr>
        <p:spPr>
          <a:xfrm flipV="1">
            <a:off x="7480103" y="4993835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0" name="Shape 890"/>
          <p:cNvSpPr/>
          <p:nvPr/>
        </p:nvSpPr>
        <p:spPr>
          <a:xfrm flipV="1">
            <a:off x="7158633" y="4993838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1" name="Shape 891"/>
          <p:cNvSpPr/>
          <p:nvPr/>
        </p:nvSpPr>
        <p:spPr>
          <a:xfrm flipV="1">
            <a:off x="5685234" y="535102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2" name="Shape 892"/>
          <p:cNvSpPr/>
          <p:nvPr/>
        </p:nvSpPr>
        <p:spPr>
          <a:xfrm flipH="1" flipV="1">
            <a:off x="5685236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3" name="Shape 893"/>
          <p:cNvSpPr/>
          <p:nvPr/>
        </p:nvSpPr>
        <p:spPr>
          <a:xfrm flipV="1">
            <a:off x="5363766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4" name="Shape 894"/>
          <p:cNvSpPr/>
          <p:nvPr/>
        </p:nvSpPr>
        <p:spPr>
          <a:xfrm flipV="1">
            <a:off x="5328047" y="535102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5" name="Shape 895"/>
          <p:cNvSpPr/>
          <p:nvPr/>
        </p:nvSpPr>
        <p:spPr>
          <a:xfrm flipH="1" flipV="1">
            <a:off x="5328048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6" name="Shape 896"/>
          <p:cNvSpPr/>
          <p:nvPr/>
        </p:nvSpPr>
        <p:spPr>
          <a:xfrm flipV="1">
            <a:off x="5006579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7" name="Shape 897"/>
          <p:cNvSpPr/>
          <p:nvPr/>
        </p:nvSpPr>
        <p:spPr>
          <a:xfrm flipV="1">
            <a:off x="6399611" y="5351023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8" name="Shape 898"/>
          <p:cNvSpPr/>
          <p:nvPr/>
        </p:nvSpPr>
        <p:spPr>
          <a:xfrm flipH="1" flipV="1">
            <a:off x="6399611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9" name="Shape 899"/>
          <p:cNvSpPr/>
          <p:nvPr/>
        </p:nvSpPr>
        <p:spPr>
          <a:xfrm flipV="1">
            <a:off x="6078141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0" name="Shape 900"/>
          <p:cNvSpPr/>
          <p:nvPr/>
        </p:nvSpPr>
        <p:spPr>
          <a:xfrm flipV="1">
            <a:off x="6042422" y="535102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1" name="Shape 901"/>
          <p:cNvSpPr/>
          <p:nvPr/>
        </p:nvSpPr>
        <p:spPr>
          <a:xfrm flipH="1" flipV="1">
            <a:off x="6042423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2" name="Shape 902"/>
          <p:cNvSpPr/>
          <p:nvPr/>
        </p:nvSpPr>
        <p:spPr>
          <a:xfrm flipV="1">
            <a:off x="5720954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3" name="Shape 903"/>
          <p:cNvSpPr/>
          <p:nvPr/>
        </p:nvSpPr>
        <p:spPr>
          <a:xfrm flipV="1">
            <a:off x="7122915" y="5359953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4" name="Shape 904"/>
          <p:cNvSpPr/>
          <p:nvPr/>
        </p:nvSpPr>
        <p:spPr>
          <a:xfrm flipH="1" flipV="1">
            <a:off x="7122915" y="535995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5" name="Shape 905"/>
          <p:cNvSpPr/>
          <p:nvPr/>
        </p:nvSpPr>
        <p:spPr>
          <a:xfrm flipV="1">
            <a:off x="6801446" y="535995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6" name="Shape 906"/>
          <p:cNvSpPr/>
          <p:nvPr/>
        </p:nvSpPr>
        <p:spPr>
          <a:xfrm flipH="1" flipV="1">
            <a:off x="6765728" y="535995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7" name="Shape 907"/>
          <p:cNvSpPr/>
          <p:nvPr/>
        </p:nvSpPr>
        <p:spPr>
          <a:xfrm flipV="1">
            <a:off x="6444258" y="535995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8" name="Shape 908"/>
          <p:cNvSpPr/>
          <p:nvPr/>
        </p:nvSpPr>
        <p:spPr>
          <a:xfrm flipV="1">
            <a:off x="4970859" y="535102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09" name="Shape 909"/>
          <p:cNvSpPr/>
          <p:nvPr/>
        </p:nvSpPr>
        <p:spPr>
          <a:xfrm flipH="1" flipV="1">
            <a:off x="4970861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0" name="Shape 910"/>
          <p:cNvSpPr/>
          <p:nvPr/>
        </p:nvSpPr>
        <p:spPr>
          <a:xfrm flipV="1">
            <a:off x="4649391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1" name="Shape 911"/>
          <p:cNvSpPr/>
          <p:nvPr/>
        </p:nvSpPr>
        <p:spPr>
          <a:xfrm flipV="1">
            <a:off x="4613672" y="535102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2" name="Shape 912"/>
          <p:cNvSpPr/>
          <p:nvPr/>
        </p:nvSpPr>
        <p:spPr>
          <a:xfrm flipH="1" flipV="1">
            <a:off x="4613673" y="535102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3" name="Shape 913"/>
          <p:cNvSpPr/>
          <p:nvPr/>
        </p:nvSpPr>
        <p:spPr>
          <a:xfrm flipV="1">
            <a:off x="4292204" y="535102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4" name="Shape 914"/>
          <p:cNvSpPr/>
          <p:nvPr/>
        </p:nvSpPr>
        <p:spPr>
          <a:xfrm flipV="1">
            <a:off x="4265414" y="5359953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5" name="Shape 915"/>
          <p:cNvSpPr/>
          <p:nvPr/>
        </p:nvSpPr>
        <p:spPr>
          <a:xfrm flipH="1" flipV="1">
            <a:off x="4265415" y="5359954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6" name="Shape 916"/>
          <p:cNvSpPr/>
          <p:nvPr/>
        </p:nvSpPr>
        <p:spPr>
          <a:xfrm flipV="1">
            <a:off x="7480103" y="5342093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7" name="Shape 917"/>
          <p:cNvSpPr/>
          <p:nvPr/>
        </p:nvSpPr>
        <p:spPr>
          <a:xfrm flipV="1">
            <a:off x="7158633" y="5342095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8" name="Shape 918"/>
          <p:cNvSpPr/>
          <p:nvPr/>
        </p:nvSpPr>
        <p:spPr>
          <a:xfrm flipV="1">
            <a:off x="5685234" y="5699281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19" name="Shape 919"/>
          <p:cNvSpPr/>
          <p:nvPr/>
        </p:nvSpPr>
        <p:spPr>
          <a:xfrm flipH="1" flipV="1">
            <a:off x="5685236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0" name="Shape 920"/>
          <p:cNvSpPr/>
          <p:nvPr/>
        </p:nvSpPr>
        <p:spPr>
          <a:xfrm flipV="1">
            <a:off x="5363766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1" name="Shape 921"/>
          <p:cNvSpPr/>
          <p:nvPr/>
        </p:nvSpPr>
        <p:spPr>
          <a:xfrm flipV="1">
            <a:off x="5328047" y="5699281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2" name="Shape 922"/>
          <p:cNvSpPr/>
          <p:nvPr/>
        </p:nvSpPr>
        <p:spPr>
          <a:xfrm flipH="1" flipV="1">
            <a:off x="5328048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3" name="Shape 923"/>
          <p:cNvSpPr/>
          <p:nvPr/>
        </p:nvSpPr>
        <p:spPr>
          <a:xfrm flipV="1">
            <a:off x="5006579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4" name="Shape 924"/>
          <p:cNvSpPr/>
          <p:nvPr/>
        </p:nvSpPr>
        <p:spPr>
          <a:xfrm flipV="1">
            <a:off x="6399611" y="5699281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5" name="Shape 925"/>
          <p:cNvSpPr/>
          <p:nvPr/>
        </p:nvSpPr>
        <p:spPr>
          <a:xfrm flipH="1" flipV="1">
            <a:off x="6399611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6" name="Shape 926"/>
          <p:cNvSpPr/>
          <p:nvPr/>
        </p:nvSpPr>
        <p:spPr>
          <a:xfrm flipV="1">
            <a:off x="6078141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7" name="Shape 927"/>
          <p:cNvSpPr/>
          <p:nvPr/>
        </p:nvSpPr>
        <p:spPr>
          <a:xfrm flipV="1">
            <a:off x="6042422" y="5699281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8" name="Shape 928"/>
          <p:cNvSpPr/>
          <p:nvPr/>
        </p:nvSpPr>
        <p:spPr>
          <a:xfrm flipH="1" flipV="1">
            <a:off x="6042423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29" name="Shape 929"/>
          <p:cNvSpPr/>
          <p:nvPr/>
        </p:nvSpPr>
        <p:spPr>
          <a:xfrm flipV="1">
            <a:off x="5720954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0" name="Shape 930"/>
          <p:cNvSpPr/>
          <p:nvPr/>
        </p:nvSpPr>
        <p:spPr>
          <a:xfrm flipV="1">
            <a:off x="7122915" y="5708210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1" name="Shape 931"/>
          <p:cNvSpPr/>
          <p:nvPr/>
        </p:nvSpPr>
        <p:spPr>
          <a:xfrm flipH="1" flipV="1">
            <a:off x="7122915" y="570821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2" name="Shape 932"/>
          <p:cNvSpPr/>
          <p:nvPr/>
        </p:nvSpPr>
        <p:spPr>
          <a:xfrm flipV="1">
            <a:off x="6801446" y="570821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3" name="Shape 933"/>
          <p:cNvSpPr/>
          <p:nvPr/>
        </p:nvSpPr>
        <p:spPr>
          <a:xfrm flipV="1">
            <a:off x="6765728" y="5708210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4" name="Shape 934"/>
          <p:cNvSpPr/>
          <p:nvPr/>
        </p:nvSpPr>
        <p:spPr>
          <a:xfrm flipH="1" flipV="1">
            <a:off x="6765728" y="570821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5" name="Shape 935"/>
          <p:cNvSpPr/>
          <p:nvPr/>
        </p:nvSpPr>
        <p:spPr>
          <a:xfrm flipV="1">
            <a:off x="4970859" y="5699281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6" name="Shape 936"/>
          <p:cNvSpPr/>
          <p:nvPr/>
        </p:nvSpPr>
        <p:spPr>
          <a:xfrm flipH="1" flipV="1">
            <a:off x="4970861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7" name="Shape 937"/>
          <p:cNvSpPr/>
          <p:nvPr/>
        </p:nvSpPr>
        <p:spPr>
          <a:xfrm flipV="1">
            <a:off x="4649391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8" name="Shape 938"/>
          <p:cNvSpPr/>
          <p:nvPr/>
        </p:nvSpPr>
        <p:spPr>
          <a:xfrm flipV="1">
            <a:off x="4613672" y="5699281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39" name="Shape 939"/>
          <p:cNvSpPr/>
          <p:nvPr/>
        </p:nvSpPr>
        <p:spPr>
          <a:xfrm flipH="1" flipV="1">
            <a:off x="4613673" y="569928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0" name="Shape 940"/>
          <p:cNvSpPr/>
          <p:nvPr/>
        </p:nvSpPr>
        <p:spPr>
          <a:xfrm flipV="1">
            <a:off x="4292204" y="569928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1" name="Shape 941"/>
          <p:cNvSpPr/>
          <p:nvPr/>
        </p:nvSpPr>
        <p:spPr>
          <a:xfrm flipV="1">
            <a:off x="4265414" y="5708210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2" name="Shape 942"/>
          <p:cNvSpPr/>
          <p:nvPr/>
        </p:nvSpPr>
        <p:spPr>
          <a:xfrm flipH="1" flipV="1">
            <a:off x="4265415" y="570821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3" name="Shape 943"/>
          <p:cNvSpPr/>
          <p:nvPr/>
        </p:nvSpPr>
        <p:spPr>
          <a:xfrm flipV="1">
            <a:off x="7480103" y="5690351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4" name="Shape 944"/>
          <p:cNvSpPr/>
          <p:nvPr/>
        </p:nvSpPr>
        <p:spPr>
          <a:xfrm flipV="1">
            <a:off x="7158633" y="569035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5" name="Shape 945"/>
          <p:cNvSpPr/>
          <p:nvPr/>
        </p:nvSpPr>
        <p:spPr>
          <a:xfrm flipV="1">
            <a:off x="5685234" y="6047539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6" name="Shape 946"/>
          <p:cNvSpPr/>
          <p:nvPr/>
        </p:nvSpPr>
        <p:spPr>
          <a:xfrm flipH="1" flipV="1">
            <a:off x="5685236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7" name="Shape 947"/>
          <p:cNvSpPr/>
          <p:nvPr/>
        </p:nvSpPr>
        <p:spPr>
          <a:xfrm flipV="1">
            <a:off x="5363766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8" name="Shape 948"/>
          <p:cNvSpPr/>
          <p:nvPr/>
        </p:nvSpPr>
        <p:spPr>
          <a:xfrm flipV="1">
            <a:off x="5328047" y="6047539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49" name="Shape 949"/>
          <p:cNvSpPr/>
          <p:nvPr/>
        </p:nvSpPr>
        <p:spPr>
          <a:xfrm flipH="1" flipV="1">
            <a:off x="5328048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0" name="Shape 950"/>
          <p:cNvSpPr/>
          <p:nvPr/>
        </p:nvSpPr>
        <p:spPr>
          <a:xfrm flipV="1">
            <a:off x="5006579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1" name="Shape 951"/>
          <p:cNvSpPr/>
          <p:nvPr/>
        </p:nvSpPr>
        <p:spPr>
          <a:xfrm flipH="1" flipV="1">
            <a:off x="6399611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2" name="Shape 952"/>
          <p:cNvSpPr/>
          <p:nvPr/>
        </p:nvSpPr>
        <p:spPr>
          <a:xfrm flipV="1">
            <a:off x="6078141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3" name="Shape 953"/>
          <p:cNvSpPr/>
          <p:nvPr/>
        </p:nvSpPr>
        <p:spPr>
          <a:xfrm flipV="1">
            <a:off x="6042422" y="6047539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4" name="Shape 954"/>
          <p:cNvSpPr/>
          <p:nvPr/>
        </p:nvSpPr>
        <p:spPr>
          <a:xfrm flipH="1" flipV="1">
            <a:off x="6042423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5" name="Shape 955"/>
          <p:cNvSpPr/>
          <p:nvPr/>
        </p:nvSpPr>
        <p:spPr>
          <a:xfrm flipV="1">
            <a:off x="5720954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6" name="Shape 956"/>
          <p:cNvSpPr/>
          <p:nvPr/>
        </p:nvSpPr>
        <p:spPr>
          <a:xfrm flipV="1">
            <a:off x="7122915" y="6056468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7" name="Shape 957"/>
          <p:cNvSpPr/>
          <p:nvPr/>
        </p:nvSpPr>
        <p:spPr>
          <a:xfrm flipH="1" flipV="1">
            <a:off x="7122915" y="605647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8" name="Shape 958"/>
          <p:cNvSpPr/>
          <p:nvPr/>
        </p:nvSpPr>
        <p:spPr>
          <a:xfrm flipV="1">
            <a:off x="6801446" y="6056470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59" name="Shape 959"/>
          <p:cNvSpPr/>
          <p:nvPr/>
        </p:nvSpPr>
        <p:spPr>
          <a:xfrm flipV="1">
            <a:off x="6765728" y="6056468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0" name="Shape 960"/>
          <p:cNvSpPr/>
          <p:nvPr/>
        </p:nvSpPr>
        <p:spPr>
          <a:xfrm flipH="1" flipV="1">
            <a:off x="6765728" y="605647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1" name="Shape 961"/>
          <p:cNvSpPr/>
          <p:nvPr/>
        </p:nvSpPr>
        <p:spPr>
          <a:xfrm flipV="1">
            <a:off x="6444258" y="6056470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2" name="Shape 962"/>
          <p:cNvSpPr/>
          <p:nvPr/>
        </p:nvSpPr>
        <p:spPr>
          <a:xfrm flipV="1">
            <a:off x="4970859" y="6047539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3" name="Shape 963"/>
          <p:cNvSpPr/>
          <p:nvPr/>
        </p:nvSpPr>
        <p:spPr>
          <a:xfrm flipH="1" flipV="1">
            <a:off x="4970861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4" name="Shape 964"/>
          <p:cNvSpPr/>
          <p:nvPr/>
        </p:nvSpPr>
        <p:spPr>
          <a:xfrm flipV="1">
            <a:off x="4649391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5" name="Shape 965"/>
          <p:cNvSpPr/>
          <p:nvPr/>
        </p:nvSpPr>
        <p:spPr>
          <a:xfrm flipV="1">
            <a:off x="4613672" y="6047539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6" name="Shape 966"/>
          <p:cNvSpPr/>
          <p:nvPr/>
        </p:nvSpPr>
        <p:spPr>
          <a:xfrm flipH="1" flipV="1">
            <a:off x="4613673" y="604754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7" name="Shape 967"/>
          <p:cNvSpPr/>
          <p:nvPr/>
        </p:nvSpPr>
        <p:spPr>
          <a:xfrm flipV="1">
            <a:off x="4292204" y="604754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8" name="Shape 968"/>
          <p:cNvSpPr/>
          <p:nvPr/>
        </p:nvSpPr>
        <p:spPr>
          <a:xfrm flipV="1">
            <a:off x="4265414" y="6056468"/>
            <a:ext cx="0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69" name="Shape 969"/>
          <p:cNvSpPr/>
          <p:nvPr/>
        </p:nvSpPr>
        <p:spPr>
          <a:xfrm flipH="1" flipV="1">
            <a:off x="4265415" y="6056470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0" name="Shape 970"/>
          <p:cNvSpPr/>
          <p:nvPr/>
        </p:nvSpPr>
        <p:spPr>
          <a:xfrm flipV="1">
            <a:off x="7480103" y="6038609"/>
            <a:ext cx="1" cy="330404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1" name="Shape 971"/>
          <p:cNvSpPr/>
          <p:nvPr/>
        </p:nvSpPr>
        <p:spPr>
          <a:xfrm flipV="1">
            <a:off x="7158633" y="6038611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2" name="Shape 972"/>
          <p:cNvSpPr/>
          <p:nvPr/>
        </p:nvSpPr>
        <p:spPr>
          <a:xfrm flipV="1">
            <a:off x="5685234" y="428839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3" name="Shape 973"/>
          <p:cNvSpPr/>
          <p:nvPr/>
        </p:nvSpPr>
        <p:spPr>
          <a:xfrm flipV="1">
            <a:off x="5363766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4" name="Shape 974"/>
          <p:cNvSpPr/>
          <p:nvPr/>
        </p:nvSpPr>
        <p:spPr>
          <a:xfrm flipV="1">
            <a:off x="5328047" y="428839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5" name="Shape 975"/>
          <p:cNvSpPr/>
          <p:nvPr/>
        </p:nvSpPr>
        <p:spPr>
          <a:xfrm flipH="1" flipV="1">
            <a:off x="5328048" y="428839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6" name="Shape 976"/>
          <p:cNvSpPr/>
          <p:nvPr/>
        </p:nvSpPr>
        <p:spPr>
          <a:xfrm flipV="1">
            <a:off x="5006579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7" name="Shape 977"/>
          <p:cNvSpPr/>
          <p:nvPr/>
        </p:nvSpPr>
        <p:spPr>
          <a:xfrm flipV="1">
            <a:off x="6399611" y="4288392"/>
            <a:ext cx="1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8" name="Shape 978"/>
          <p:cNvSpPr/>
          <p:nvPr/>
        </p:nvSpPr>
        <p:spPr>
          <a:xfrm flipH="1" flipV="1">
            <a:off x="6399611" y="428839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79" name="Shape 979"/>
          <p:cNvSpPr/>
          <p:nvPr/>
        </p:nvSpPr>
        <p:spPr>
          <a:xfrm flipV="1">
            <a:off x="6078141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0" name="Shape 980"/>
          <p:cNvSpPr/>
          <p:nvPr/>
        </p:nvSpPr>
        <p:spPr>
          <a:xfrm flipV="1">
            <a:off x="6042422" y="428839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1" name="Shape 981"/>
          <p:cNvSpPr/>
          <p:nvPr/>
        </p:nvSpPr>
        <p:spPr>
          <a:xfrm flipH="1" flipV="1">
            <a:off x="6042423" y="428839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2" name="Shape 982"/>
          <p:cNvSpPr/>
          <p:nvPr/>
        </p:nvSpPr>
        <p:spPr>
          <a:xfrm flipV="1">
            <a:off x="5720954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3" name="Shape 983"/>
          <p:cNvSpPr/>
          <p:nvPr/>
        </p:nvSpPr>
        <p:spPr>
          <a:xfrm flipV="1">
            <a:off x="7122915" y="4297322"/>
            <a:ext cx="1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4" name="Shape 984"/>
          <p:cNvSpPr/>
          <p:nvPr/>
        </p:nvSpPr>
        <p:spPr>
          <a:xfrm flipH="1" flipV="1">
            <a:off x="7122915" y="4297321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5" name="Shape 985"/>
          <p:cNvSpPr/>
          <p:nvPr/>
        </p:nvSpPr>
        <p:spPr>
          <a:xfrm flipV="1">
            <a:off x="6801446" y="429732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6" name="Shape 986"/>
          <p:cNvSpPr/>
          <p:nvPr/>
        </p:nvSpPr>
        <p:spPr>
          <a:xfrm flipV="1">
            <a:off x="6765728" y="4297322"/>
            <a:ext cx="1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7" name="Shape 987"/>
          <p:cNvSpPr/>
          <p:nvPr/>
        </p:nvSpPr>
        <p:spPr>
          <a:xfrm flipH="1" flipV="1">
            <a:off x="6765728" y="4297321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8" name="Shape 988"/>
          <p:cNvSpPr/>
          <p:nvPr/>
        </p:nvSpPr>
        <p:spPr>
          <a:xfrm flipV="1">
            <a:off x="6444258" y="429732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89" name="Shape 989"/>
          <p:cNvSpPr/>
          <p:nvPr/>
        </p:nvSpPr>
        <p:spPr>
          <a:xfrm flipV="1">
            <a:off x="4970859" y="428839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0" name="Shape 990"/>
          <p:cNvSpPr/>
          <p:nvPr/>
        </p:nvSpPr>
        <p:spPr>
          <a:xfrm flipH="1" flipV="1">
            <a:off x="4970861" y="428839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1" name="Shape 991"/>
          <p:cNvSpPr/>
          <p:nvPr/>
        </p:nvSpPr>
        <p:spPr>
          <a:xfrm flipV="1">
            <a:off x="4649391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2" name="Shape 992"/>
          <p:cNvSpPr/>
          <p:nvPr/>
        </p:nvSpPr>
        <p:spPr>
          <a:xfrm flipV="1">
            <a:off x="4613672" y="428839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3" name="Shape 993"/>
          <p:cNvSpPr/>
          <p:nvPr/>
        </p:nvSpPr>
        <p:spPr>
          <a:xfrm flipH="1" flipV="1">
            <a:off x="4613673" y="4288392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4" name="Shape 994"/>
          <p:cNvSpPr/>
          <p:nvPr/>
        </p:nvSpPr>
        <p:spPr>
          <a:xfrm flipV="1">
            <a:off x="4292204" y="4288392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5" name="Shape 995"/>
          <p:cNvSpPr/>
          <p:nvPr/>
        </p:nvSpPr>
        <p:spPr>
          <a:xfrm flipV="1">
            <a:off x="4265414" y="4297322"/>
            <a:ext cx="0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6" name="Shape 996"/>
          <p:cNvSpPr/>
          <p:nvPr/>
        </p:nvSpPr>
        <p:spPr>
          <a:xfrm flipH="1" flipV="1">
            <a:off x="4265415" y="4297321"/>
            <a:ext cx="312699" cy="321469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7" name="Shape 997"/>
          <p:cNvSpPr/>
          <p:nvPr/>
        </p:nvSpPr>
        <p:spPr>
          <a:xfrm flipV="1">
            <a:off x="7480103" y="4279463"/>
            <a:ext cx="1" cy="33040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8" name="Shape 998"/>
          <p:cNvSpPr/>
          <p:nvPr/>
        </p:nvSpPr>
        <p:spPr>
          <a:xfrm flipV="1">
            <a:off x="7158633" y="4279463"/>
            <a:ext cx="319046" cy="324283"/>
          </a:xfrm>
          <a:prstGeom prst="line">
            <a:avLst/>
          </a:prstGeom>
          <a:solidFill>
            <a:srgbClr val="606060"/>
          </a:solidFill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999" name="Shape 999"/>
          <p:cNvSpPr/>
          <p:nvPr/>
        </p:nvSpPr>
        <p:spPr>
          <a:xfrm flipH="1" flipV="1">
            <a:off x="5685236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0" name="Shape 1000"/>
          <p:cNvSpPr/>
          <p:nvPr/>
        </p:nvSpPr>
        <p:spPr>
          <a:xfrm flipV="1">
            <a:off x="5363766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1" name="Shape 1001"/>
          <p:cNvSpPr/>
          <p:nvPr/>
        </p:nvSpPr>
        <p:spPr>
          <a:xfrm flipV="1">
            <a:off x="5328047" y="394013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2" name="Shape 1002"/>
          <p:cNvSpPr/>
          <p:nvPr/>
        </p:nvSpPr>
        <p:spPr>
          <a:xfrm flipH="1" flipV="1">
            <a:off x="5328048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3" name="Shape 1003"/>
          <p:cNvSpPr/>
          <p:nvPr/>
        </p:nvSpPr>
        <p:spPr>
          <a:xfrm flipV="1">
            <a:off x="5006579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4" name="Shape 1004"/>
          <p:cNvSpPr/>
          <p:nvPr/>
        </p:nvSpPr>
        <p:spPr>
          <a:xfrm flipV="1">
            <a:off x="6399611" y="3940134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5" name="Shape 1005"/>
          <p:cNvSpPr/>
          <p:nvPr/>
        </p:nvSpPr>
        <p:spPr>
          <a:xfrm flipH="1" flipV="1">
            <a:off x="6399611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6" name="Shape 1006"/>
          <p:cNvSpPr/>
          <p:nvPr/>
        </p:nvSpPr>
        <p:spPr>
          <a:xfrm flipV="1">
            <a:off x="6078141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7" name="Shape 1007"/>
          <p:cNvSpPr/>
          <p:nvPr/>
        </p:nvSpPr>
        <p:spPr>
          <a:xfrm flipV="1">
            <a:off x="6042422" y="394013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8" name="Shape 1008"/>
          <p:cNvSpPr/>
          <p:nvPr/>
        </p:nvSpPr>
        <p:spPr>
          <a:xfrm flipH="1" flipV="1">
            <a:off x="6042423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09" name="Shape 1009"/>
          <p:cNvSpPr/>
          <p:nvPr/>
        </p:nvSpPr>
        <p:spPr>
          <a:xfrm flipV="1">
            <a:off x="5720954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0" name="Shape 1010"/>
          <p:cNvSpPr/>
          <p:nvPr/>
        </p:nvSpPr>
        <p:spPr>
          <a:xfrm flipV="1">
            <a:off x="7122915" y="3949064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1" name="Shape 1011"/>
          <p:cNvSpPr/>
          <p:nvPr/>
        </p:nvSpPr>
        <p:spPr>
          <a:xfrm flipH="1" flipV="1">
            <a:off x="7122915" y="394906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2" name="Shape 1012"/>
          <p:cNvSpPr/>
          <p:nvPr/>
        </p:nvSpPr>
        <p:spPr>
          <a:xfrm flipV="1">
            <a:off x="6801446" y="394906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3" name="Shape 1013"/>
          <p:cNvSpPr/>
          <p:nvPr/>
        </p:nvSpPr>
        <p:spPr>
          <a:xfrm flipV="1">
            <a:off x="6765728" y="3949064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4" name="Shape 1014"/>
          <p:cNvSpPr/>
          <p:nvPr/>
        </p:nvSpPr>
        <p:spPr>
          <a:xfrm flipH="1" flipV="1">
            <a:off x="6765728" y="394906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5" name="Shape 1015"/>
          <p:cNvSpPr/>
          <p:nvPr/>
        </p:nvSpPr>
        <p:spPr>
          <a:xfrm flipV="1">
            <a:off x="6444258" y="394906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6" name="Shape 1016"/>
          <p:cNvSpPr/>
          <p:nvPr/>
        </p:nvSpPr>
        <p:spPr>
          <a:xfrm flipV="1">
            <a:off x="4970859" y="394013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7" name="Shape 1017"/>
          <p:cNvSpPr/>
          <p:nvPr/>
        </p:nvSpPr>
        <p:spPr>
          <a:xfrm flipH="1" flipV="1">
            <a:off x="4970861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8" name="Shape 1018"/>
          <p:cNvSpPr/>
          <p:nvPr/>
        </p:nvSpPr>
        <p:spPr>
          <a:xfrm flipV="1">
            <a:off x="4649391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19" name="Shape 1019"/>
          <p:cNvSpPr/>
          <p:nvPr/>
        </p:nvSpPr>
        <p:spPr>
          <a:xfrm flipV="1">
            <a:off x="4613672" y="394013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0" name="Shape 1020"/>
          <p:cNvSpPr/>
          <p:nvPr/>
        </p:nvSpPr>
        <p:spPr>
          <a:xfrm flipH="1" flipV="1">
            <a:off x="4613673" y="394013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1" name="Shape 1021"/>
          <p:cNvSpPr/>
          <p:nvPr/>
        </p:nvSpPr>
        <p:spPr>
          <a:xfrm flipV="1">
            <a:off x="4292204" y="3940134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2" name="Shape 1022"/>
          <p:cNvSpPr/>
          <p:nvPr/>
        </p:nvSpPr>
        <p:spPr>
          <a:xfrm flipV="1">
            <a:off x="4265414" y="3949064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3" name="Shape 1023"/>
          <p:cNvSpPr/>
          <p:nvPr/>
        </p:nvSpPr>
        <p:spPr>
          <a:xfrm flipH="1" flipV="1">
            <a:off x="4265415" y="3949064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4" name="Shape 1024"/>
          <p:cNvSpPr/>
          <p:nvPr/>
        </p:nvSpPr>
        <p:spPr>
          <a:xfrm flipV="1">
            <a:off x="7480103" y="3931205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5" name="Shape 1025"/>
          <p:cNvSpPr/>
          <p:nvPr/>
        </p:nvSpPr>
        <p:spPr>
          <a:xfrm flipV="1">
            <a:off x="7158633" y="3931205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6" name="Shape 1026"/>
          <p:cNvSpPr/>
          <p:nvPr/>
        </p:nvSpPr>
        <p:spPr>
          <a:xfrm flipV="1">
            <a:off x="5685236" y="3591877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7" name="Shape 1027"/>
          <p:cNvSpPr/>
          <p:nvPr/>
        </p:nvSpPr>
        <p:spPr>
          <a:xfrm flipH="1" flipV="1">
            <a:off x="5685074" y="3591876"/>
            <a:ext cx="312700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8" name="Shape 1028"/>
          <p:cNvSpPr/>
          <p:nvPr/>
        </p:nvSpPr>
        <p:spPr>
          <a:xfrm flipV="1">
            <a:off x="5363766" y="3589062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29" name="Shape 1029"/>
          <p:cNvSpPr/>
          <p:nvPr/>
        </p:nvSpPr>
        <p:spPr>
          <a:xfrm flipV="1">
            <a:off x="5328047" y="3591877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0" name="Shape 1030"/>
          <p:cNvSpPr/>
          <p:nvPr/>
        </p:nvSpPr>
        <p:spPr>
          <a:xfrm flipH="1" flipV="1">
            <a:off x="5328048" y="359187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1" name="Shape 1031"/>
          <p:cNvSpPr/>
          <p:nvPr/>
        </p:nvSpPr>
        <p:spPr>
          <a:xfrm flipV="1">
            <a:off x="5006579" y="359187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2" name="Shape 1032"/>
          <p:cNvSpPr/>
          <p:nvPr/>
        </p:nvSpPr>
        <p:spPr>
          <a:xfrm flipV="1">
            <a:off x="6399611" y="3591877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3" name="Shape 1033"/>
          <p:cNvSpPr/>
          <p:nvPr/>
        </p:nvSpPr>
        <p:spPr>
          <a:xfrm flipH="1" flipV="1">
            <a:off x="6399611" y="359187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4" name="Shape 1034"/>
          <p:cNvSpPr/>
          <p:nvPr/>
        </p:nvSpPr>
        <p:spPr>
          <a:xfrm flipV="1">
            <a:off x="6078141" y="359187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5" name="Shape 1035"/>
          <p:cNvSpPr/>
          <p:nvPr/>
        </p:nvSpPr>
        <p:spPr>
          <a:xfrm flipV="1">
            <a:off x="6042422" y="3591877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6" name="Shape 1036"/>
          <p:cNvSpPr/>
          <p:nvPr/>
        </p:nvSpPr>
        <p:spPr>
          <a:xfrm flipH="1" flipV="1">
            <a:off x="6042423" y="359187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7" name="Shape 1037"/>
          <p:cNvSpPr/>
          <p:nvPr/>
        </p:nvSpPr>
        <p:spPr>
          <a:xfrm flipV="1">
            <a:off x="7122915" y="3600806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8" name="Shape 1038"/>
          <p:cNvSpPr/>
          <p:nvPr/>
        </p:nvSpPr>
        <p:spPr>
          <a:xfrm flipH="1" flipV="1">
            <a:off x="7122915" y="360080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39" name="Shape 1039"/>
          <p:cNvSpPr/>
          <p:nvPr/>
        </p:nvSpPr>
        <p:spPr>
          <a:xfrm flipV="1">
            <a:off x="6801446" y="3600806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0" name="Shape 1040"/>
          <p:cNvSpPr/>
          <p:nvPr/>
        </p:nvSpPr>
        <p:spPr>
          <a:xfrm flipV="1">
            <a:off x="6765728" y="3600806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1" name="Shape 1041"/>
          <p:cNvSpPr/>
          <p:nvPr/>
        </p:nvSpPr>
        <p:spPr>
          <a:xfrm flipH="1" flipV="1">
            <a:off x="6765728" y="360080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2" name="Shape 1042"/>
          <p:cNvSpPr/>
          <p:nvPr/>
        </p:nvSpPr>
        <p:spPr>
          <a:xfrm flipV="1">
            <a:off x="6444258" y="3600806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3" name="Shape 1043"/>
          <p:cNvSpPr/>
          <p:nvPr/>
        </p:nvSpPr>
        <p:spPr>
          <a:xfrm flipV="1">
            <a:off x="4970859" y="3591877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4" name="Shape 1044"/>
          <p:cNvSpPr/>
          <p:nvPr/>
        </p:nvSpPr>
        <p:spPr>
          <a:xfrm flipH="1" flipV="1">
            <a:off x="4970861" y="359187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5" name="Shape 1045"/>
          <p:cNvSpPr/>
          <p:nvPr/>
        </p:nvSpPr>
        <p:spPr>
          <a:xfrm flipV="1">
            <a:off x="4649391" y="359187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6" name="Shape 1046"/>
          <p:cNvSpPr/>
          <p:nvPr/>
        </p:nvSpPr>
        <p:spPr>
          <a:xfrm flipV="1">
            <a:off x="4613672" y="3591877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7" name="Shape 1047"/>
          <p:cNvSpPr/>
          <p:nvPr/>
        </p:nvSpPr>
        <p:spPr>
          <a:xfrm flipH="1" flipV="1">
            <a:off x="4613673" y="359187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8" name="Shape 1048"/>
          <p:cNvSpPr/>
          <p:nvPr/>
        </p:nvSpPr>
        <p:spPr>
          <a:xfrm flipV="1">
            <a:off x="4292204" y="359187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49" name="Shape 1049"/>
          <p:cNvSpPr/>
          <p:nvPr/>
        </p:nvSpPr>
        <p:spPr>
          <a:xfrm flipV="1">
            <a:off x="4265414" y="3600806"/>
            <a:ext cx="0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50" name="Shape 1050"/>
          <p:cNvSpPr/>
          <p:nvPr/>
        </p:nvSpPr>
        <p:spPr>
          <a:xfrm flipH="1" flipV="1">
            <a:off x="4265415" y="3600806"/>
            <a:ext cx="312699" cy="321469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51" name="Shape 1051"/>
          <p:cNvSpPr/>
          <p:nvPr/>
        </p:nvSpPr>
        <p:spPr>
          <a:xfrm flipV="1">
            <a:off x="7480103" y="3582947"/>
            <a:ext cx="1" cy="33040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52" name="Shape 1052"/>
          <p:cNvSpPr/>
          <p:nvPr/>
        </p:nvSpPr>
        <p:spPr>
          <a:xfrm flipV="1">
            <a:off x="7158633" y="3582947"/>
            <a:ext cx="319046" cy="324283"/>
          </a:xfrm>
          <a:prstGeom prst="line">
            <a:avLst/>
          </a:prstGeom>
          <a:ln w="19050">
            <a:solidFill>
              <a:srgbClr val="60606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55" name="Shape 1055"/>
          <p:cNvSpPr/>
          <p:nvPr/>
        </p:nvSpPr>
        <p:spPr>
          <a:xfrm>
            <a:off x="5640587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56" name="Shape 1056"/>
          <p:cNvSpPr/>
          <p:nvPr/>
        </p:nvSpPr>
        <p:spPr>
          <a:xfrm>
            <a:off x="4926212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57" name="Shape 1057"/>
          <p:cNvSpPr/>
          <p:nvPr/>
        </p:nvSpPr>
        <p:spPr>
          <a:xfrm>
            <a:off x="5283399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4211837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4569024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7069337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426524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354962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6712149" y="353829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4" name="Shape 1064"/>
          <p:cNvSpPr/>
          <p:nvPr/>
        </p:nvSpPr>
        <p:spPr>
          <a:xfrm>
            <a:off x="5997774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5" name="Shape 1065"/>
          <p:cNvSpPr/>
          <p:nvPr/>
        </p:nvSpPr>
        <p:spPr>
          <a:xfrm>
            <a:off x="4926212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6" name="Shape 1066"/>
          <p:cNvSpPr/>
          <p:nvPr/>
        </p:nvSpPr>
        <p:spPr>
          <a:xfrm>
            <a:off x="5283399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7" name="Shape 1067"/>
          <p:cNvSpPr/>
          <p:nvPr/>
        </p:nvSpPr>
        <p:spPr>
          <a:xfrm>
            <a:off x="4211837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8" name="Shape 1068"/>
          <p:cNvSpPr/>
          <p:nvPr/>
        </p:nvSpPr>
        <p:spPr>
          <a:xfrm>
            <a:off x="4569024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69" name="Shape 1069"/>
          <p:cNvSpPr/>
          <p:nvPr/>
        </p:nvSpPr>
        <p:spPr>
          <a:xfrm>
            <a:off x="7069337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0" name="Shape 1070"/>
          <p:cNvSpPr/>
          <p:nvPr/>
        </p:nvSpPr>
        <p:spPr>
          <a:xfrm>
            <a:off x="7426524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1" name="Shape 1071"/>
          <p:cNvSpPr/>
          <p:nvPr/>
        </p:nvSpPr>
        <p:spPr>
          <a:xfrm>
            <a:off x="6354962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2" name="Shape 1072"/>
          <p:cNvSpPr/>
          <p:nvPr/>
        </p:nvSpPr>
        <p:spPr>
          <a:xfrm>
            <a:off x="6712149" y="392227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3" name="Shape 1073"/>
          <p:cNvSpPr/>
          <p:nvPr/>
        </p:nvSpPr>
        <p:spPr>
          <a:xfrm>
            <a:off x="5997774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4926212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5" name="Shape 1075"/>
          <p:cNvSpPr/>
          <p:nvPr/>
        </p:nvSpPr>
        <p:spPr>
          <a:xfrm>
            <a:off x="5283399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6" name="Shape 1076"/>
          <p:cNvSpPr/>
          <p:nvPr/>
        </p:nvSpPr>
        <p:spPr>
          <a:xfrm>
            <a:off x="4211837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7" name="Shape 1077"/>
          <p:cNvSpPr/>
          <p:nvPr/>
        </p:nvSpPr>
        <p:spPr>
          <a:xfrm>
            <a:off x="4569024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8" name="Shape 1078"/>
          <p:cNvSpPr/>
          <p:nvPr/>
        </p:nvSpPr>
        <p:spPr>
          <a:xfrm>
            <a:off x="7069337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79" name="Shape 1079"/>
          <p:cNvSpPr/>
          <p:nvPr/>
        </p:nvSpPr>
        <p:spPr>
          <a:xfrm>
            <a:off x="7426524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0" name="Shape 1080"/>
          <p:cNvSpPr/>
          <p:nvPr/>
        </p:nvSpPr>
        <p:spPr>
          <a:xfrm>
            <a:off x="6354962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1" name="Shape 1081"/>
          <p:cNvSpPr/>
          <p:nvPr/>
        </p:nvSpPr>
        <p:spPr>
          <a:xfrm>
            <a:off x="6712149" y="427053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5640587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3" name="Shape 1083"/>
          <p:cNvSpPr/>
          <p:nvPr/>
        </p:nvSpPr>
        <p:spPr>
          <a:xfrm>
            <a:off x="4926212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4" name="Shape 1084"/>
          <p:cNvSpPr/>
          <p:nvPr/>
        </p:nvSpPr>
        <p:spPr>
          <a:xfrm>
            <a:off x="5283399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5" name="Shape 1085"/>
          <p:cNvSpPr/>
          <p:nvPr/>
        </p:nvSpPr>
        <p:spPr>
          <a:xfrm>
            <a:off x="4211837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6" name="Shape 1086"/>
          <p:cNvSpPr/>
          <p:nvPr/>
        </p:nvSpPr>
        <p:spPr>
          <a:xfrm>
            <a:off x="4569024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7" name="Shape 1087"/>
          <p:cNvSpPr/>
          <p:nvPr/>
        </p:nvSpPr>
        <p:spPr>
          <a:xfrm>
            <a:off x="7069337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8" name="Shape 1088"/>
          <p:cNvSpPr/>
          <p:nvPr/>
        </p:nvSpPr>
        <p:spPr>
          <a:xfrm>
            <a:off x="7426524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89" name="Shape 1089"/>
          <p:cNvSpPr/>
          <p:nvPr/>
        </p:nvSpPr>
        <p:spPr>
          <a:xfrm>
            <a:off x="6354962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0" name="Shape 1090"/>
          <p:cNvSpPr/>
          <p:nvPr/>
        </p:nvSpPr>
        <p:spPr>
          <a:xfrm>
            <a:off x="6712149" y="461879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1" name="Shape 1091"/>
          <p:cNvSpPr/>
          <p:nvPr/>
        </p:nvSpPr>
        <p:spPr>
          <a:xfrm>
            <a:off x="5640587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2" name="Shape 1092"/>
          <p:cNvSpPr/>
          <p:nvPr/>
        </p:nvSpPr>
        <p:spPr>
          <a:xfrm>
            <a:off x="5997774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4926212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4" name="Shape 1094"/>
          <p:cNvSpPr/>
          <p:nvPr/>
        </p:nvSpPr>
        <p:spPr>
          <a:xfrm>
            <a:off x="5283399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5" name="Shape 1095"/>
          <p:cNvSpPr/>
          <p:nvPr/>
        </p:nvSpPr>
        <p:spPr>
          <a:xfrm>
            <a:off x="4211837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4569024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7" name="Shape 1097"/>
          <p:cNvSpPr/>
          <p:nvPr/>
        </p:nvSpPr>
        <p:spPr>
          <a:xfrm>
            <a:off x="7069337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7426524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099" name="Shape 1099"/>
          <p:cNvSpPr/>
          <p:nvPr/>
        </p:nvSpPr>
        <p:spPr>
          <a:xfrm>
            <a:off x="6712149" y="496704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0" name="Shape 1100"/>
          <p:cNvSpPr/>
          <p:nvPr/>
        </p:nvSpPr>
        <p:spPr>
          <a:xfrm>
            <a:off x="5640587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1" name="Shape 1101"/>
          <p:cNvSpPr/>
          <p:nvPr/>
        </p:nvSpPr>
        <p:spPr>
          <a:xfrm>
            <a:off x="5997774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2" name="Shape 1102"/>
          <p:cNvSpPr/>
          <p:nvPr/>
        </p:nvSpPr>
        <p:spPr>
          <a:xfrm>
            <a:off x="4926212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3" name="Shape 1103"/>
          <p:cNvSpPr/>
          <p:nvPr/>
        </p:nvSpPr>
        <p:spPr>
          <a:xfrm>
            <a:off x="5283399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4" name="Shape 1104"/>
          <p:cNvSpPr/>
          <p:nvPr/>
        </p:nvSpPr>
        <p:spPr>
          <a:xfrm>
            <a:off x="4211837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5" name="Shape 1105"/>
          <p:cNvSpPr/>
          <p:nvPr/>
        </p:nvSpPr>
        <p:spPr>
          <a:xfrm>
            <a:off x="4569024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7069337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7" name="Shape 1107"/>
          <p:cNvSpPr/>
          <p:nvPr/>
        </p:nvSpPr>
        <p:spPr>
          <a:xfrm>
            <a:off x="7426524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8" name="Shape 1108"/>
          <p:cNvSpPr/>
          <p:nvPr/>
        </p:nvSpPr>
        <p:spPr>
          <a:xfrm>
            <a:off x="6354962" y="533316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5640587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0" name="Shape 1110"/>
          <p:cNvSpPr/>
          <p:nvPr/>
        </p:nvSpPr>
        <p:spPr>
          <a:xfrm>
            <a:off x="5997774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1" name="Shape 1111"/>
          <p:cNvSpPr/>
          <p:nvPr/>
        </p:nvSpPr>
        <p:spPr>
          <a:xfrm>
            <a:off x="4926212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2" name="Shape 1112"/>
          <p:cNvSpPr/>
          <p:nvPr/>
        </p:nvSpPr>
        <p:spPr>
          <a:xfrm>
            <a:off x="5283399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3" name="Shape 1113"/>
          <p:cNvSpPr/>
          <p:nvPr/>
        </p:nvSpPr>
        <p:spPr>
          <a:xfrm>
            <a:off x="4211837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4" name="Shape 1114"/>
          <p:cNvSpPr/>
          <p:nvPr/>
        </p:nvSpPr>
        <p:spPr>
          <a:xfrm>
            <a:off x="4569024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5" name="Shape 1115"/>
          <p:cNvSpPr/>
          <p:nvPr/>
        </p:nvSpPr>
        <p:spPr>
          <a:xfrm>
            <a:off x="7069337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7426524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6354962" y="5681423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8" name="Shape 1118"/>
          <p:cNvSpPr/>
          <p:nvPr/>
        </p:nvSpPr>
        <p:spPr>
          <a:xfrm>
            <a:off x="5640587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19" name="Shape 1119"/>
          <p:cNvSpPr/>
          <p:nvPr/>
        </p:nvSpPr>
        <p:spPr>
          <a:xfrm>
            <a:off x="5997774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0" name="Shape 1120"/>
          <p:cNvSpPr/>
          <p:nvPr/>
        </p:nvSpPr>
        <p:spPr>
          <a:xfrm>
            <a:off x="4926212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5283399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2" name="Shape 1122"/>
          <p:cNvSpPr/>
          <p:nvPr/>
        </p:nvSpPr>
        <p:spPr>
          <a:xfrm>
            <a:off x="4211837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3" name="Shape 1123"/>
          <p:cNvSpPr/>
          <p:nvPr/>
        </p:nvSpPr>
        <p:spPr>
          <a:xfrm>
            <a:off x="4569024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4" name="Shape 1124"/>
          <p:cNvSpPr/>
          <p:nvPr/>
        </p:nvSpPr>
        <p:spPr>
          <a:xfrm>
            <a:off x="7069337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7426524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6" name="Shape 1126"/>
          <p:cNvSpPr/>
          <p:nvPr/>
        </p:nvSpPr>
        <p:spPr>
          <a:xfrm>
            <a:off x="6712149" y="6029681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7" name="Shape 1127"/>
          <p:cNvSpPr/>
          <p:nvPr/>
        </p:nvSpPr>
        <p:spPr>
          <a:xfrm>
            <a:off x="5640587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8" name="Shape 1128"/>
          <p:cNvSpPr/>
          <p:nvPr/>
        </p:nvSpPr>
        <p:spPr>
          <a:xfrm>
            <a:off x="5997774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4926212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0" name="Shape 1130"/>
          <p:cNvSpPr/>
          <p:nvPr/>
        </p:nvSpPr>
        <p:spPr>
          <a:xfrm>
            <a:off x="5283399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1" name="Shape 1131"/>
          <p:cNvSpPr/>
          <p:nvPr/>
        </p:nvSpPr>
        <p:spPr>
          <a:xfrm>
            <a:off x="4211837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2" name="Shape 1132"/>
          <p:cNvSpPr/>
          <p:nvPr/>
        </p:nvSpPr>
        <p:spPr>
          <a:xfrm>
            <a:off x="4569024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7069337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7426524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6712149" y="637793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grpSp>
        <p:nvGrpSpPr>
          <p:cNvPr id="1153" name="Group 1153"/>
          <p:cNvGrpSpPr/>
          <p:nvPr/>
        </p:nvGrpSpPr>
        <p:grpSpPr>
          <a:xfrm>
            <a:off x="5640587" y="3538297"/>
            <a:ext cx="1160859" cy="2928938"/>
            <a:chOff x="0" y="0"/>
            <a:chExt cx="1651000" cy="4165600"/>
          </a:xfrm>
        </p:grpSpPr>
        <p:sp>
          <p:nvSpPr>
            <p:cNvPr id="1136" name="Shape 1136"/>
            <p:cNvSpPr/>
            <p:nvPr/>
          </p:nvSpPr>
          <p:spPr>
            <a:xfrm flipH="1" flipV="1">
              <a:off x="571500" y="1574800"/>
              <a:ext cx="444728" cy="457200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 flipV="1">
              <a:off x="1587500" y="2590800"/>
              <a:ext cx="0" cy="469907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 flipV="1">
              <a:off x="1143000" y="3086100"/>
              <a:ext cx="453755" cy="461203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 flipV="1">
              <a:off x="1079500" y="3568700"/>
              <a:ext cx="0" cy="469907"/>
            </a:xfrm>
            <a:prstGeom prst="line">
              <a:avLst/>
            </a:prstGeom>
            <a:solidFill>
              <a:srgbClr val="606060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 flipV="1">
              <a:off x="63499" y="571500"/>
              <a:ext cx="2" cy="469907"/>
            </a:xfrm>
            <a:prstGeom prst="line">
              <a:avLst/>
            </a:prstGeom>
            <a:noFill/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 flipV="1">
              <a:off x="114300" y="76200"/>
              <a:ext cx="453755" cy="461203"/>
            </a:xfrm>
            <a:prstGeom prst="line">
              <a:avLst/>
            </a:prstGeom>
            <a:noFill/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 flipH="1" flipV="1">
              <a:off x="76200" y="1092200"/>
              <a:ext cx="444728" cy="457200"/>
            </a:xfrm>
            <a:prstGeom prst="line">
              <a:avLst/>
            </a:prstGeom>
            <a:solidFill>
              <a:srgbClr val="606060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 flipH="1" flipV="1">
              <a:off x="1079500" y="2082800"/>
              <a:ext cx="444728" cy="457200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154" name="Shape 1154"/>
          <p:cNvSpPr/>
          <p:nvPr/>
        </p:nvSpPr>
        <p:spPr>
          <a:xfrm>
            <a:off x="5783461" y="3259958"/>
            <a:ext cx="501740" cy="30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seam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3" grpId="0" animBg="1" advAuto="0"/>
      <p:bldP spid="115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1158" name="Shape 115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To remove vertical seam:</a:t>
            </a:r>
          </a:p>
          <a:p>
            <a:pPr lvl="1"/>
            <a:r>
              <a:rPr sz="2400"/>
              <a:t>Delete pixels on seam (one in each row).</a:t>
            </a:r>
          </a:p>
        </p:txBody>
      </p:sp>
      <p:grpSp>
        <p:nvGrpSpPr>
          <p:cNvPr id="1211" name="Group 1211"/>
          <p:cNvGrpSpPr/>
          <p:nvPr/>
        </p:nvGrpSpPr>
        <p:grpSpPr>
          <a:xfrm>
            <a:off x="4211836" y="3535862"/>
            <a:ext cx="2232422" cy="2928938"/>
            <a:chOff x="0" y="0"/>
            <a:chExt cx="3175000" cy="4165600"/>
          </a:xfrm>
        </p:grpSpPr>
        <p:sp>
          <p:nvSpPr>
            <p:cNvPr id="1161" name="Shape 1161"/>
            <p:cNvSpPr/>
            <p:nvPr/>
          </p:nvSpPr>
          <p:spPr>
            <a:xfrm>
              <a:off x="2032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1016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1524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1016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1524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508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1016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1524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508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032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1016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1524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2032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2540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1524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508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032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2540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1016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508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1" name="Shape 1191"/>
            <p:cNvSpPr/>
            <p:nvPr/>
          </p:nvSpPr>
          <p:spPr>
            <a:xfrm>
              <a:off x="3048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2" name="Shape 1192"/>
            <p:cNvSpPr/>
            <p:nvPr/>
          </p:nvSpPr>
          <p:spPr>
            <a:xfrm>
              <a:off x="2032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3" name="Shape 1193"/>
            <p:cNvSpPr/>
            <p:nvPr/>
          </p:nvSpPr>
          <p:spPr>
            <a:xfrm>
              <a:off x="2540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4" name="Shape 1194"/>
            <p:cNvSpPr/>
            <p:nvPr/>
          </p:nvSpPr>
          <p:spPr>
            <a:xfrm>
              <a:off x="1016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5" name="Shape 1195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6" name="Shape 1196"/>
            <p:cNvSpPr/>
            <p:nvPr/>
          </p:nvSpPr>
          <p:spPr>
            <a:xfrm>
              <a:off x="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7" name="Shape 1197"/>
            <p:cNvSpPr/>
            <p:nvPr/>
          </p:nvSpPr>
          <p:spPr>
            <a:xfrm>
              <a:off x="508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8" name="Shape 1198"/>
            <p:cNvSpPr/>
            <p:nvPr/>
          </p:nvSpPr>
          <p:spPr>
            <a:xfrm>
              <a:off x="3048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199" name="Shape 1199"/>
            <p:cNvSpPr/>
            <p:nvPr/>
          </p:nvSpPr>
          <p:spPr>
            <a:xfrm>
              <a:off x="2032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0" name="Shape 1200"/>
            <p:cNvSpPr/>
            <p:nvPr/>
          </p:nvSpPr>
          <p:spPr>
            <a:xfrm>
              <a:off x="2540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1" name="Shape 1201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524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3" name="Shape 1203"/>
            <p:cNvSpPr/>
            <p:nvPr/>
          </p:nvSpPr>
          <p:spPr>
            <a:xfrm>
              <a:off x="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4" name="Shape 1204"/>
            <p:cNvSpPr/>
            <p:nvPr/>
          </p:nvSpPr>
          <p:spPr>
            <a:xfrm>
              <a:off x="508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2032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6" name="Shape 1206"/>
            <p:cNvSpPr/>
            <p:nvPr/>
          </p:nvSpPr>
          <p:spPr>
            <a:xfrm>
              <a:off x="2540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7" name="Shape 1207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8" name="Shape 1208"/>
            <p:cNvSpPr/>
            <p:nvPr/>
          </p:nvSpPr>
          <p:spPr>
            <a:xfrm>
              <a:off x="1524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09" name="Shape 1209"/>
            <p:cNvSpPr/>
            <p:nvPr/>
          </p:nvSpPr>
          <p:spPr>
            <a:xfrm>
              <a:off x="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0" name="Shape 1210"/>
            <p:cNvSpPr/>
            <p:nvPr/>
          </p:nvSpPr>
          <p:spPr>
            <a:xfrm>
              <a:off x="508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  <p:grpSp>
        <p:nvGrpSpPr>
          <p:cNvPr id="1243" name="Group 1243"/>
          <p:cNvGrpSpPr/>
          <p:nvPr/>
        </p:nvGrpSpPr>
        <p:grpSpPr>
          <a:xfrm>
            <a:off x="5997774" y="3535862"/>
            <a:ext cx="1518047" cy="2928938"/>
            <a:chOff x="0" y="0"/>
            <a:chExt cx="2159000" cy="4165600"/>
          </a:xfrm>
        </p:grpSpPr>
        <p:sp>
          <p:nvSpPr>
            <p:cNvPr id="1212" name="Shape 1212"/>
            <p:cNvSpPr/>
            <p:nvPr/>
          </p:nvSpPr>
          <p:spPr>
            <a:xfrm>
              <a:off x="1524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3" name="Shape 1213"/>
            <p:cNvSpPr/>
            <p:nvPr/>
          </p:nvSpPr>
          <p:spPr>
            <a:xfrm>
              <a:off x="2032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4" name="Shape 1214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5" name="Shape 1215"/>
            <p:cNvSpPr/>
            <p:nvPr/>
          </p:nvSpPr>
          <p:spPr>
            <a:xfrm>
              <a:off x="1016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6" name="Shape 1216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7" name="Shape 1217"/>
            <p:cNvSpPr/>
            <p:nvPr/>
          </p:nvSpPr>
          <p:spPr>
            <a:xfrm>
              <a:off x="1524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8" name="Shape 1218"/>
            <p:cNvSpPr/>
            <p:nvPr/>
          </p:nvSpPr>
          <p:spPr>
            <a:xfrm>
              <a:off x="2032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508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016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1" name="Shape 1221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2" name="Shape 1222"/>
            <p:cNvSpPr/>
            <p:nvPr/>
          </p:nvSpPr>
          <p:spPr>
            <a:xfrm>
              <a:off x="1524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3" name="Shape 1223"/>
            <p:cNvSpPr/>
            <p:nvPr/>
          </p:nvSpPr>
          <p:spPr>
            <a:xfrm>
              <a:off x="2032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08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1016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524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>
              <a:off x="2032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016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0" name="Shape 1230"/>
            <p:cNvSpPr/>
            <p:nvPr/>
          </p:nvSpPr>
          <p:spPr>
            <a:xfrm>
              <a:off x="1524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2032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2032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5" name="Shape 1235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2032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1524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8" name="Shape 1238"/>
            <p:cNvSpPr/>
            <p:nvPr/>
          </p:nvSpPr>
          <p:spPr>
            <a:xfrm>
              <a:off x="2032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39" name="Shape 1239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40" name="Shape 1240"/>
            <p:cNvSpPr/>
            <p:nvPr/>
          </p:nvSpPr>
          <p:spPr>
            <a:xfrm>
              <a:off x="1524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41" name="Shape 1241"/>
            <p:cNvSpPr/>
            <p:nvPr/>
          </p:nvSpPr>
          <p:spPr>
            <a:xfrm>
              <a:off x="2032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42" name="Shape 1242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  <p:grpSp>
        <p:nvGrpSpPr>
          <p:cNvPr id="1261" name="Group 1261"/>
          <p:cNvGrpSpPr/>
          <p:nvPr/>
        </p:nvGrpSpPr>
        <p:grpSpPr>
          <a:xfrm>
            <a:off x="5640587" y="3535862"/>
            <a:ext cx="1160859" cy="2928938"/>
            <a:chOff x="0" y="0"/>
            <a:chExt cx="1651000" cy="4165600"/>
          </a:xfrm>
        </p:grpSpPr>
        <p:sp>
          <p:nvSpPr>
            <p:cNvPr id="1244" name="Shape 1244"/>
            <p:cNvSpPr/>
            <p:nvPr/>
          </p:nvSpPr>
          <p:spPr>
            <a:xfrm flipH="1" flipV="1">
              <a:off x="571500" y="1574800"/>
              <a:ext cx="444728" cy="457200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5" name="Shape 1245"/>
            <p:cNvSpPr/>
            <p:nvPr/>
          </p:nvSpPr>
          <p:spPr>
            <a:xfrm flipV="1">
              <a:off x="1587500" y="2590800"/>
              <a:ext cx="0" cy="469907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6" name="Shape 1246"/>
            <p:cNvSpPr/>
            <p:nvPr/>
          </p:nvSpPr>
          <p:spPr>
            <a:xfrm flipV="1">
              <a:off x="1143000" y="3086100"/>
              <a:ext cx="453755" cy="461203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7" name="Shape 1247"/>
            <p:cNvSpPr/>
            <p:nvPr/>
          </p:nvSpPr>
          <p:spPr>
            <a:xfrm flipV="1">
              <a:off x="1079500" y="3568700"/>
              <a:ext cx="0" cy="469907"/>
            </a:xfrm>
            <a:prstGeom prst="line">
              <a:avLst/>
            </a:prstGeom>
            <a:solidFill>
              <a:srgbClr val="606060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8" name="Shape 1248"/>
            <p:cNvSpPr/>
            <p:nvPr/>
          </p:nvSpPr>
          <p:spPr>
            <a:xfrm flipV="1">
              <a:off x="63499" y="571500"/>
              <a:ext cx="2" cy="469907"/>
            </a:xfrm>
            <a:prstGeom prst="line">
              <a:avLst/>
            </a:prstGeom>
            <a:noFill/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49" name="Shape 1249"/>
            <p:cNvSpPr/>
            <p:nvPr/>
          </p:nvSpPr>
          <p:spPr>
            <a:xfrm flipV="1">
              <a:off x="114300" y="76200"/>
              <a:ext cx="453755" cy="461203"/>
            </a:xfrm>
            <a:prstGeom prst="line">
              <a:avLst/>
            </a:prstGeom>
            <a:noFill/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1" name="Shape 1251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4" name="Shape 1254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5" name="Shape 1255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7" name="Shape 1257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8" name="Shape 1258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 flipH="1" flipV="1">
              <a:off x="76200" y="1092200"/>
              <a:ext cx="444728" cy="457200"/>
            </a:xfrm>
            <a:prstGeom prst="line">
              <a:avLst/>
            </a:prstGeom>
            <a:solidFill>
              <a:srgbClr val="606060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60" name="Shape 1260"/>
            <p:cNvSpPr/>
            <p:nvPr/>
          </p:nvSpPr>
          <p:spPr>
            <a:xfrm flipH="1" flipV="1">
              <a:off x="1079500" y="2082800"/>
              <a:ext cx="444728" cy="457200"/>
            </a:xfrm>
            <a:prstGeom prst="line">
              <a:avLst/>
            </a:prstGeom>
            <a:solidFill>
              <a:srgbClr val="8D3124"/>
            </a:solidFill>
            <a:ln w="635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262" name="Shape 1262"/>
          <p:cNvSpPr/>
          <p:nvPr/>
        </p:nvSpPr>
        <p:spPr>
          <a:xfrm>
            <a:off x="5783461" y="3138498"/>
            <a:ext cx="501740" cy="30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seam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roup 1295"/>
          <p:cNvGrpSpPr/>
          <p:nvPr/>
        </p:nvGrpSpPr>
        <p:grpSpPr>
          <a:xfrm>
            <a:off x="5640587" y="3535862"/>
            <a:ext cx="1518047" cy="2928938"/>
            <a:chOff x="0" y="0"/>
            <a:chExt cx="2159000" cy="4165600"/>
          </a:xfrm>
        </p:grpSpPr>
        <p:sp>
          <p:nvSpPr>
            <p:cNvPr id="1264" name="Shape 1264"/>
            <p:cNvSpPr/>
            <p:nvPr/>
          </p:nvSpPr>
          <p:spPr>
            <a:xfrm>
              <a:off x="1524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2032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67" name="Shape 1267"/>
            <p:cNvSpPr/>
            <p:nvPr/>
          </p:nvSpPr>
          <p:spPr>
            <a:xfrm>
              <a:off x="1016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1524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2032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508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2" name="Shape 1272"/>
            <p:cNvSpPr/>
            <p:nvPr/>
          </p:nvSpPr>
          <p:spPr>
            <a:xfrm>
              <a:off x="1016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3" name="Shape 1273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524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5" name="Shape 1275"/>
            <p:cNvSpPr/>
            <p:nvPr/>
          </p:nvSpPr>
          <p:spPr>
            <a:xfrm>
              <a:off x="2032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>
              <a:off x="508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7" name="Shape 1277"/>
            <p:cNvSpPr/>
            <p:nvPr/>
          </p:nvSpPr>
          <p:spPr>
            <a:xfrm>
              <a:off x="1016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8" name="Shape 1278"/>
            <p:cNvSpPr/>
            <p:nvPr/>
          </p:nvSpPr>
          <p:spPr>
            <a:xfrm>
              <a:off x="1524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79" name="Shape 1279"/>
            <p:cNvSpPr/>
            <p:nvPr/>
          </p:nvSpPr>
          <p:spPr>
            <a:xfrm>
              <a:off x="2032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0" name="Shape 1280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1" name="Shape 1281"/>
            <p:cNvSpPr/>
            <p:nvPr/>
          </p:nvSpPr>
          <p:spPr>
            <a:xfrm>
              <a:off x="1016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2" name="Shape 1282"/>
            <p:cNvSpPr/>
            <p:nvPr/>
          </p:nvSpPr>
          <p:spPr>
            <a:xfrm>
              <a:off x="1524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3" name="Shape 1283"/>
            <p:cNvSpPr/>
            <p:nvPr/>
          </p:nvSpPr>
          <p:spPr>
            <a:xfrm>
              <a:off x="2032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4" name="Shape 1284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5" name="Shape 1285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6" name="Shape 1286"/>
            <p:cNvSpPr/>
            <p:nvPr/>
          </p:nvSpPr>
          <p:spPr>
            <a:xfrm>
              <a:off x="2032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7" name="Shape 1287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8" name="Shape 1288"/>
            <p:cNvSpPr/>
            <p:nvPr/>
          </p:nvSpPr>
          <p:spPr>
            <a:xfrm>
              <a:off x="2032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524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90" name="Shape 1290"/>
            <p:cNvSpPr/>
            <p:nvPr/>
          </p:nvSpPr>
          <p:spPr>
            <a:xfrm>
              <a:off x="2032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524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032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  <p:sp>
        <p:nvSpPr>
          <p:cNvPr id="1298" name="Shape 1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1296" name="Shape 129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To remove vertical seam:</a:t>
            </a:r>
          </a:p>
          <a:p>
            <a:pPr lvl="1"/>
            <a:r>
              <a:rPr sz="2400"/>
              <a:t>Delete pixels on seam (one in each row).</a:t>
            </a:r>
          </a:p>
        </p:txBody>
      </p:sp>
      <p:grpSp>
        <p:nvGrpSpPr>
          <p:cNvPr id="1349" name="Group 1349"/>
          <p:cNvGrpSpPr/>
          <p:nvPr/>
        </p:nvGrpSpPr>
        <p:grpSpPr>
          <a:xfrm>
            <a:off x="4211836" y="3535862"/>
            <a:ext cx="2232422" cy="2928938"/>
            <a:chOff x="0" y="0"/>
            <a:chExt cx="3175000" cy="4165600"/>
          </a:xfrm>
        </p:grpSpPr>
        <p:sp>
          <p:nvSpPr>
            <p:cNvPr id="1299" name="Shape 1299"/>
            <p:cNvSpPr/>
            <p:nvPr/>
          </p:nvSpPr>
          <p:spPr>
            <a:xfrm>
              <a:off x="2032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0" name="Shape 1300"/>
            <p:cNvSpPr/>
            <p:nvPr/>
          </p:nvSpPr>
          <p:spPr>
            <a:xfrm>
              <a:off x="1016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524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3" name="Shape 1303"/>
            <p:cNvSpPr/>
            <p:nvPr/>
          </p:nvSpPr>
          <p:spPr>
            <a:xfrm>
              <a:off x="508000" y="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1016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5" name="Shape 1305"/>
            <p:cNvSpPr/>
            <p:nvPr/>
          </p:nvSpPr>
          <p:spPr>
            <a:xfrm>
              <a:off x="1524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6" name="Shape 1306"/>
            <p:cNvSpPr/>
            <p:nvPr/>
          </p:nvSpPr>
          <p:spPr>
            <a:xfrm>
              <a:off x="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7" name="Shape 1307"/>
            <p:cNvSpPr/>
            <p:nvPr/>
          </p:nvSpPr>
          <p:spPr>
            <a:xfrm>
              <a:off x="508000" y="5461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8" name="Shape 1308"/>
            <p:cNvSpPr/>
            <p:nvPr/>
          </p:nvSpPr>
          <p:spPr>
            <a:xfrm>
              <a:off x="1016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09" name="Shape 1309"/>
            <p:cNvSpPr/>
            <p:nvPr/>
          </p:nvSpPr>
          <p:spPr>
            <a:xfrm>
              <a:off x="1524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0" name="Shape 1310"/>
            <p:cNvSpPr/>
            <p:nvPr/>
          </p:nvSpPr>
          <p:spPr>
            <a:xfrm>
              <a:off x="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1" name="Shape 1311"/>
            <p:cNvSpPr/>
            <p:nvPr/>
          </p:nvSpPr>
          <p:spPr>
            <a:xfrm>
              <a:off x="508000" y="10414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2" name="Shape 1312"/>
            <p:cNvSpPr/>
            <p:nvPr/>
          </p:nvSpPr>
          <p:spPr>
            <a:xfrm>
              <a:off x="2032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3" name="Shape 1313"/>
            <p:cNvSpPr/>
            <p:nvPr/>
          </p:nvSpPr>
          <p:spPr>
            <a:xfrm>
              <a:off x="1016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4" name="Shape 1314"/>
            <p:cNvSpPr/>
            <p:nvPr/>
          </p:nvSpPr>
          <p:spPr>
            <a:xfrm>
              <a:off x="1524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508000" y="1536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7" name="Shape 1317"/>
            <p:cNvSpPr/>
            <p:nvPr/>
          </p:nvSpPr>
          <p:spPr>
            <a:xfrm>
              <a:off x="2032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>
              <a:off x="2540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016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0" name="Shape 1320"/>
            <p:cNvSpPr/>
            <p:nvPr/>
          </p:nvSpPr>
          <p:spPr>
            <a:xfrm>
              <a:off x="1524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1" name="Shape 1321"/>
            <p:cNvSpPr/>
            <p:nvPr/>
          </p:nvSpPr>
          <p:spPr>
            <a:xfrm>
              <a:off x="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2" name="Shape 1322"/>
            <p:cNvSpPr/>
            <p:nvPr/>
          </p:nvSpPr>
          <p:spPr>
            <a:xfrm>
              <a:off x="508000" y="2032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2032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4" name="Shape 1324"/>
            <p:cNvSpPr/>
            <p:nvPr/>
          </p:nvSpPr>
          <p:spPr>
            <a:xfrm>
              <a:off x="2540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5" name="Shape 1325"/>
            <p:cNvSpPr/>
            <p:nvPr/>
          </p:nvSpPr>
          <p:spPr>
            <a:xfrm>
              <a:off x="1016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6" name="Shape 1326"/>
            <p:cNvSpPr/>
            <p:nvPr/>
          </p:nvSpPr>
          <p:spPr>
            <a:xfrm>
              <a:off x="1524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7" name="Shape 1327"/>
            <p:cNvSpPr/>
            <p:nvPr/>
          </p:nvSpPr>
          <p:spPr>
            <a:xfrm>
              <a:off x="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508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3048000" y="25527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0" name="Shape 1330"/>
            <p:cNvSpPr/>
            <p:nvPr/>
          </p:nvSpPr>
          <p:spPr>
            <a:xfrm>
              <a:off x="2032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2540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2" name="Shape 1332"/>
            <p:cNvSpPr/>
            <p:nvPr/>
          </p:nvSpPr>
          <p:spPr>
            <a:xfrm>
              <a:off x="1016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3" name="Shape 1333"/>
            <p:cNvSpPr/>
            <p:nvPr/>
          </p:nvSpPr>
          <p:spPr>
            <a:xfrm>
              <a:off x="1524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5" name="Shape 1335"/>
            <p:cNvSpPr/>
            <p:nvPr/>
          </p:nvSpPr>
          <p:spPr>
            <a:xfrm>
              <a:off x="508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3048000" y="30480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2032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2540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1016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1524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2" name="Shape 1342"/>
            <p:cNvSpPr/>
            <p:nvPr/>
          </p:nvSpPr>
          <p:spPr>
            <a:xfrm>
              <a:off x="508000" y="35433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2032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4" name="Shape 1344"/>
            <p:cNvSpPr/>
            <p:nvPr/>
          </p:nvSpPr>
          <p:spPr>
            <a:xfrm>
              <a:off x="2540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5" name="Shape 1345"/>
            <p:cNvSpPr/>
            <p:nvPr/>
          </p:nvSpPr>
          <p:spPr>
            <a:xfrm>
              <a:off x="1016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524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7" name="Shape 1347"/>
            <p:cNvSpPr/>
            <p:nvPr/>
          </p:nvSpPr>
          <p:spPr>
            <a:xfrm>
              <a:off x="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508000" y="4038600"/>
              <a:ext cx="127000" cy="127000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Shape 13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Shortest path variants</a:t>
            </a:r>
          </a:p>
        </p:txBody>
      </p:sp>
      <p:sp>
        <p:nvSpPr>
          <p:cNvPr id="1351" name="Shape 135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Q1.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How to model both vertex and edge weights?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sz="2400"/>
              <a:t>Q2.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How to model multiple sources and sinks?</a:t>
            </a:r>
          </a:p>
        </p:txBody>
      </p:sp>
      <p:sp>
        <p:nvSpPr>
          <p:cNvPr id="1354" name="Shape 1354"/>
          <p:cNvSpPr/>
          <p:nvPr/>
        </p:nvSpPr>
        <p:spPr>
          <a:xfrm flipH="1" flipV="1">
            <a:off x="3149204" y="2103394"/>
            <a:ext cx="744337" cy="286288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55" name="Shape 1355"/>
          <p:cNvSpPr/>
          <p:nvPr/>
        </p:nvSpPr>
        <p:spPr>
          <a:xfrm>
            <a:off x="3345657" y="2118989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a</a:t>
            </a:r>
          </a:p>
        </p:txBody>
      </p:sp>
      <p:sp>
        <p:nvSpPr>
          <p:cNvPr id="1356" name="Shape 1356"/>
          <p:cNvSpPr/>
          <p:nvPr/>
        </p:nvSpPr>
        <p:spPr>
          <a:xfrm flipH="1">
            <a:off x="3211712" y="2476175"/>
            <a:ext cx="673681" cy="378692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57" name="Shape 1357"/>
          <p:cNvSpPr/>
          <p:nvPr/>
        </p:nvSpPr>
        <p:spPr>
          <a:xfrm>
            <a:off x="3345657" y="2583332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b</a:t>
            </a:r>
          </a:p>
        </p:txBody>
      </p:sp>
      <p:sp>
        <p:nvSpPr>
          <p:cNvPr id="1358" name="Shape 1358"/>
          <p:cNvSpPr/>
          <p:nvPr/>
        </p:nvSpPr>
        <p:spPr>
          <a:xfrm flipH="1">
            <a:off x="4104681" y="2467247"/>
            <a:ext cx="884039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59" name="Shape 1359"/>
          <p:cNvSpPr/>
          <p:nvPr/>
        </p:nvSpPr>
        <p:spPr>
          <a:xfrm flipH="1">
            <a:off x="4208277" y="2065409"/>
            <a:ext cx="781924" cy="363352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60" name="Shape 1360"/>
          <p:cNvSpPr/>
          <p:nvPr/>
        </p:nvSpPr>
        <p:spPr>
          <a:xfrm flipH="1" flipV="1">
            <a:off x="4140399" y="2478039"/>
            <a:ext cx="848322" cy="419696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61" name="Shape 1361"/>
          <p:cNvSpPr/>
          <p:nvPr/>
        </p:nvSpPr>
        <p:spPr>
          <a:xfrm>
            <a:off x="3970735" y="1967184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/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x</a:t>
            </a:r>
          </a:p>
        </p:txBody>
      </p:sp>
      <p:sp>
        <p:nvSpPr>
          <p:cNvPr id="1362" name="Shape 1362"/>
          <p:cNvSpPr/>
          <p:nvPr/>
        </p:nvSpPr>
        <p:spPr>
          <a:xfrm>
            <a:off x="4506517" y="2127918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c</a:t>
            </a:r>
          </a:p>
        </p:txBody>
      </p:sp>
      <p:sp>
        <p:nvSpPr>
          <p:cNvPr id="1363" name="Shape 1363"/>
          <p:cNvSpPr/>
          <p:nvPr/>
        </p:nvSpPr>
        <p:spPr>
          <a:xfrm>
            <a:off x="4506517" y="2619051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e</a:t>
            </a:r>
          </a:p>
        </p:txBody>
      </p:sp>
      <p:sp>
        <p:nvSpPr>
          <p:cNvPr id="1364" name="Shape 1364"/>
          <p:cNvSpPr/>
          <p:nvPr/>
        </p:nvSpPr>
        <p:spPr>
          <a:xfrm>
            <a:off x="4506517" y="2369020"/>
            <a:ext cx="25896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d</a:t>
            </a:r>
          </a:p>
        </p:txBody>
      </p:sp>
      <p:sp>
        <p:nvSpPr>
          <p:cNvPr id="1365" name="Shape 1365"/>
          <p:cNvSpPr/>
          <p:nvPr/>
        </p:nvSpPr>
        <p:spPr>
          <a:xfrm>
            <a:off x="3917156" y="2261862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v</a:t>
            </a:r>
          </a:p>
        </p:txBody>
      </p:sp>
      <p:grpSp>
        <p:nvGrpSpPr>
          <p:cNvPr id="1380" name="Group 1380"/>
          <p:cNvGrpSpPr/>
          <p:nvPr/>
        </p:nvGrpSpPr>
        <p:grpSpPr>
          <a:xfrm>
            <a:off x="6479708" y="2065410"/>
            <a:ext cx="2948004" cy="830461"/>
            <a:chOff x="0" y="0"/>
            <a:chExt cx="4192715" cy="1181099"/>
          </a:xfrm>
        </p:grpSpPr>
        <p:sp>
          <p:nvSpPr>
            <p:cNvPr id="1366" name="Shape 1366"/>
            <p:cNvSpPr/>
            <p:nvPr/>
          </p:nvSpPr>
          <p:spPr>
            <a:xfrm flipH="1">
              <a:off x="1295782" y="558800"/>
              <a:ext cx="14351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67" name="Shape 1367"/>
            <p:cNvSpPr/>
            <p:nvPr/>
          </p:nvSpPr>
          <p:spPr>
            <a:xfrm flipH="1" flipV="1">
              <a:off x="0" y="47720"/>
              <a:ext cx="1058612" cy="4071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68" name="Shape 1368"/>
            <p:cNvSpPr/>
            <p:nvPr/>
          </p:nvSpPr>
          <p:spPr>
            <a:xfrm>
              <a:off x="279782" y="762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a</a:t>
              </a:r>
            </a:p>
          </p:txBody>
        </p:sp>
        <p:sp>
          <p:nvSpPr>
            <p:cNvPr id="1369" name="Shape 1369"/>
            <p:cNvSpPr/>
            <p:nvPr/>
          </p:nvSpPr>
          <p:spPr>
            <a:xfrm flipH="1">
              <a:off x="95505" y="584200"/>
              <a:ext cx="958124" cy="5385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70" name="Shape 1370"/>
            <p:cNvSpPr/>
            <p:nvPr/>
          </p:nvSpPr>
          <p:spPr>
            <a:xfrm>
              <a:off x="1092582" y="279400"/>
              <a:ext cx="508001" cy="508000"/>
            </a:xfrm>
            <a:prstGeom prst="ellipse">
              <a:avLst/>
            </a:prstGeom>
            <a:solidFill>
              <a:srgbClr val="B5B5B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v</a:t>
              </a:r>
            </a:p>
          </p:txBody>
        </p:sp>
        <p:sp>
          <p:nvSpPr>
            <p:cNvPr id="1371" name="Shape 1371"/>
            <p:cNvSpPr/>
            <p:nvPr/>
          </p:nvSpPr>
          <p:spPr>
            <a:xfrm>
              <a:off x="279782" y="7366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b</a:t>
              </a:r>
            </a:p>
          </p:txBody>
        </p:sp>
        <p:sp>
          <p:nvSpPr>
            <p:cNvPr id="1372" name="Shape 1372"/>
            <p:cNvSpPr/>
            <p:nvPr/>
          </p:nvSpPr>
          <p:spPr>
            <a:xfrm flipH="1">
              <a:off x="2934082" y="571500"/>
              <a:ext cx="12573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73" name="Shape 1373"/>
            <p:cNvSpPr/>
            <p:nvPr/>
          </p:nvSpPr>
          <p:spPr>
            <a:xfrm flipH="1">
              <a:off x="3080646" y="0"/>
              <a:ext cx="1112070" cy="516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74" name="Shape 1374"/>
            <p:cNvSpPr/>
            <p:nvPr/>
          </p:nvSpPr>
          <p:spPr>
            <a:xfrm flipH="1" flipV="1">
              <a:off x="2984882" y="584199"/>
              <a:ext cx="1206503" cy="596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75" name="Shape 1375"/>
            <p:cNvSpPr/>
            <p:nvPr/>
          </p:nvSpPr>
          <p:spPr>
            <a:xfrm>
              <a:off x="2730882" y="292100"/>
              <a:ext cx="508001" cy="508000"/>
            </a:xfrm>
            <a:prstGeom prst="ellipse">
              <a:avLst/>
            </a:prstGeom>
            <a:solidFill>
              <a:srgbClr val="B5B5B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marL="5079" marR="5079" algn="ctr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1266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Lucida Sans Regular"/>
                  <a:sym typeface="Lucida Sans Regular"/>
                </a:rPr>
                <a:t>v</a:t>
              </a:r>
              <a:r>
                <a:rPr sz="1266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 panose="02020603050405020304" pitchFamily="18" charset="0"/>
                  <a:ea typeface="Times Roman"/>
                  <a:cs typeface="Times New Roman" panose="02020603050405020304" pitchFamily="18" charset="0"/>
                  <a:sym typeface="Times Roman"/>
                </a:rPr>
                <a:t>'</a:t>
              </a:r>
            </a:p>
          </p:txBody>
        </p:sp>
        <p:sp>
          <p:nvSpPr>
            <p:cNvPr id="1376" name="Shape 1376"/>
            <p:cNvSpPr/>
            <p:nvPr/>
          </p:nvSpPr>
          <p:spPr>
            <a:xfrm>
              <a:off x="3505582" y="889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c</a:t>
              </a:r>
            </a:p>
          </p:txBody>
        </p:sp>
        <p:sp>
          <p:nvSpPr>
            <p:cNvPr id="1377" name="Shape 1377"/>
            <p:cNvSpPr/>
            <p:nvPr/>
          </p:nvSpPr>
          <p:spPr>
            <a:xfrm>
              <a:off x="3505582" y="7874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e</a:t>
              </a: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3505582" y="4318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d</a:t>
              </a:r>
            </a:p>
          </p:txBody>
        </p:sp>
        <p:sp>
          <p:nvSpPr>
            <p:cNvPr id="1379" name="Shape 1379"/>
            <p:cNvSpPr/>
            <p:nvPr/>
          </p:nvSpPr>
          <p:spPr>
            <a:xfrm>
              <a:off x="1956182" y="393700"/>
              <a:ext cx="368301" cy="368300"/>
            </a:xfrm>
            <a:prstGeom prst="ellipse">
              <a:avLst/>
            </a:prstGeom>
            <a:solidFill>
              <a:srgbClr val="F5F5F5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20000"/>
                </a:lnSpc>
                <a:defRPr sz="1800"/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x</a:t>
              </a:r>
            </a:p>
          </p:txBody>
        </p:sp>
      </p:grpSp>
      <p:grpSp>
        <p:nvGrpSpPr>
          <p:cNvPr id="1440" name="Group 1440"/>
          <p:cNvGrpSpPr/>
          <p:nvPr/>
        </p:nvGrpSpPr>
        <p:grpSpPr>
          <a:xfrm>
            <a:off x="2809876" y="4313039"/>
            <a:ext cx="2143125" cy="1651468"/>
            <a:chOff x="0" y="0"/>
            <a:chExt cx="3047999" cy="2348753"/>
          </a:xfrm>
        </p:grpSpPr>
        <p:sp>
          <p:nvSpPr>
            <p:cNvPr id="1381" name="Shape 1381"/>
            <p:cNvSpPr/>
            <p:nvPr/>
          </p:nvSpPr>
          <p:spPr>
            <a:xfrm flipV="1">
              <a:off x="2958352" y="8068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868705" y="7709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868705" y="14702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384" name="Shape 1384"/>
            <p:cNvSpPr/>
            <p:nvPr/>
          </p:nvSpPr>
          <p:spPr>
            <a:xfrm flipV="1">
              <a:off x="2958352" y="15060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5" name="Shape 1385"/>
            <p:cNvSpPr/>
            <p:nvPr/>
          </p:nvSpPr>
          <p:spPr>
            <a:xfrm flipV="1">
              <a:off x="2312893" y="15060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6" name="Shape 1386"/>
            <p:cNvSpPr/>
            <p:nvPr/>
          </p:nvSpPr>
          <p:spPr>
            <a:xfrm flipV="1">
              <a:off x="2241176" y="15060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7" name="Shape 1387"/>
            <p:cNvSpPr/>
            <p:nvPr/>
          </p:nvSpPr>
          <p:spPr>
            <a:xfrm flipH="1" flipV="1">
              <a:off x="2241176" y="1506070"/>
              <a:ext cx="627852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8" name="Shape 1388"/>
            <p:cNvSpPr/>
            <p:nvPr/>
          </p:nvSpPr>
          <p:spPr>
            <a:xfrm flipV="1">
              <a:off x="1595717" y="15060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89" name="Shape 1389"/>
            <p:cNvSpPr/>
            <p:nvPr/>
          </p:nvSpPr>
          <p:spPr>
            <a:xfrm flipV="1">
              <a:off x="1524000" y="15060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0" name="Shape 1390"/>
            <p:cNvSpPr/>
            <p:nvPr/>
          </p:nvSpPr>
          <p:spPr>
            <a:xfrm flipH="1" flipV="1">
              <a:off x="1524000" y="1506070"/>
              <a:ext cx="627851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1" name="Shape 1391"/>
            <p:cNvSpPr/>
            <p:nvPr/>
          </p:nvSpPr>
          <p:spPr>
            <a:xfrm flipV="1">
              <a:off x="878540" y="15060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2" name="Shape 1392"/>
            <p:cNvSpPr/>
            <p:nvPr/>
          </p:nvSpPr>
          <p:spPr>
            <a:xfrm flipV="1">
              <a:off x="806823" y="15060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3" name="Shape 1393"/>
            <p:cNvSpPr/>
            <p:nvPr/>
          </p:nvSpPr>
          <p:spPr>
            <a:xfrm flipH="1" flipV="1">
              <a:off x="806823" y="1506070"/>
              <a:ext cx="627852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4" name="Shape 1394"/>
            <p:cNvSpPr/>
            <p:nvPr/>
          </p:nvSpPr>
          <p:spPr>
            <a:xfrm flipV="1">
              <a:off x="161364" y="15060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5" name="Shape 1395"/>
            <p:cNvSpPr/>
            <p:nvPr/>
          </p:nvSpPr>
          <p:spPr>
            <a:xfrm flipV="1">
              <a:off x="107576" y="1524000"/>
              <a:ext cx="1" cy="663399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6" name="Shape 1396"/>
            <p:cNvSpPr/>
            <p:nvPr/>
          </p:nvSpPr>
          <p:spPr>
            <a:xfrm flipH="1" flipV="1">
              <a:off x="107576" y="1524000"/>
              <a:ext cx="627852" cy="645459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7" name="Shape 1397"/>
            <p:cNvSpPr/>
            <p:nvPr/>
          </p:nvSpPr>
          <p:spPr>
            <a:xfrm flipV="1">
              <a:off x="2312893" y="8068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8" name="Shape 1398"/>
            <p:cNvSpPr/>
            <p:nvPr/>
          </p:nvSpPr>
          <p:spPr>
            <a:xfrm flipV="1">
              <a:off x="2241176" y="8068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99" name="Shape 1399"/>
            <p:cNvSpPr/>
            <p:nvPr/>
          </p:nvSpPr>
          <p:spPr>
            <a:xfrm flipH="1" flipV="1">
              <a:off x="2241176" y="806823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0" name="Shape 1400"/>
            <p:cNvSpPr/>
            <p:nvPr/>
          </p:nvSpPr>
          <p:spPr>
            <a:xfrm flipV="1">
              <a:off x="1595717" y="8068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1" name="Shape 1401"/>
            <p:cNvSpPr/>
            <p:nvPr/>
          </p:nvSpPr>
          <p:spPr>
            <a:xfrm flipV="1">
              <a:off x="1524000" y="8068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2" name="Shape 1402"/>
            <p:cNvSpPr/>
            <p:nvPr/>
          </p:nvSpPr>
          <p:spPr>
            <a:xfrm flipH="1" flipV="1">
              <a:off x="1524000" y="806823"/>
              <a:ext cx="627851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3" name="Shape 1403"/>
            <p:cNvSpPr/>
            <p:nvPr/>
          </p:nvSpPr>
          <p:spPr>
            <a:xfrm flipV="1">
              <a:off x="878540" y="8068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4" name="Shape 1404"/>
            <p:cNvSpPr/>
            <p:nvPr/>
          </p:nvSpPr>
          <p:spPr>
            <a:xfrm flipV="1">
              <a:off x="806823" y="8068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5" name="Shape 1405"/>
            <p:cNvSpPr/>
            <p:nvPr/>
          </p:nvSpPr>
          <p:spPr>
            <a:xfrm flipH="1" flipV="1">
              <a:off x="806823" y="806823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6" name="Shape 1406"/>
            <p:cNvSpPr/>
            <p:nvPr/>
          </p:nvSpPr>
          <p:spPr>
            <a:xfrm flipV="1">
              <a:off x="161364" y="8068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7" name="Shape 1407"/>
            <p:cNvSpPr/>
            <p:nvPr/>
          </p:nvSpPr>
          <p:spPr>
            <a:xfrm flipV="1">
              <a:off x="107576" y="824752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8" name="Shape 1408"/>
            <p:cNvSpPr/>
            <p:nvPr/>
          </p:nvSpPr>
          <p:spPr>
            <a:xfrm flipH="1" flipV="1">
              <a:off x="107576" y="824752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09" name="Shape 1409"/>
            <p:cNvSpPr/>
            <p:nvPr/>
          </p:nvSpPr>
          <p:spPr>
            <a:xfrm flipV="1">
              <a:off x="2958353" y="1075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0" name="Shape 1410"/>
            <p:cNvSpPr/>
            <p:nvPr/>
          </p:nvSpPr>
          <p:spPr>
            <a:xfrm flipV="1">
              <a:off x="2312893" y="101925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1" name="Shape 1411"/>
            <p:cNvSpPr/>
            <p:nvPr/>
          </p:nvSpPr>
          <p:spPr>
            <a:xfrm flipV="1">
              <a:off x="2241176" y="1075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2" name="Shape 1412"/>
            <p:cNvSpPr/>
            <p:nvPr/>
          </p:nvSpPr>
          <p:spPr>
            <a:xfrm flipH="1" flipV="1">
              <a:off x="2241176" y="107576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3" name="Shape 1413"/>
            <p:cNvSpPr/>
            <p:nvPr/>
          </p:nvSpPr>
          <p:spPr>
            <a:xfrm flipV="1">
              <a:off x="1595717" y="1075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4" name="Shape 1414"/>
            <p:cNvSpPr/>
            <p:nvPr/>
          </p:nvSpPr>
          <p:spPr>
            <a:xfrm flipV="1">
              <a:off x="1524000" y="1075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5" name="Shape 1415"/>
            <p:cNvSpPr/>
            <p:nvPr/>
          </p:nvSpPr>
          <p:spPr>
            <a:xfrm flipH="1" flipV="1">
              <a:off x="1524000" y="107576"/>
              <a:ext cx="627851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6" name="Shape 1416"/>
            <p:cNvSpPr/>
            <p:nvPr/>
          </p:nvSpPr>
          <p:spPr>
            <a:xfrm flipV="1">
              <a:off x="878540" y="1075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7" name="Shape 1417"/>
            <p:cNvSpPr/>
            <p:nvPr/>
          </p:nvSpPr>
          <p:spPr>
            <a:xfrm flipV="1">
              <a:off x="806823" y="1075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8" name="Shape 1418"/>
            <p:cNvSpPr/>
            <p:nvPr/>
          </p:nvSpPr>
          <p:spPr>
            <a:xfrm flipH="1" flipV="1">
              <a:off x="806823" y="107576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19" name="Shape 1419"/>
            <p:cNvSpPr/>
            <p:nvPr/>
          </p:nvSpPr>
          <p:spPr>
            <a:xfrm flipV="1">
              <a:off x="161364" y="1075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20" name="Shape 1420"/>
            <p:cNvSpPr/>
            <p:nvPr/>
          </p:nvSpPr>
          <p:spPr>
            <a:xfrm flipV="1">
              <a:off x="107576" y="125505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21" name="Shape 1421"/>
            <p:cNvSpPr/>
            <p:nvPr/>
          </p:nvSpPr>
          <p:spPr>
            <a:xfrm flipH="1" flipV="1">
              <a:off x="107576" y="125505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22" name="Shape 1422"/>
            <p:cNvSpPr/>
            <p:nvPr/>
          </p:nvSpPr>
          <p:spPr>
            <a:xfrm>
              <a:off x="2868705" y="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3" name="Shape 1423"/>
            <p:cNvSpPr/>
            <p:nvPr/>
          </p:nvSpPr>
          <p:spPr>
            <a:xfrm>
              <a:off x="1434352" y="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4" name="Shape 1424"/>
            <p:cNvSpPr/>
            <p:nvPr/>
          </p:nvSpPr>
          <p:spPr>
            <a:xfrm>
              <a:off x="2151529" y="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5" name="Shape 1425"/>
            <p:cNvSpPr/>
            <p:nvPr/>
          </p:nvSpPr>
          <p:spPr>
            <a:xfrm>
              <a:off x="0" y="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6" name="Shape 1426"/>
            <p:cNvSpPr/>
            <p:nvPr/>
          </p:nvSpPr>
          <p:spPr>
            <a:xfrm>
              <a:off x="717176" y="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7" name="Shape 1427"/>
            <p:cNvSpPr/>
            <p:nvPr/>
          </p:nvSpPr>
          <p:spPr>
            <a:xfrm>
              <a:off x="1434352" y="7709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151529" y="7709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0" y="7709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717176" y="7709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1434352" y="14702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2151529" y="14702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0" y="14702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717176" y="14702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2868705" y="21694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1434352" y="21694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2151529" y="21694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0" y="21694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717176" y="21694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  <p:grpSp>
        <p:nvGrpSpPr>
          <p:cNvPr id="1512" name="Group 1512"/>
          <p:cNvGrpSpPr/>
          <p:nvPr/>
        </p:nvGrpSpPr>
        <p:grpSpPr>
          <a:xfrm>
            <a:off x="6881814" y="3705821"/>
            <a:ext cx="2143125" cy="2875688"/>
            <a:chOff x="0" y="0"/>
            <a:chExt cx="3047999" cy="4089866"/>
          </a:xfrm>
        </p:grpSpPr>
        <p:sp>
          <p:nvSpPr>
            <p:cNvPr id="1441" name="Shape 1441"/>
            <p:cNvSpPr/>
            <p:nvPr/>
          </p:nvSpPr>
          <p:spPr>
            <a:xfrm flipV="1">
              <a:off x="2958352" y="16704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2868705" y="16345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2868705" y="23338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 flipV="1">
              <a:off x="2958352" y="23696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 flipV="1">
              <a:off x="2312893" y="23696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 flipV="1">
              <a:off x="2241176" y="23696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 flipH="1" flipV="1">
              <a:off x="2241176" y="2369670"/>
              <a:ext cx="627852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 flipV="1">
              <a:off x="1595717" y="23696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 flipV="1">
              <a:off x="1524000" y="23696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0" name="Shape 1450"/>
            <p:cNvSpPr/>
            <p:nvPr/>
          </p:nvSpPr>
          <p:spPr>
            <a:xfrm flipH="1" flipV="1">
              <a:off x="1524000" y="2369670"/>
              <a:ext cx="627851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1" name="Shape 1451"/>
            <p:cNvSpPr/>
            <p:nvPr/>
          </p:nvSpPr>
          <p:spPr>
            <a:xfrm flipV="1">
              <a:off x="878540" y="23696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2" name="Shape 1452"/>
            <p:cNvSpPr/>
            <p:nvPr/>
          </p:nvSpPr>
          <p:spPr>
            <a:xfrm flipV="1">
              <a:off x="806823" y="2369670"/>
              <a:ext cx="1" cy="66340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3" name="Shape 1453"/>
            <p:cNvSpPr/>
            <p:nvPr/>
          </p:nvSpPr>
          <p:spPr>
            <a:xfrm flipH="1" flipV="1">
              <a:off x="806823" y="2369670"/>
              <a:ext cx="627852" cy="645460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4" name="Shape 1454"/>
            <p:cNvSpPr/>
            <p:nvPr/>
          </p:nvSpPr>
          <p:spPr>
            <a:xfrm flipV="1">
              <a:off x="161364" y="2369670"/>
              <a:ext cx="640596" cy="651111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5" name="Shape 1455"/>
            <p:cNvSpPr/>
            <p:nvPr/>
          </p:nvSpPr>
          <p:spPr>
            <a:xfrm flipV="1">
              <a:off x="107576" y="2387600"/>
              <a:ext cx="1" cy="663399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6" name="Shape 1456"/>
            <p:cNvSpPr/>
            <p:nvPr/>
          </p:nvSpPr>
          <p:spPr>
            <a:xfrm flipH="1" flipV="1">
              <a:off x="107576" y="2387600"/>
              <a:ext cx="627852" cy="645459"/>
            </a:xfrm>
            <a:prstGeom prst="line">
              <a:avLst/>
            </a:prstGeom>
            <a:solidFill>
              <a:srgbClr val="606060"/>
            </a:solidFill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7" name="Shape 1457"/>
            <p:cNvSpPr/>
            <p:nvPr/>
          </p:nvSpPr>
          <p:spPr>
            <a:xfrm flipV="1">
              <a:off x="2312893" y="16704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8" name="Shape 1458"/>
            <p:cNvSpPr/>
            <p:nvPr/>
          </p:nvSpPr>
          <p:spPr>
            <a:xfrm flipV="1">
              <a:off x="2241176" y="16704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59" name="Shape 1459"/>
            <p:cNvSpPr/>
            <p:nvPr/>
          </p:nvSpPr>
          <p:spPr>
            <a:xfrm flipH="1" flipV="1">
              <a:off x="2241176" y="1670423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0" name="Shape 1460"/>
            <p:cNvSpPr/>
            <p:nvPr/>
          </p:nvSpPr>
          <p:spPr>
            <a:xfrm flipV="1">
              <a:off x="1595717" y="16704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1" name="Shape 1461"/>
            <p:cNvSpPr/>
            <p:nvPr/>
          </p:nvSpPr>
          <p:spPr>
            <a:xfrm flipV="1">
              <a:off x="1524000" y="16704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2" name="Shape 1462"/>
            <p:cNvSpPr/>
            <p:nvPr/>
          </p:nvSpPr>
          <p:spPr>
            <a:xfrm flipH="1" flipV="1">
              <a:off x="1524000" y="1670423"/>
              <a:ext cx="627851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3" name="Shape 1463"/>
            <p:cNvSpPr/>
            <p:nvPr/>
          </p:nvSpPr>
          <p:spPr>
            <a:xfrm flipV="1">
              <a:off x="878540" y="16704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4" name="Shape 1464"/>
            <p:cNvSpPr/>
            <p:nvPr/>
          </p:nvSpPr>
          <p:spPr>
            <a:xfrm flipV="1">
              <a:off x="806823" y="1670423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5" name="Shape 1465"/>
            <p:cNvSpPr/>
            <p:nvPr/>
          </p:nvSpPr>
          <p:spPr>
            <a:xfrm flipH="1" flipV="1">
              <a:off x="806823" y="1670423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6" name="Shape 1466"/>
            <p:cNvSpPr/>
            <p:nvPr/>
          </p:nvSpPr>
          <p:spPr>
            <a:xfrm flipV="1">
              <a:off x="161364" y="1670423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7" name="Shape 1467"/>
            <p:cNvSpPr/>
            <p:nvPr/>
          </p:nvSpPr>
          <p:spPr>
            <a:xfrm flipV="1">
              <a:off x="107576" y="1688352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8" name="Shape 1468"/>
            <p:cNvSpPr/>
            <p:nvPr/>
          </p:nvSpPr>
          <p:spPr>
            <a:xfrm flipH="1" flipV="1">
              <a:off x="107576" y="1688352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69" name="Shape 1469"/>
            <p:cNvSpPr/>
            <p:nvPr/>
          </p:nvSpPr>
          <p:spPr>
            <a:xfrm flipV="1">
              <a:off x="2958353" y="9711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0" name="Shape 1470"/>
            <p:cNvSpPr/>
            <p:nvPr/>
          </p:nvSpPr>
          <p:spPr>
            <a:xfrm flipV="1">
              <a:off x="2312893" y="965525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1" name="Shape 1471"/>
            <p:cNvSpPr/>
            <p:nvPr/>
          </p:nvSpPr>
          <p:spPr>
            <a:xfrm flipV="1">
              <a:off x="2241176" y="9711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2" name="Shape 1472"/>
            <p:cNvSpPr/>
            <p:nvPr/>
          </p:nvSpPr>
          <p:spPr>
            <a:xfrm flipH="1" flipV="1">
              <a:off x="2241176" y="971176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3" name="Shape 1473"/>
            <p:cNvSpPr/>
            <p:nvPr/>
          </p:nvSpPr>
          <p:spPr>
            <a:xfrm flipV="1">
              <a:off x="1595717" y="9711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4" name="Shape 1474"/>
            <p:cNvSpPr/>
            <p:nvPr/>
          </p:nvSpPr>
          <p:spPr>
            <a:xfrm flipV="1">
              <a:off x="1524000" y="9711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5" name="Shape 1475"/>
            <p:cNvSpPr/>
            <p:nvPr/>
          </p:nvSpPr>
          <p:spPr>
            <a:xfrm flipH="1" flipV="1">
              <a:off x="1524000" y="971176"/>
              <a:ext cx="627851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6" name="Shape 1476"/>
            <p:cNvSpPr/>
            <p:nvPr/>
          </p:nvSpPr>
          <p:spPr>
            <a:xfrm flipV="1">
              <a:off x="878540" y="9711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7" name="Shape 1477"/>
            <p:cNvSpPr/>
            <p:nvPr/>
          </p:nvSpPr>
          <p:spPr>
            <a:xfrm flipV="1">
              <a:off x="806823" y="971176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8" name="Shape 1478"/>
            <p:cNvSpPr/>
            <p:nvPr/>
          </p:nvSpPr>
          <p:spPr>
            <a:xfrm flipH="1" flipV="1">
              <a:off x="806823" y="971176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9" name="Shape 1479"/>
            <p:cNvSpPr/>
            <p:nvPr/>
          </p:nvSpPr>
          <p:spPr>
            <a:xfrm flipV="1">
              <a:off x="161364" y="971176"/>
              <a:ext cx="640596" cy="651111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80" name="Shape 1480"/>
            <p:cNvSpPr/>
            <p:nvPr/>
          </p:nvSpPr>
          <p:spPr>
            <a:xfrm flipV="1">
              <a:off x="107576" y="989105"/>
              <a:ext cx="1" cy="663399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81" name="Shape 1481"/>
            <p:cNvSpPr/>
            <p:nvPr/>
          </p:nvSpPr>
          <p:spPr>
            <a:xfrm flipH="1" flipV="1">
              <a:off x="107576" y="989105"/>
              <a:ext cx="627852" cy="645460"/>
            </a:xfrm>
            <a:prstGeom prst="line">
              <a:avLst/>
            </a:prstGeom>
            <a:noFill/>
            <a:ln w="25400" cap="flat">
              <a:solidFill>
                <a:srgbClr val="60606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82" name="Shape 1482"/>
            <p:cNvSpPr/>
            <p:nvPr/>
          </p:nvSpPr>
          <p:spPr>
            <a:xfrm>
              <a:off x="2868705" y="86360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3" name="Shape 1483"/>
            <p:cNvSpPr/>
            <p:nvPr/>
          </p:nvSpPr>
          <p:spPr>
            <a:xfrm>
              <a:off x="1434352" y="86360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4" name="Shape 1484"/>
            <p:cNvSpPr/>
            <p:nvPr/>
          </p:nvSpPr>
          <p:spPr>
            <a:xfrm>
              <a:off x="2151529" y="86360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5" name="Shape 1485"/>
            <p:cNvSpPr/>
            <p:nvPr/>
          </p:nvSpPr>
          <p:spPr>
            <a:xfrm>
              <a:off x="0" y="86360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6" name="Shape 1486"/>
            <p:cNvSpPr/>
            <p:nvPr/>
          </p:nvSpPr>
          <p:spPr>
            <a:xfrm>
              <a:off x="717176" y="863600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7" name="Shape 1487"/>
            <p:cNvSpPr/>
            <p:nvPr/>
          </p:nvSpPr>
          <p:spPr>
            <a:xfrm>
              <a:off x="1434352" y="16345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8" name="Shape 1488"/>
            <p:cNvSpPr/>
            <p:nvPr/>
          </p:nvSpPr>
          <p:spPr>
            <a:xfrm>
              <a:off x="2151529" y="16345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0" y="16345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0" name="Shape 1490"/>
            <p:cNvSpPr/>
            <p:nvPr/>
          </p:nvSpPr>
          <p:spPr>
            <a:xfrm>
              <a:off x="717176" y="1634565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1" name="Shape 1491"/>
            <p:cNvSpPr/>
            <p:nvPr/>
          </p:nvSpPr>
          <p:spPr>
            <a:xfrm>
              <a:off x="1434352" y="23338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2151529" y="23338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0" y="23338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4" name="Shape 1494"/>
            <p:cNvSpPr/>
            <p:nvPr/>
          </p:nvSpPr>
          <p:spPr>
            <a:xfrm>
              <a:off x="717176" y="2333811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5" name="Shape 1495"/>
            <p:cNvSpPr/>
            <p:nvPr/>
          </p:nvSpPr>
          <p:spPr>
            <a:xfrm>
              <a:off x="1435100" y="0"/>
              <a:ext cx="179295" cy="179295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496" name="Shape 1496"/>
            <p:cNvSpPr/>
            <p:nvPr/>
          </p:nvSpPr>
          <p:spPr>
            <a:xfrm flipH="1" flipV="1">
              <a:off x="1524000" y="63500"/>
              <a:ext cx="692916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97" name="Shape 1497"/>
            <p:cNvSpPr/>
            <p:nvPr/>
          </p:nvSpPr>
          <p:spPr>
            <a:xfrm flipH="1" flipV="1">
              <a:off x="1524000" y="63500"/>
              <a:ext cx="1397000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98" name="Shape 1498"/>
            <p:cNvSpPr/>
            <p:nvPr/>
          </p:nvSpPr>
          <p:spPr>
            <a:xfrm flipV="1">
              <a:off x="1528474" y="63033"/>
              <a:ext cx="1" cy="800567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99" name="Shape 1499"/>
            <p:cNvSpPr/>
            <p:nvPr/>
          </p:nvSpPr>
          <p:spPr>
            <a:xfrm flipV="1">
              <a:off x="823109" y="63500"/>
              <a:ext cx="700891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0" name="Shape 1500"/>
            <p:cNvSpPr/>
            <p:nvPr/>
          </p:nvSpPr>
          <p:spPr>
            <a:xfrm flipV="1">
              <a:off x="76200" y="63500"/>
              <a:ext cx="1447800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1" name="Shape 1501"/>
            <p:cNvSpPr/>
            <p:nvPr/>
          </p:nvSpPr>
          <p:spPr>
            <a:xfrm rot="10800000" flipH="1">
              <a:off x="1447800" y="3910572"/>
              <a:ext cx="179295" cy="179295"/>
            </a:xfrm>
            <a:prstGeom prst="ellipse">
              <a:avLst/>
            </a:prstGeom>
            <a:solidFill>
              <a:srgbClr val="8D3124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005493"/>
                  </a:solidFill>
                  <a:uFill>
                    <a:solidFill>
                      <a:srgbClr val="0048AA"/>
                    </a:solidFill>
                  </a:uFill>
                </a:defRPr>
              </a:pPr>
              <a:endParaRPr sz="1547" kern="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502" name="Shape 1502"/>
            <p:cNvSpPr/>
            <p:nvPr/>
          </p:nvSpPr>
          <p:spPr>
            <a:xfrm flipH="1">
              <a:off x="1574800" y="3150066"/>
              <a:ext cx="692916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3" name="Shape 1503"/>
            <p:cNvSpPr/>
            <p:nvPr/>
          </p:nvSpPr>
          <p:spPr>
            <a:xfrm flipH="1">
              <a:off x="1600200" y="3147692"/>
              <a:ext cx="1415706" cy="878675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4" name="Shape 1504"/>
            <p:cNvSpPr/>
            <p:nvPr/>
          </p:nvSpPr>
          <p:spPr>
            <a:xfrm flipH="1">
              <a:off x="1536699" y="3124200"/>
              <a:ext cx="1" cy="800567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787400" y="3150066"/>
              <a:ext cx="700891" cy="80010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57698" y="3134862"/>
              <a:ext cx="1377402" cy="891505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868705" y="30330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1434352" y="30330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2151529" y="30330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510" name="Shape 1510"/>
            <p:cNvSpPr/>
            <p:nvPr/>
          </p:nvSpPr>
          <p:spPr>
            <a:xfrm>
              <a:off x="0" y="30330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  <p:sp>
          <p:nvSpPr>
            <p:cNvPr id="1511" name="Shape 1511"/>
            <p:cNvSpPr/>
            <p:nvPr/>
          </p:nvSpPr>
          <p:spPr>
            <a:xfrm>
              <a:off x="717176" y="3033059"/>
              <a:ext cx="179295" cy="179295"/>
            </a:xfrm>
            <a:prstGeom prst="ellipse">
              <a:avLst/>
            </a:prstGeom>
            <a:solidFill>
              <a:srgbClr val="606060"/>
            </a:solidFill>
            <a:ln w="12700" cap="flat">
              <a:noFill/>
              <a:round/>
            </a:ln>
            <a:effectLst/>
          </p:spPr>
          <p:txBody>
            <a:bodyPr wrap="square" lIns="142875" tIns="142875" rIns="142875" bIns="142875" numCol="1" anchor="t">
              <a:noAutofit/>
            </a:bodyPr>
            <a:lstStyle/>
            <a:p>
              <a:pPr marL="5079" marR="5079" defTabSz="910796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 sz="22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</a:defRPr>
              </a:pPr>
              <a:endParaRPr sz="1547" kern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Lucida Sans Regular"/>
                <a:sym typeface="Lucida Sans Regula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" grpId="0" build="p" animBg="1" advAuto="0"/>
      <p:bldP spid="1380" grpId="0" animBg="1" advAuto="0"/>
      <p:bldP spid="1440" grpId="0" animBg="1" advAuto="0"/>
      <p:bldP spid="151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800"/>
              <a:t>Shortest paths with negative weights:  failed attempts</a:t>
            </a:r>
          </a:p>
        </p:txBody>
      </p:sp>
      <p:sp>
        <p:nvSpPr>
          <p:cNvPr id="1580" name="Shape 158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Dijkstra.  </a:t>
            </a:r>
            <a:r>
              <a:rPr sz="2400">
                <a:solidFill>
                  <a:srgbClr val="000000"/>
                </a:solidFill>
              </a:rPr>
              <a:t>Doesn’t work with negative edge weights.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sz="2400"/>
              <a:t>Re-weighting.  </a:t>
            </a:r>
            <a:r>
              <a:rPr sz="2400">
                <a:solidFill>
                  <a:srgbClr val="000000"/>
                </a:solidFill>
              </a:rPr>
              <a:t>Add a constant to every edge weight doesn’t work.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sz="2400"/>
              <a:t>Conclusion.  </a:t>
            </a:r>
            <a:r>
              <a:rPr sz="2400">
                <a:solidFill>
                  <a:srgbClr val="000000"/>
                </a:solidFill>
              </a:rPr>
              <a:t>Need a different algorithm.</a:t>
            </a:r>
          </a:p>
        </p:txBody>
      </p:sp>
      <p:sp>
        <p:nvSpPr>
          <p:cNvPr id="1581" name="Shape 1581"/>
          <p:cNvSpPr/>
          <p:nvPr/>
        </p:nvSpPr>
        <p:spPr>
          <a:xfrm flipV="1">
            <a:off x="4167189" y="2044605"/>
            <a:ext cx="1654175" cy="1588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82" name="Shape 1582"/>
          <p:cNvSpPr/>
          <p:nvPr/>
        </p:nvSpPr>
        <p:spPr>
          <a:xfrm flipV="1">
            <a:off x="5954714" y="2184108"/>
            <a:ext cx="4763" cy="1052513"/>
          </a:xfrm>
          <a:prstGeom prst="line">
            <a:avLst/>
          </a:prstGeom>
          <a:ln w="762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83" name="Shape 1583"/>
          <p:cNvSpPr/>
          <p:nvPr/>
        </p:nvSpPr>
        <p:spPr>
          <a:xfrm>
            <a:off x="4167189" y="3371556"/>
            <a:ext cx="1649413" cy="1588"/>
          </a:xfrm>
          <a:prstGeom prst="line">
            <a:avLst/>
          </a:prstGeom>
          <a:ln w="762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86" name="Shape 1586"/>
          <p:cNvSpPr/>
          <p:nvPr/>
        </p:nvSpPr>
        <p:spPr>
          <a:xfrm>
            <a:off x="3892551" y="3233444"/>
            <a:ext cx="274639" cy="2746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3</a:t>
            </a:r>
          </a:p>
        </p:txBody>
      </p:sp>
      <p:sp>
        <p:nvSpPr>
          <p:cNvPr id="1587" name="Shape 1587"/>
          <p:cNvSpPr/>
          <p:nvPr/>
        </p:nvSpPr>
        <p:spPr>
          <a:xfrm>
            <a:off x="5821363" y="1911058"/>
            <a:ext cx="274639" cy="27305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</a:t>
            </a:r>
          </a:p>
        </p:txBody>
      </p:sp>
      <p:sp>
        <p:nvSpPr>
          <p:cNvPr id="1588" name="Shape 1588"/>
          <p:cNvSpPr/>
          <p:nvPr/>
        </p:nvSpPr>
        <p:spPr>
          <a:xfrm>
            <a:off x="4030662" y="2185694"/>
            <a:ext cx="1588" cy="1047750"/>
          </a:xfrm>
          <a:prstGeom prst="line">
            <a:avLst/>
          </a:prstGeom>
          <a:ln w="38100">
            <a:solidFill>
              <a:srgbClr val="BABABA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89" name="Shape 1589"/>
          <p:cNvSpPr/>
          <p:nvPr/>
        </p:nvSpPr>
        <p:spPr>
          <a:xfrm>
            <a:off x="3961617" y="2515894"/>
            <a:ext cx="161904" cy="32829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Helvetica"/>
                <a:cs typeface="Helvetica"/>
              </a:rPr>
              <a:t>2</a:t>
            </a:r>
          </a:p>
        </p:txBody>
      </p:sp>
      <p:sp>
        <p:nvSpPr>
          <p:cNvPr id="1590" name="Shape 1590"/>
          <p:cNvSpPr/>
          <p:nvPr/>
        </p:nvSpPr>
        <p:spPr>
          <a:xfrm>
            <a:off x="4926222" y="1922963"/>
            <a:ext cx="161904" cy="32829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>
              <a:spcBef>
                <a:spcPts val="1100"/>
              </a:spcBef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0796" eaLnBrk="1" fontAlgn="auto">
              <a:lnSpc>
                <a:spcPct val="150000"/>
              </a:lnSpc>
              <a:spcBef>
                <a:spcPts val="773"/>
              </a:spcBef>
              <a:spcAft>
                <a:spcPts val="0"/>
              </a:spcAft>
            </a:pPr>
            <a:r>
              <a:rPr sz="1266" kern="0">
                <a:latin typeface="Helvetica"/>
                <a:cs typeface="Helvetica"/>
              </a:rPr>
              <a:t>6</a:t>
            </a:r>
          </a:p>
        </p:txBody>
      </p:sp>
      <p:sp>
        <p:nvSpPr>
          <p:cNvPr id="1591" name="Shape 1591"/>
          <p:cNvSpPr/>
          <p:nvPr/>
        </p:nvSpPr>
        <p:spPr>
          <a:xfrm>
            <a:off x="5780194" y="2473230"/>
            <a:ext cx="306575" cy="41846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0367" tIns="80367" rIns="80367" bIns="80367">
            <a:spAutoFit/>
          </a:bodyPr>
          <a:lstStyle>
            <a:lvl1pPr marL="0" marR="0" algn="ctr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cs typeface="Helvetica"/>
              </a:rPr>
              <a:t>-8</a:t>
            </a:r>
          </a:p>
        </p:txBody>
      </p:sp>
      <p:sp>
        <p:nvSpPr>
          <p:cNvPr id="1592" name="Shape 1592"/>
          <p:cNvSpPr/>
          <p:nvPr/>
        </p:nvSpPr>
        <p:spPr>
          <a:xfrm>
            <a:off x="4920071" y="3252494"/>
            <a:ext cx="161904" cy="32829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Helvetica"/>
                <a:cs typeface="Helvetica"/>
              </a:rPr>
              <a:t>3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492876" y="2431757"/>
            <a:ext cx="3273333" cy="55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Dijkstra selects vertex 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3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 immediately after 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0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.</a:t>
            </a:r>
          </a:p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But shortest path from 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0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 to 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3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 is 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0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1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2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Helvetica"/>
                <a:ea typeface="+mj-ea"/>
                <a:cs typeface="Helvetica"/>
                <a:sym typeface="Helvetica"/>
              </a:rPr>
              <a:t>3</a:t>
            </a: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.</a:t>
            </a:r>
          </a:p>
        </p:txBody>
      </p:sp>
      <p:sp>
        <p:nvSpPr>
          <p:cNvPr id="1594" name="Shape 1594"/>
          <p:cNvSpPr/>
          <p:nvPr/>
        </p:nvSpPr>
        <p:spPr>
          <a:xfrm>
            <a:off x="4099739" y="2080549"/>
            <a:ext cx="1755161" cy="1178494"/>
          </a:xfrm>
          <a:prstGeom prst="line">
            <a:avLst/>
          </a:prstGeom>
          <a:ln w="38100">
            <a:solidFill>
              <a:srgbClr val="BABABA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95" name="Shape 1595"/>
          <p:cNvSpPr/>
          <p:nvPr/>
        </p:nvSpPr>
        <p:spPr>
          <a:xfrm>
            <a:off x="4927385" y="2553598"/>
            <a:ext cx="161904" cy="32829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>
              <a:defRPr sz="18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Helvetica"/>
                <a:cs typeface="Helvetica"/>
              </a:rPr>
              <a:t>4</a:t>
            </a:r>
          </a:p>
        </p:txBody>
      </p:sp>
      <p:sp>
        <p:nvSpPr>
          <p:cNvPr id="1596" name="Shape 1596"/>
          <p:cNvSpPr/>
          <p:nvPr/>
        </p:nvSpPr>
        <p:spPr>
          <a:xfrm>
            <a:off x="3892551" y="1911057"/>
            <a:ext cx="274639" cy="27463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0</a:t>
            </a:r>
          </a:p>
        </p:txBody>
      </p:sp>
      <p:sp>
        <p:nvSpPr>
          <p:cNvPr id="1597" name="Shape 1597"/>
          <p:cNvSpPr/>
          <p:nvPr/>
        </p:nvSpPr>
        <p:spPr>
          <a:xfrm>
            <a:off x="5819180" y="3236620"/>
            <a:ext cx="274638" cy="27305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2</a:t>
            </a:r>
          </a:p>
        </p:txBody>
      </p:sp>
      <p:grpSp>
        <p:nvGrpSpPr>
          <p:cNvPr id="1613" name="Group 1613"/>
          <p:cNvGrpSpPr/>
          <p:nvPr/>
        </p:nvGrpSpPr>
        <p:grpSpPr>
          <a:xfrm>
            <a:off x="3892551" y="4286621"/>
            <a:ext cx="5841803" cy="1646914"/>
            <a:chOff x="0" y="0"/>
            <a:chExt cx="8308341" cy="2342277"/>
          </a:xfrm>
        </p:grpSpPr>
        <p:sp>
          <p:nvSpPr>
            <p:cNvPr id="1598" name="Shape 1598"/>
            <p:cNvSpPr/>
            <p:nvPr/>
          </p:nvSpPr>
          <p:spPr>
            <a:xfrm>
              <a:off x="250895" y="249766"/>
              <a:ext cx="2496229" cy="1676081"/>
            </a:xfrm>
            <a:prstGeom prst="line">
              <a:avLst/>
            </a:prstGeom>
            <a:noFill/>
            <a:ln w="38100" cap="flat">
              <a:solidFill>
                <a:srgbClr val="BABAB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599" name="Shape 1599"/>
            <p:cNvSpPr/>
            <p:nvPr/>
          </p:nvSpPr>
          <p:spPr>
            <a:xfrm flipV="1">
              <a:off x="390595" y="198966"/>
              <a:ext cx="2352605" cy="2259"/>
            </a:xfrm>
            <a:prstGeom prst="line">
              <a:avLst/>
            </a:prstGeom>
            <a:noFill/>
            <a:ln w="38100" cap="flat">
              <a:solidFill>
                <a:srgbClr val="BABAB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600" name="Shape 1600"/>
            <p:cNvSpPr/>
            <p:nvPr/>
          </p:nvSpPr>
          <p:spPr>
            <a:xfrm flipV="1">
              <a:off x="2932853" y="388338"/>
              <a:ext cx="6774" cy="1496908"/>
            </a:xfrm>
            <a:prstGeom prst="line">
              <a:avLst/>
            </a:prstGeom>
            <a:noFill/>
            <a:ln w="38100" cap="flat">
              <a:solidFill>
                <a:srgbClr val="BABABA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601" name="Shape 1601"/>
            <p:cNvSpPr/>
            <p:nvPr/>
          </p:nvSpPr>
          <p:spPr>
            <a:xfrm>
              <a:off x="390595" y="2077155"/>
              <a:ext cx="2345832" cy="2259"/>
            </a:xfrm>
            <a:prstGeom prst="line">
              <a:avLst/>
            </a:prstGeom>
            <a:noFill/>
            <a:ln w="38100" cap="flat">
              <a:solidFill>
                <a:srgbClr val="BABABA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602" name="Shape 1602"/>
            <p:cNvSpPr/>
            <p:nvPr/>
          </p:nvSpPr>
          <p:spPr>
            <a:xfrm>
              <a:off x="196426" y="390595"/>
              <a:ext cx="2259" cy="149013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603" name="Shape 1603"/>
            <p:cNvSpPr/>
            <p:nvPr/>
          </p:nvSpPr>
          <p:spPr>
            <a:xfrm>
              <a:off x="0" y="0"/>
              <a:ext cx="390596" cy="39059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00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0</a:t>
              </a:r>
            </a:p>
          </p:txBody>
        </p:sp>
        <p:sp>
          <p:nvSpPr>
            <p:cNvPr id="1604" name="Shape 1604"/>
            <p:cNvSpPr/>
            <p:nvPr/>
          </p:nvSpPr>
          <p:spPr>
            <a:xfrm>
              <a:off x="0" y="1880729"/>
              <a:ext cx="390596" cy="390596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00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3</a:t>
              </a:r>
            </a:p>
          </p:txBody>
        </p:sp>
        <p:sp>
          <p:nvSpPr>
            <p:cNvPr id="1605" name="Shape 1605"/>
            <p:cNvSpPr/>
            <p:nvPr/>
          </p:nvSpPr>
          <p:spPr>
            <a:xfrm>
              <a:off x="2743200" y="0"/>
              <a:ext cx="390596" cy="38833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00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1</a:t>
              </a:r>
            </a:p>
          </p:txBody>
        </p:sp>
        <p:sp>
          <p:nvSpPr>
            <p:cNvPr id="1606" name="Shape 1606"/>
            <p:cNvSpPr/>
            <p:nvPr/>
          </p:nvSpPr>
          <p:spPr>
            <a:xfrm>
              <a:off x="28749" y="860212"/>
              <a:ext cx="357933" cy="46691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0" marR="0" algn="ctr"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Helvetica"/>
                  <a:cs typeface="Helvetica"/>
                </a:rPr>
                <a:t>10</a:t>
              </a:r>
            </a:p>
          </p:txBody>
        </p:sp>
        <p:sp>
          <p:nvSpPr>
            <p:cNvPr id="1607" name="Shape 1607"/>
            <p:cNvSpPr/>
            <p:nvPr/>
          </p:nvSpPr>
          <p:spPr>
            <a:xfrm>
              <a:off x="1396962" y="29633"/>
              <a:ext cx="357933" cy="46691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0" marR="0" algn="ctr">
                <a:spcBef>
                  <a:spcPts val="1100"/>
                </a:spcBef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0796" eaLnBrk="1" fontAlgn="auto">
                <a:lnSpc>
                  <a:spcPct val="150000"/>
                </a:lnSpc>
                <a:spcBef>
                  <a:spcPts val="773"/>
                </a:spcBef>
                <a:spcAft>
                  <a:spcPts val="0"/>
                </a:spcAft>
              </a:pPr>
              <a:r>
                <a:rPr sz="1266" kern="0">
                  <a:latin typeface="Helvetica"/>
                  <a:cs typeface="Helvetica"/>
                </a:rPr>
                <a:t>14</a:t>
              </a:r>
            </a:p>
          </p:txBody>
        </p:sp>
        <p:sp>
          <p:nvSpPr>
            <p:cNvPr id="1608" name="Shape 1608"/>
            <p:cNvSpPr/>
            <p:nvPr/>
          </p:nvSpPr>
          <p:spPr>
            <a:xfrm>
              <a:off x="2740095" y="1885244"/>
              <a:ext cx="390597" cy="388339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marL="7224" marR="7224" algn="ctr">
                <a:lnSpc>
                  <a:spcPct val="100000"/>
                </a:lnSpc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5079" marR="5079" defTabSz="910796" eaLnBrk="1" fontAlgn="auto"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Lucida Sans Regular"/>
                  <a:sym typeface="Lucida Sans Regular"/>
                </a:rPr>
                <a:t>2</a:t>
              </a:r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393576" y="1875367"/>
              <a:ext cx="357933" cy="46691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0" marR="0" algn="ctr"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Helvetica"/>
                  <a:cs typeface="Helvetica"/>
                </a:rPr>
                <a:t>11</a:t>
              </a:r>
            </a:p>
          </p:txBody>
        </p:sp>
        <p:sp>
          <p:nvSpPr>
            <p:cNvPr id="1610" name="Shape 1610"/>
            <p:cNvSpPr/>
            <p:nvPr/>
          </p:nvSpPr>
          <p:spPr>
            <a:xfrm>
              <a:off x="2813206" y="891821"/>
              <a:ext cx="230263" cy="46691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0" marR="0" algn="ctr"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Helvetica"/>
                  <a:cs typeface="Helvetica"/>
                </a:rPr>
                <a:t>0</a:t>
              </a:r>
            </a:p>
          </p:txBody>
        </p:sp>
        <p:sp>
          <p:nvSpPr>
            <p:cNvPr id="1611" name="Shape 1611"/>
            <p:cNvSpPr/>
            <p:nvPr/>
          </p:nvSpPr>
          <p:spPr>
            <a:xfrm>
              <a:off x="3698240" y="557670"/>
              <a:ext cx="4610101" cy="795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marL="41273" marR="41273"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Adding 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8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 to each edge weight changes the shortest path from 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0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®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1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®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2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®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3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 to 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0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®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Helvetica"/>
                  <a:ea typeface="+mj-ea"/>
                  <a:cs typeface="Helvetica"/>
                  <a:sym typeface="Helvetica"/>
                </a:rPr>
                <a:t>3</a:t>
              </a: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.</a:t>
              </a:r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407930" y="960965"/>
              <a:ext cx="357933" cy="46691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 marL="0" marR="0" algn="ctr">
                <a:defRPr sz="1800">
                  <a:solidFill>
                    <a:srgbClr val="606060"/>
                  </a:solidFill>
                  <a:uFill>
                    <a:solidFill>
                      <a:srgbClr val="60606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66" kern="0">
                  <a:latin typeface="Helvetica"/>
                  <a:cs typeface="Helvetica"/>
                </a:rPr>
                <a:t>12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" grpId="0" build="p" animBg="1" advAuto="0"/>
      <p:bldP spid="1613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Shape 16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Negative cycles</a:t>
            </a:r>
          </a:p>
        </p:txBody>
      </p:sp>
      <p:sp>
        <p:nvSpPr>
          <p:cNvPr id="1617" name="Shape 161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Def.  </a:t>
            </a:r>
            <a:r>
              <a:rPr sz="2400">
                <a:solidFill>
                  <a:srgbClr val="000000"/>
                </a:solidFill>
              </a:rPr>
              <a:t>A </a:t>
            </a:r>
            <a:r>
              <a:rPr sz="240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negative cycle</a:t>
            </a:r>
            <a:r>
              <a:rPr sz="2400">
                <a:solidFill>
                  <a:srgbClr val="000000"/>
                </a:solidFill>
              </a:rPr>
              <a:t> is a directed cycle whose sum of edge weights is negative.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sz="2400"/>
              <a:t>Proposition.  </a:t>
            </a:r>
            <a:r>
              <a:rPr sz="2400">
                <a:solidFill>
                  <a:srgbClr val="000000"/>
                </a:solidFill>
              </a:rPr>
              <a:t>A SPT exists iff no negative cycles.</a:t>
            </a:r>
          </a:p>
        </p:txBody>
      </p:sp>
      <p:pic>
        <p:nvPicPr>
          <p:cNvPr id="1620" name="TinyNetworkNeg.png"/>
          <p:cNvPicPr>
            <a:picLocks noChangeAspect="1"/>
          </p:cNvPicPr>
          <p:nvPr/>
        </p:nvPicPr>
        <p:blipFill>
          <a:blip r:embed="rId3"/>
          <a:srcRect r="503" b="11197"/>
          <a:stretch>
            <a:fillRect/>
          </a:stretch>
        </p:blipFill>
        <p:spPr>
          <a:xfrm>
            <a:off x="4180004" y="2152396"/>
            <a:ext cx="4338935" cy="3098084"/>
          </a:xfrm>
          <a:prstGeom prst="rect">
            <a:avLst/>
          </a:prstGeom>
          <a:ln w="12700"/>
        </p:spPr>
      </p:pic>
      <p:grpSp>
        <p:nvGrpSpPr>
          <p:cNvPr id="1623" name="Group 1623"/>
          <p:cNvGrpSpPr/>
          <p:nvPr/>
        </p:nvGrpSpPr>
        <p:grpSpPr>
          <a:xfrm>
            <a:off x="5060157" y="6116838"/>
            <a:ext cx="1125141" cy="512562"/>
            <a:chOff x="0" y="0"/>
            <a:chExt cx="1600200" cy="1574800"/>
          </a:xfrm>
        </p:grpSpPr>
        <p:sp>
          <p:nvSpPr>
            <p:cNvPr id="1621" name="Shape 1621"/>
            <p:cNvSpPr/>
            <p:nvPr/>
          </p:nvSpPr>
          <p:spPr>
            <a:xfrm>
              <a:off x="330200" y="3048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/>
            <a:p>
              <a:pPr marL="41273" marR="41273"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assuming all vertices reachable from s</a:t>
              </a:r>
            </a:p>
          </p:txBody>
        </p:sp>
        <p:sp>
          <p:nvSpPr>
            <p:cNvPr id="1622" name="Shape 1622"/>
            <p:cNvSpPr/>
            <p:nvPr/>
          </p:nvSpPr>
          <p:spPr>
            <a:xfrm>
              <a:off x="0" y="0"/>
              <a:ext cx="285824" cy="348034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624" name="Shape 1624"/>
          <p:cNvSpPr/>
          <p:nvPr/>
        </p:nvSpPr>
        <p:spPr>
          <a:xfrm>
            <a:off x="5595938" y="2401910"/>
            <a:ext cx="242054" cy="30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 build="p" animBg="1" advAuto="0"/>
      <p:bldP spid="162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Shape 16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83F92-D8EC-4299-BC1B-DE781597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147" y="1666876"/>
            <a:ext cx="6610253" cy="2065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7953D-BCEA-4800-BAEF-9E32D81D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0" y="4339741"/>
            <a:ext cx="7191541" cy="12902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hape 16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 demo</a:t>
            </a:r>
          </a:p>
        </p:txBody>
      </p:sp>
      <p:sp>
        <p:nvSpPr>
          <p:cNvPr id="1641" name="Shape 16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Repeat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V</a:t>
            </a:r>
            <a:r>
              <a:rPr sz="2400"/>
              <a:t> times:  relax all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E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/>
              <a:t>edges.</a:t>
            </a:r>
          </a:p>
        </p:txBody>
      </p:sp>
      <p:sp>
        <p:nvSpPr>
          <p:cNvPr id="1644" name="Shape 1644"/>
          <p:cNvSpPr/>
          <p:nvPr/>
        </p:nvSpPr>
        <p:spPr>
          <a:xfrm>
            <a:off x="8596313" y="1482328"/>
            <a:ext cx="899285" cy="532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1   5.0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4   9.0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7   8.0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2  12.0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3  15.0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7   4.0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3   3.0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6  11.0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3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6   9.0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5   4.0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6  20.0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7   5.0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2   1.0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6  13.0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5   6.0</a:t>
            </a:r>
          </a:p>
          <a:p>
            <a:pPr marL="41273" marR="41273" defTabSz="910796" eaLnBrk="1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2   7.0</a:t>
            </a:r>
          </a:p>
        </p:txBody>
      </p:sp>
      <p:sp>
        <p:nvSpPr>
          <p:cNvPr id="1645" name="Shape 1645"/>
          <p:cNvSpPr/>
          <p:nvPr/>
        </p:nvSpPr>
        <p:spPr>
          <a:xfrm flipH="1" flipV="1">
            <a:off x="4749143" y="4696885"/>
            <a:ext cx="2641662" cy="519321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46" name="Shape 1646"/>
          <p:cNvSpPr/>
          <p:nvPr/>
        </p:nvSpPr>
        <p:spPr>
          <a:xfrm flipH="1">
            <a:off x="2431959" y="3812978"/>
            <a:ext cx="1529847" cy="1475769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47" name="Shape 1647"/>
          <p:cNvSpPr/>
          <p:nvPr/>
        </p:nvSpPr>
        <p:spPr>
          <a:xfrm flipH="1">
            <a:off x="4131424" y="3718691"/>
            <a:ext cx="1491439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48" name="Shape 1648"/>
          <p:cNvSpPr/>
          <p:nvPr/>
        </p:nvSpPr>
        <p:spPr>
          <a:xfrm flipV="1">
            <a:off x="4158238" y="2491992"/>
            <a:ext cx="1" cy="990588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49" name="Shape 1649"/>
          <p:cNvSpPr/>
          <p:nvPr/>
        </p:nvSpPr>
        <p:spPr>
          <a:xfrm flipH="1" flipV="1">
            <a:off x="6559721" y="2557166"/>
            <a:ext cx="933564" cy="2532757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0" name="Shape 1650"/>
          <p:cNvSpPr/>
          <p:nvPr/>
        </p:nvSpPr>
        <p:spPr>
          <a:xfrm flipH="1">
            <a:off x="5784302" y="2652119"/>
            <a:ext cx="668886" cy="1113935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1" name="Shape 1651"/>
          <p:cNvSpPr/>
          <p:nvPr/>
        </p:nvSpPr>
        <p:spPr>
          <a:xfrm flipH="1" flipV="1">
            <a:off x="5913992" y="3811070"/>
            <a:ext cx="1512532" cy="133243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2" name="Shape 1652"/>
          <p:cNvSpPr/>
          <p:nvPr/>
        </p:nvSpPr>
        <p:spPr>
          <a:xfrm flipH="1">
            <a:off x="2399092" y="5336255"/>
            <a:ext cx="4991728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3" name="Shape 1653"/>
          <p:cNvSpPr/>
          <p:nvPr/>
        </p:nvSpPr>
        <p:spPr>
          <a:xfrm flipV="1">
            <a:off x="2403772" y="3312922"/>
            <a:ext cx="1" cy="1794980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4" name="Shape 1654"/>
          <p:cNvSpPr/>
          <p:nvPr/>
        </p:nvSpPr>
        <p:spPr>
          <a:xfrm flipH="1" flipV="1">
            <a:off x="2418645" y="3223459"/>
            <a:ext cx="1543160" cy="418800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5" name="Shape 1655"/>
          <p:cNvSpPr/>
          <p:nvPr/>
        </p:nvSpPr>
        <p:spPr>
          <a:xfrm flipH="1">
            <a:off x="2438239" y="2580344"/>
            <a:ext cx="1532497" cy="608232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6" name="Shape 1656"/>
          <p:cNvSpPr/>
          <p:nvPr/>
        </p:nvSpPr>
        <p:spPr>
          <a:xfrm flipH="1" flipV="1">
            <a:off x="4208430" y="2525190"/>
            <a:ext cx="1432157" cy="1082405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7" name="Shape 1657"/>
          <p:cNvSpPr/>
          <p:nvPr/>
        </p:nvSpPr>
        <p:spPr>
          <a:xfrm flipH="1">
            <a:off x="4150165" y="2518135"/>
            <a:ext cx="222268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8" name="Shape 1658"/>
          <p:cNvSpPr/>
          <p:nvPr/>
        </p:nvSpPr>
        <p:spPr>
          <a:xfrm flipH="1" flipV="1">
            <a:off x="4130155" y="3692623"/>
            <a:ext cx="462168" cy="754362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59" name="Shape 1659"/>
          <p:cNvSpPr/>
          <p:nvPr/>
        </p:nvSpPr>
        <p:spPr>
          <a:xfrm flipH="1">
            <a:off x="4700188" y="3812977"/>
            <a:ext cx="940398" cy="823986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60" name="Shape 1660"/>
          <p:cNvSpPr/>
          <p:nvPr/>
        </p:nvSpPr>
        <p:spPr>
          <a:xfrm flipH="1">
            <a:off x="2401577" y="4689229"/>
            <a:ext cx="2087080" cy="597495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61" name="Shape 1661"/>
          <p:cNvSpPr/>
          <p:nvPr/>
        </p:nvSpPr>
        <p:spPr>
          <a:xfrm>
            <a:off x="2220515" y="3028041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0</a:t>
            </a:r>
          </a:p>
        </p:txBody>
      </p:sp>
      <p:sp>
        <p:nvSpPr>
          <p:cNvPr id="1662" name="Shape 1662"/>
          <p:cNvSpPr/>
          <p:nvPr/>
        </p:nvSpPr>
        <p:spPr>
          <a:xfrm>
            <a:off x="2220515" y="5130492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4</a:t>
            </a:r>
          </a:p>
        </p:txBody>
      </p:sp>
      <p:sp>
        <p:nvSpPr>
          <p:cNvPr id="1663" name="Shape 1663"/>
          <p:cNvSpPr/>
          <p:nvPr/>
        </p:nvSpPr>
        <p:spPr>
          <a:xfrm>
            <a:off x="3989411" y="3514787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7</a:t>
            </a:r>
          </a:p>
        </p:txBody>
      </p:sp>
      <p:sp>
        <p:nvSpPr>
          <p:cNvPr id="1664" name="Shape 1664"/>
          <p:cNvSpPr/>
          <p:nvPr/>
        </p:nvSpPr>
        <p:spPr>
          <a:xfrm>
            <a:off x="3975689" y="2321719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</a:t>
            </a:r>
          </a:p>
        </p:txBody>
      </p:sp>
      <p:sp>
        <p:nvSpPr>
          <p:cNvPr id="1665" name="Shape 1665"/>
          <p:cNvSpPr/>
          <p:nvPr/>
        </p:nvSpPr>
        <p:spPr>
          <a:xfrm>
            <a:off x="6390408" y="2313460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3</a:t>
            </a:r>
          </a:p>
        </p:txBody>
      </p:sp>
      <p:sp>
        <p:nvSpPr>
          <p:cNvPr id="1666" name="Shape 1666"/>
          <p:cNvSpPr/>
          <p:nvPr/>
        </p:nvSpPr>
        <p:spPr>
          <a:xfrm>
            <a:off x="4497750" y="4459218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5</a:t>
            </a:r>
          </a:p>
        </p:txBody>
      </p:sp>
      <p:sp>
        <p:nvSpPr>
          <p:cNvPr id="1667" name="Shape 1667"/>
          <p:cNvSpPr/>
          <p:nvPr/>
        </p:nvSpPr>
        <p:spPr>
          <a:xfrm>
            <a:off x="5649244" y="3540647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2</a:t>
            </a:r>
          </a:p>
        </p:txBody>
      </p:sp>
      <p:sp>
        <p:nvSpPr>
          <p:cNvPr id="1668" name="Shape 1668"/>
          <p:cNvSpPr/>
          <p:nvPr/>
        </p:nvSpPr>
        <p:spPr>
          <a:xfrm>
            <a:off x="7395108" y="5112633"/>
            <a:ext cx="357188" cy="357188"/>
          </a:xfrm>
          <a:prstGeom prst="ellipse">
            <a:avLst/>
          </a:prstGeom>
          <a:solidFill>
            <a:srgbClr val="B5B5B5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6</a:t>
            </a:r>
          </a:p>
        </p:txBody>
      </p:sp>
      <p:sp>
        <p:nvSpPr>
          <p:cNvPr id="1669" name="Shape 1669"/>
          <p:cNvSpPr/>
          <p:nvPr/>
        </p:nvSpPr>
        <p:spPr>
          <a:xfrm>
            <a:off x="1916907" y="3053953"/>
            <a:ext cx="253275" cy="33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</a:t>
            </a:r>
          </a:p>
        </p:txBody>
      </p:sp>
      <p:sp>
        <p:nvSpPr>
          <p:cNvPr id="1670" name="Shape 1670"/>
          <p:cNvSpPr/>
          <p:nvPr/>
        </p:nvSpPr>
        <p:spPr>
          <a:xfrm>
            <a:off x="4149329" y="4018360"/>
            <a:ext cx="53578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6</a:t>
            </a:r>
          </a:p>
        </p:txBody>
      </p:sp>
      <p:sp>
        <p:nvSpPr>
          <p:cNvPr id="1671" name="Shape 1671"/>
          <p:cNvSpPr/>
          <p:nvPr/>
        </p:nvSpPr>
        <p:spPr>
          <a:xfrm>
            <a:off x="2193727" y="3946923"/>
            <a:ext cx="437555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9</a:t>
            </a:r>
          </a:p>
        </p:txBody>
      </p:sp>
      <p:sp>
        <p:nvSpPr>
          <p:cNvPr id="1672" name="Shape 1672"/>
          <p:cNvSpPr/>
          <p:nvPr/>
        </p:nvSpPr>
        <p:spPr>
          <a:xfrm>
            <a:off x="3140274" y="3339704"/>
            <a:ext cx="267891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8</a:t>
            </a:r>
          </a:p>
        </p:txBody>
      </p:sp>
      <p:sp>
        <p:nvSpPr>
          <p:cNvPr id="1673" name="Shape 1673"/>
          <p:cNvSpPr/>
          <p:nvPr/>
        </p:nvSpPr>
        <p:spPr>
          <a:xfrm>
            <a:off x="3631406" y="4750595"/>
            <a:ext cx="33039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4</a:t>
            </a:r>
          </a:p>
        </p:txBody>
      </p:sp>
      <p:sp>
        <p:nvSpPr>
          <p:cNvPr id="1674" name="Shape 1674"/>
          <p:cNvSpPr/>
          <p:nvPr/>
        </p:nvSpPr>
        <p:spPr>
          <a:xfrm>
            <a:off x="3113485" y="4330899"/>
            <a:ext cx="321469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5</a:t>
            </a:r>
          </a:p>
        </p:txBody>
      </p:sp>
      <p:sp>
        <p:nvSpPr>
          <p:cNvPr id="1675" name="Shape 1675"/>
          <p:cNvSpPr/>
          <p:nvPr/>
        </p:nvSpPr>
        <p:spPr>
          <a:xfrm>
            <a:off x="4756547" y="3607595"/>
            <a:ext cx="35718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7</a:t>
            </a:r>
          </a:p>
        </p:txBody>
      </p:sp>
      <p:sp>
        <p:nvSpPr>
          <p:cNvPr id="1676" name="Shape 1676"/>
          <p:cNvSpPr/>
          <p:nvPr/>
        </p:nvSpPr>
        <p:spPr>
          <a:xfrm>
            <a:off x="5042297" y="4071938"/>
            <a:ext cx="34825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</a:t>
            </a:r>
          </a:p>
        </p:txBody>
      </p:sp>
      <p:sp>
        <p:nvSpPr>
          <p:cNvPr id="1677" name="Shape 1677"/>
          <p:cNvSpPr/>
          <p:nvPr/>
        </p:nvSpPr>
        <p:spPr>
          <a:xfrm>
            <a:off x="3104555" y="2741415"/>
            <a:ext cx="33932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5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988594" y="2848571"/>
            <a:ext cx="33932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4</a:t>
            </a:r>
          </a:p>
        </p:txBody>
      </p:sp>
      <p:sp>
        <p:nvSpPr>
          <p:cNvPr id="1679" name="Shape 1679"/>
          <p:cNvSpPr/>
          <p:nvPr/>
        </p:nvSpPr>
        <p:spPr>
          <a:xfrm>
            <a:off x="4765477" y="2384228"/>
            <a:ext cx="33932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15</a:t>
            </a:r>
          </a:p>
        </p:txBody>
      </p:sp>
      <p:sp>
        <p:nvSpPr>
          <p:cNvPr id="1680" name="Shape 1680"/>
          <p:cNvSpPr/>
          <p:nvPr/>
        </p:nvSpPr>
        <p:spPr>
          <a:xfrm>
            <a:off x="5962055" y="3062884"/>
            <a:ext cx="33932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3</a:t>
            </a:r>
          </a:p>
        </p:txBody>
      </p:sp>
      <p:sp>
        <p:nvSpPr>
          <p:cNvPr id="1681" name="Shape 1681"/>
          <p:cNvSpPr/>
          <p:nvPr/>
        </p:nvSpPr>
        <p:spPr>
          <a:xfrm>
            <a:off x="4765477" y="2973587"/>
            <a:ext cx="339328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12</a:t>
            </a:r>
          </a:p>
        </p:txBody>
      </p:sp>
      <p:sp>
        <p:nvSpPr>
          <p:cNvPr id="1682" name="Shape 1682"/>
          <p:cNvSpPr/>
          <p:nvPr/>
        </p:nvSpPr>
        <p:spPr>
          <a:xfrm>
            <a:off x="4711899" y="5232798"/>
            <a:ext cx="437555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20</a:t>
            </a:r>
          </a:p>
        </p:txBody>
      </p:sp>
      <p:sp>
        <p:nvSpPr>
          <p:cNvPr id="1683" name="Shape 1683"/>
          <p:cNvSpPr/>
          <p:nvPr/>
        </p:nvSpPr>
        <p:spPr>
          <a:xfrm>
            <a:off x="5578079" y="4777384"/>
            <a:ext cx="437555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13</a:t>
            </a:r>
          </a:p>
        </p:txBody>
      </p:sp>
      <p:sp>
        <p:nvSpPr>
          <p:cNvPr id="1684" name="Shape 1684"/>
          <p:cNvSpPr/>
          <p:nvPr/>
        </p:nvSpPr>
        <p:spPr>
          <a:xfrm>
            <a:off x="6256735" y="4161235"/>
            <a:ext cx="437555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11</a:t>
            </a:r>
          </a:p>
        </p:txBody>
      </p:sp>
      <p:sp>
        <p:nvSpPr>
          <p:cNvPr id="1685" name="Shape 1685"/>
          <p:cNvSpPr/>
          <p:nvPr/>
        </p:nvSpPr>
        <p:spPr>
          <a:xfrm>
            <a:off x="6756798" y="3527228"/>
            <a:ext cx="437555" cy="258961"/>
          </a:xfrm>
          <a:prstGeom prst="ellipse">
            <a:avLst/>
          </a:prstGeom>
          <a:solidFill>
            <a:srgbClr val="F5F5F5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9</a:t>
            </a:r>
          </a:p>
        </p:txBody>
      </p:sp>
      <p:sp>
        <p:nvSpPr>
          <p:cNvPr id="1686" name="Shape 1686"/>
          <p:cNvSpPr/>
          <p:nvPr/>
        </p:nvSpPr>
        <p:spPr>
          <a:xfrm>
            <a:off x="2238376" y="5965031"/>
            <a:ext cx="2502288" cy="33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an edge-weighted digraph</a:t>
            </a:r>
          </a:p>
        </p:txBody>
      </p:sp>
      <p:pic>
        <p:nvPicPr>
          <p:cNvPr id="1687" name="button.pdf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292" y="317305"/>
            <a:ext cx="616148" cy="616148"/>
          </a:xfrm>
          <a:prstGeom prst="rect">
            <a:avLst/>
          </a:prstGeom>
          <a:ln w="12700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 demo</a:t>
            </a:r>
          </a:p>
        </p:txBody>
      </p:sp>
      <p:sp>
        <p:nvSpPr>
          <p:cNvPr id="1691" name="Shape 169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Repeat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V</a:t>
            </a:r>
            <a:r>
              <a:rPr sz="2400"/>
              <a:t> times:  relax all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E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/>
              <a:t>edges.</a:t>
            </a:r>
          </a:p>
        </p:txBody>
      </p:sp>
      <p:sp>
        <p:nvSpPr>
          <p:cNvPr id="1694" name="Shape 1694"/>
          <p:cNvSpPr/>
          <p:nvPr/>
        </p:nvSpPr>
        <p:spPr>
          <a:xfrm flipH="1" flipV="1">
            <a:off x="4749143" y="4696885"/>
            <a:ext cx="2641662" cy="519321"/>
          </a:xfrm>
          <a:prstGeom prst="line">
            <a:avLst/>
          </a:prstGeom>
          <a:ln w="25400">
            <a:solidFill>
              <a:srgbClr val="BABABA"/>
            </a:solidFill>
            <a:headEnd type="stealth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95" name="Shape 1695"/>
          <p:cNvSpPr/>
          <p:nvPr/>
        </p:nvSpPr>
        <p:spPr>
          <a:xfrm flipH="1">
            <a:off x="2431959" y="3812978"/>
            <a:ext cx="1529847" cy="1475769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96" name="Shape 1696"/>
          <p:cNvSpPr/>
          <p:nvPr/>
        </p:nvSpPr>
        <p:spPr>
          <a:xfrm flipH="1">
            <a:off x="4131424" y="3718691"/>
            <a:ext cx="1491439" cy="1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97" name="Shape 1697"/>
          <p:cNvSpPr/>
          <p:nvPr/>
        </p:nvSpPr>
        <p:spPr>
          <a:xfrm flipV="1">
            <a:off x="4158238" y="2491992"/>
            <a:ext cx="1" cy="990588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98" name="Shape 1698"/>
          <p:cNvSpPr/>
          <p:nvPr/>
        </p:nvSpPr>
        <p:spPr>
          <a:xfrm flipH="1" flipV="1">
            <a:off x="6559721" y="2557166"/>
            <a:ext cx="933564" cy="2532757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99" name="Shape 1699"/>
          <p:cNvSpPr/>
          <p:nvPr/>
        </p:nvSpPr>
        <p:spPr>
          <a:xfrm flipH="1">
            <a:off x="5784302" y="2652119"/>
            <a:ext cx="668886" cy="1113935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0" name="Shape 1700"/>
          <p:cNvSpPr/>
          <p:nvPr/>
        </p:nvSpPr>
        <p:spPr>
          <a:xfrm flipH="1" flipV="1">
            <a:off x="5913992" y="3811070"/>
            <a:ext cx="1512532" cy="1332431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1" name="Shape 1701"/>
          <p:cNvSpPr/>
          <p:nvPr/>
        </p:nvSpPr>
        <p:spPr>
          <a:xfrm flipH="1">
            <a:off x="2399092" y="5336255"/>
            <a:ext cx="4991728" cy="1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2" name="Shape 1702"/>
          <p:cNvSpPr/>
          <p:nvPr/>
        </p:nvSpPr>
        <p:spPr>
          <a:xfrm flipV="1">
            <a:off x="2403772" y="3312922"/>
            <a:ext cx="1" cy="1794980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3" name="Shape 1703"/>
          <p:cNvSpPr/>
          <p:nvPr/>
        </p:nvSpPr>
        <p:spPr>
          <a:xfrm flipH="1" flipV="1">
            <a:off x="2418645" y="3223459"/>
            <a:ext cx="1543160" cy="418800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4" name="Shape 1704"/>
          <p:cNvSpPr/>
          <p:nvPr/>
        </p:nvSpPr>
        <p:spPr>
          <a:xfrm flipH="1">
            <a:off x="2438239" y="2580344"/>
            <a:ext cx="1532497" cy="608232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5" name="Shape 1705"/>
          <p:cNvSpPr/>
          <p:nvPr/>
        </p:nvSpPr>
        <p:spPr>
          <a:xfrm flipH="1" flipV="1">
            <a:off x="4208430" y="2525190"/>
            <a:ext cx="1432157" cy="1082405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6" name="Shape 1706"/>
          <p:cNvSpPr/>
          <p:nvPr/>
        </p:nvSpPr>
        <p:spPr>
          <a:xfrm flipH="1">
            <a:off x="4150165" y="2518135"/>
            <a:ext cx="2222682" cy="1"/>
          </a:xfrm>
          <a:prstGeom prst="line">
            <a:avLst/>
          </a:prstGeom>
          <a:ln w="25400">
            <a:solidFill>
              <a:srgbClr val="BABABA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7" name="Shape 1707"/>
          <p:cNvSpPr/>
          <p:nvPr/>
        </p:nvSpPr>
        <p:spPr>
          <a:xfrm flipH="1" flipV="1">
            <a:off x="4130155" y="3692623"/>
            <a:ext cx="462168" cy="754362"/>
          </a:xfrm>
          <a:prstGeom prst="line">
            <a:avLst/>
          </a:prstGeom>
          <a:ln w="25400">
            <a:solidFill>
              <a:srgbClr val="BABABA"/>
            </a:solidFill>
            <a:headEnd type="stealth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8" name="Shape 1708"/>
          <p:cNvSpPr/>
          <p:nvPr/>
        </p:nvSpPr>
        <p:spPr>
          <a:xfrm flipH="1">
            <a:off x="4700188" y="3812977"/>
            <a:ext cx="940398" cy="823986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09" name="Shape 1709"/>
          <p:cNvSpPr/>
          <p:nvPr/>
        </p:nvSpPr>
        <p:spPr>
          <a:xfrm flipH="1">
            <a:off x="2401577" y="4689229"/>
            <a:ext cx="2087080" cy="597495"/>
          </a:xfrm>
          <a:prstGeom prst="line">
            <a:avLst/>
          </a:prstGeom>
          <a:ln w="88900">
            <a:solidFill>
              <a:srgbClr val="000000"/>
            </a:solidFill>
            <a:head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10" name="Shape 1710"/>
          <p:cNvSpPr/>
          <p:nvPr/>
        </p:nvSpPr>
        <p:spPr>
          <a:xfrm>
            <a:off x="2220515" y="3028041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0</a:t>
            </a:r>
          </a:p>
        </p:txBody>
      </p:sp>
      <p:sp>
        <p:nvSpPr>
          <p:cNvPr id="1711" name="Shape 1711"/>
          <p:cNvSpPr/>
          <p:nvPr/>
        </p:nvSpPr>
        <p:spPr>
          <a:xfrm>
            <a:off x="2220515" y="5130492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4</a:t>
            </a:r>
          </a:p>
        </p:txBody>
      </p:sp>
      <p:sp>
        <p:nvSpPr>
          <p:cNvPr id="1712" name="Shape 1712"/>
          <p:cNvSpPr/>
          <p:nvPr/>
        </p:nvSpPr>
        <p:spPr>
          <a:xfrm>
            <a:off x="3989411" y="3514787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7</a:t>
            </a:r>
          </a:p>
        </p:txBody>
      </p:sp>
      <p:sp>
        <p:nvSpPr>
          <p:cNvPr id="1713" name="Shape 1713"/>
          <p:cNvSpPr/>
          <p:nvPr/>
        </p:nvSpPr>
        <p:spPr>
          <a:xfrm>
            <a:off x="3975689" y="2321719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1</a:t>
            </a:r>
          </a:p>
        </p:txBody>
      </p:sp>
      <p:sp>
        <p:nvSpPr>
          <p:cNvPr id="1714" name="Shape 1714"/>
          <p:cNvSpPr/>
          <p:nvPr/>
        </p:nvSpPr>
        <p:spPr>
          <a:xfrm>
            <a:off x="4497750" y="4459218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5</a:t>
            </a:r>
          </a:p>
        </p:txBody>
      </p:sp>
      <p:sp>
        <p:nvSpPr>
          <p:cNvPr id="1715" name="Shape 1715"/>
          <p:cNvSpPr/>
          <p:nvPr/>
        </p:nvSpPr>
        <p:spPr>
          <a:xfrm>
            <a:off x="5649244" y="3540647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2</a:t>
            </a:r>
          </a:p>
        </p:txBody>
      </p:sp>
      <p:sp>
        <p:nvSpPr>
          <p:cNvPr id="1716" name="Shape 1716"/>
          <p:cNvSpPr/>
          <p:nvPr/>
        </p:nvSpPr>
        <p:spPr>
          <a:xfrm>
            <a:off x="7395108" y="5112633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6</a:t>
            </a:r>
          </a:p>
        </p:txBody>
      </p:sp>
      <p:sp>
        <p:nvSpPr>
          <p:cNvPr id="1717" name="Shape 1717"/>
          <p:cNvSpPr/>
          <p:nvPr/>
        </p:nvSpPr>
        <p:spPr>
          <a:xfrm>
            <a:off x="8042672" y="2375298"/>
            <a:ext cx="1631858" cy="268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v   distTo[]  edgeTo[]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0     0.0        -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1     5.0       0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1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2    14.0      5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2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3    17.0      2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3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4     9.0       0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4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5    13.0      4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5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6    25.0      2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6 </a:t>
            </a:r>
          </a:p>
          <a:p>
            <a:pPr marL="41273" marR="41273" defTabSz="910796" eaLnBrk="1" fontAlgn="auto">
              <a:lnSpc>
                <a:spcPts val="232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7     8.0       0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sz="126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7 </a:t>
            </a:r>
          </a:p>
        </p:txBody>
      </p:sp>
      <p:sp>
        <p:nvSpPr>
          <p:cNvPr id="1718" name="Shape 1718"/>
          <p:cNvSpPr/>
          <p:nvPr/>
        </p:nvSpPr>
        <p:spPr>
          <a:xfrm>
            <a:off x="6390408" y="2313460"/>
            <a:ext cx="357188" cy="357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2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3</a:t>
            </a:r>
          </a:p>
        </p:txBody>
      </p:sp>
      <p:sp>
        <p:nvSpPr>
          <p:cNvPr id="1719" name="Shape 1719"/>
          <p:cNvSpPr/>
          <p:nvPr/>
        </p:nvSpPr>
        <p:spPr>
          <a:xfrm>
            <a:off x="2238375" y="5965031"/>
            <a:ext cx="3382337" cy="33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shortest-paths tree from vertex s</a:t>
            </a:r>
          </a:p>
        </p:txBody>
      </p:sp>
      <p:sp>
        <p:nvSpPr>
          <p:cNvPr id="1720" name="Shape 1720"/>
          <p:cNvSpPr/>
          <p:nvPr/>
        </p:nvSpPr>
        <p:spPr>
          <a:xfrm>
            <a:off x="1916907" y="3053953"/>
            <a:ext cx="253275" cy="33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26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s</a:t>
            </a:r>
          </a:p>
        </p:txBody>
      </p:sp>
      <p:sp>
        <p:nvSpPr>
          <p:cNvPr id="1721" name="Shape 1721"/>
          <p:cNvSpPr/>
          <p:nvPr/>
        </p:nvSpPr>
        <p:spPr>
          <a:xfrm flipV="1">
            <a:off x="8036366" y="2745945"/>
            <a:ext cx="1717395" cy="1332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hape 1723"/>
          <p:cNvSpPr/>
          <p:nvPr/>
        </p:nvSpPr>
        <p:spPr>
          <a:xfrm>
            <a:off x="1952625" y="1450758"/>
            <a:ext cx="8286750" cy="5241727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725" name="Shape 17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algorithm:  visualization</a:t>
            </a:r>
          </a:p>
        </p:txBody>
      </p:sp>
      <p:pic>
        <p:nvPicPr>
          <p:cNvPr id="1726" name="BellmanFordTrace250-noqueue.png"/>
          <p:cNvPicPr>
            <a:picLocks noChangeAspect="1"/>
          </p:cNvPicPr>
          <p:nvPr/>
        </p:nvPicPr>
        <p:blipFill>
          <a:blip r:embed="rId3"/>
          <a:srcRect l="24" b="10613"/>
          <a:stretch>
            <a:fillRect/>
          </a:stretch>
        </p:blipFill>
        <p:spPr>
          <a:xfrm>
            <a:off x="2222340" y="1638281"/>
            <a:ext cx="7667030" cy="4616648"/>
          </a:xfrm>
          <a:prstGeom prst="rect">
            <a:avLst/>
          </a:prstGeom>
          <a:ln w="12700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45BD-8A0D-43E1-A073-911426F9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ADBD8-3837-4AB7-9A22-E9BBAF92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7 due Wednesday</a:t>
            </a:r>
            <a:r>
              <a:rPr lang="en-US"/>
              <a:t>, 11/30</a:t>
            </a:r>
            <a:endParaRPr lang="en-US" dirty="0"/>
          </a:p>
          <a:p>
            <a:r>
              <a:rPr lang="en-US" dirty="0"/>
              <a:t>Project #3 </a:t>
            </a:r>
            <a:r>
              <a:rPr lang="en-US"/>
              <a:t>due Friday, 12/2</a:t>
            </a:r>
            <a:endParaRPr lang="en-US" dirty="0"/>
          </a:p>
          <a:p>
            <a:r>
              <a:rPr lang="en-US"/>
              <a:t>Homework #9 due Friday, 11/18</a:t>
            </a:r>
          </a:p>
          <a:p>
            <a:endParaRPr lang="en-US"/>
          </a:p>
          <a:p>
            <a:r>
              <a:rPr lang="en-US"/>
              <a:t>Meet in Point 140 on Friday for Science Lecture Series</a:t>
            </a:r>
            <a:endParaRPr lang="en-US" dirty="0"/>
          </a:p>
          <a:p>
            <a:endParaRPr lang="en-US" dirty="0"/>
          </a:p>
          <a:p>
            <a:r>
              <a:rPr lang="en-US"/>
              <a:t>Final Exam: Friday, December 9</a:t>
            </a:r>
          </a:p>
          <a:p>
            <a:pPr lvl="1"/>
            <a:r>
              <a:rPr lang="en-US"/>
              <a:t>Exam will be at 10:15am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87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Shape 17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algorithm:  analysis</a:t>
            </a:r>
          </a:p>
        </p:txBody>
      </p:sp>
      <p:sp>
        <p:nvSpPr>
          <p:cNvPr id="1730" name="Shape 173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pPr marL="471487" lvl="1" indent="0">
              <a:buNone/>
            </a:pPr>
            <a:endParaRPr lang="en-US"/>
          </a:p>
          <a:p>
            <a:pPr marL="471487" lvl="1" indent="0">
              <a:buNone/>
            </a:pPr>
            <a:endParaRPr/>
          </a:p>
          <a:p>
            <a:pPr lvl="1"/>
            <a:endParaRPr/>
          </a:p>
          <a:p>
            <a:r>
              <a:rPr sz="2400"/>
              <a:t>Proposition.  </a:t>
            </a:r>
            <a:r>
              <a:rPr sz="2400">
                <a:solidFill>
                  <a:srgbClr val="000000"/>
                </a:solidFill>
              </a:rPr>
              <a:t>Dynamic programming algorithm computes SPT in any edge-weighted digraph with no negative cycles in time proportional to </a:t>
            </a:r>
            <a:r>
              <a:rPr sz="2400" i="1">
                <a:solidFill>
                  <a:srgbClr val="000000"/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E </a:t>
            </a:r>
            <a:r>
              <a:rPr sz="2400">
                <a:solidFill>
                  <a:srgbClr val="000000"/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×</a:t>
            </a:r>
            <a:r>
              <a:rPr sz="2400" i="1">
                <a:solidFill>
                  <a:srgbClr val="000000"/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 V</a:t>
            </a:r>
            <a:r>
              <a:rPr sz="2400">
                <a:solidFill>
                  <a:srgbClr val="000000"/>
                </a:solidFill>
              </a:rPr>
              <a:t>.</a:t>
            </a:r>
          </a:p>
          <a:p>
            <a:endParaRPr>
              <a:solidFill>
                <a:srgbClr val="000000"/>
              </a:solidFill>
            </a:endParaRPr>
          </a:p>
          <a:p>
            <a:r>
              <a:rPr sz="2400"/>
              <a:t>P</a:t>
            </a:r>
            <a:r>
              <a:rPr lang="en-US" sz="2400"/>
              <a:t>roo</a:t>
            </a:r>
            <a:r>
              <a:rPr sz="2400"/>
              <a:t>f idea</a:t>
            </a:r>
            <a:r>
              <a:rPr lang="en-US" sz="2400"/>
              <a:t>:</a:t>
            </a:r>
            <a:r>
              <a:rPr sz="2400"/>
              <a:t>  </a:t>
            </a:r>
            <a:r>
              <a:rPr sz="2400">
                <a:solidFill>
                  <a:srgbClr val="000000"/>
                </a:solidFill>
              </a:rPr>
              <a:t>After pass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sz="2400">
                <a:solidFill>
                  <a:srgbClr val="000000"/>
                </a:solidFill>
              </a:rPr>
              <a:t>, found shortest path to each vertex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v</a:t>
            </a:r>
            <a:r>
              <a:rPr sz="2400">
                <a:solidFill>
                  <a:srgbClr val="000000"/>
                </a:solidFill>
              </a:rPr>
              <a:t> for which the shortest path from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sz="2400">
                <a:solidFill>
                  <a:srgbClr val="000000"/>
                </a:solidFill>
              </a:rPr>
              <a:t> to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v</a:t>
            </a:r>
            <a:r>
              <a:rPr sz="2400">
                <a:solidFill>
                  <a:srgbClr val="000000"/>
                </a:solidFill>
              </a:rPr>
              <a:t> contains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sz="2400">
                <a:solidFill>
                  <a:srgbClr val="000000"/>
                </a:solidFill>
              </a:rPr>
              <a:t> edges (or fewer).</a:t>
            </a:r>
          </a:p>
        </p:txBody>
      </p:sp>
      <p:sp>
        <p:nvSpPr>
          <p:cNvPr id="1733" name="Shape 1733"/>
          <p:cNvSpPr/>
          <p:nvPr/>
        </p:nvSpPr>
        <p:spPr>
          <a:xfrm>
            <a:off x="2613423" y="1437680"/>
            <a:ext cx="6438305" cy="1991320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1734" name="Shape 1734"/>
          <p:cNvSpPr/>
          <p:nvPr/>
        </p:nvSpPr>
        <p:spPr>
          <a:xfrm>
            <a:off x="2997398" y="2099866"/>
            <a:ext cx="5893594" cy="12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41273" marR="41273" defTabSz="910796" eaLnBrk="1" fontAlgn="auto">
              <a:lnSpc>
                <a:spcPct val="130000"/>
              </a:lnSpc>
              <a:spcBef>
                <a:spcPts val="844"/>
              </a:spcBef>
              <a:spcAft>
                <a:spcPts val="0"/>
              </a:spcAft>
              <a:defRPr sz="2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Initialize distTo[s] = 0 and distTo[v] = </a:t>
            </a: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∞</a:t>
            </a: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for all other vertices.</a:t>
            </a:r>
          </a:p>
          <a:p>
            <a:pPr marL="41273" marR="41273" defTabSz="910796" eaLnBrk="1" fontAlgn="auto">
              <a:lnSpc>
                <a:spcPct val="130000"/>
              </a:lnSpc>
              <a:spcBef>
                <a:spcPts val="844"/>
              </a:spcBef>
              <a:spcAft>
                <a:spcPts val="0"/>
              </a:spcAft>
              <a:defRPr sz="2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Repeat V times:</a:t>
            </a:r>
            <a:b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</a:b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   </a:t>
            </a:r>
            <a:r>
              <a:rPr sz="140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-</a:t>
            </a: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Relax each edge.</a:t>
            </a:r>
          </a:p>
        </p:txBody>
      </p:sp>
      <p:sp>
        <p:nvSpPr>
          <p:cNvPr id="1735" name="Shape 1735"/>
          <p:cNvSpPr/>
          <p:nvPr/>
        </p:nvSpPr>
        <p:spPr>
          <a:xfrm>
            <a:off x="2997994" y="1620839"/>
            <a:ext cx="2553584" cy="36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6" kern="0">
                <a:latin typeface="Lucida Console" panose="020B0609040504020204" pitchFamily="49" charset="0"/>
              </a:rPr>
              <a:t>Bellman-Ford algorithm</a:t>
            </a:r>
          </a:p>
        </p:txBody>
      </p:sp>
      <p:grpSp>
        <p:nvGrpSpPr>
          <p:cNvPr id="1738" name="Group 1738"/>
          <p:cNvGrpSpPr/>
          <p:nvPr/>
        </p:nvGrpSpPr>
        <p:grpSpPr>
          <a:xfrm>
            <a:off x="3015258" y="1982390"/>
            <a:ext cx="5670352" cy="1151930"/>
            <a:chOff x="0" y="0"/>
            <a:chExt cx="8064500" cy="1638299"/>
          </a:xfrm>
        </p:grpSpPr>
        <p:sp>
          <p:nvSpPr>
            <p:cNvPr id="1736" name="Shape 1736"/>
            <p:cNvSpPr/>
            <p:nvPr/>
          </p:nvSpPr>
          <p:spPr>
            <a:xfrm>
              <a:off x="0" y="0"/>
              <a:ext cx="8064401" cy="31546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737" name="Shape 1737"/>
            <p:cNvSpPr/>
            <p:nvPr/>
          </p:nvSpPr>
          <p:spPr>
            <a:xfrm flipV="1">
              <a:off x="0" y="1638278"/>
              <a:ext cx="8064500" cy="22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Shape 17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200"/>
              <a:t>Bellman-Ford algorithm:  practical improvement</a:t>
            </a:r>
          </a:p>
        </p:txBody>
      </p:sp>
      <p:sp>
        <p:nvSpPr>
          <p:cNvPr id="1743" name="Shape 174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Observation.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If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distTo[v]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does not change during pass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,</a:t>
            </a:r>
            <a:b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</a:b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no need to relax any edge pointing from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v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in pass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i+1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r>
              <a:rPr sz="2400"/>
              <a:t>FIFO implementation.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Maintain </a:t>
            </a:r>
            <a:r>
              <a:rPr sz="240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queue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of vertices whose </a:t>
            </a:r>
            <a:r>
              <a: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distTo[]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changed.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sz="2400"/>
              <a:t>Overall effect.  </a:t>
            </a:r>
          </a:p>
          <a:p>
            <a:pPr lvl="1"/>
            <a:r>
              <a:rPr sz="2400"/>
              <a:t>The running time is still proportional to </a:t>
            </a:r>
            <a:r>
              <a:rPr sz="2400" i="1">
                <a:uFill>
                  <a:solidFill>
                    <a:srgbClr val="0048AA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E </a:t>
            </a:r>
            <a:r>
              <a:rPr sz="2400">
                <a:uFill>
                  <a:solidFill>
                    <a:srgbClr val="0048AA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×</a:t>
            </a:r>
            <a:r>
              <a:rPr sz="2400" i="1">
                <a:uFill>
                  <a:solidFill>
                    <a:srgbClr val="0048AA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 V</a:t>
            </a:r>
            <a:r>
              <a:rPr sz="2400"/>
              <a:t> in worst case.</a:t>
            </a:r>
          </a:p>
          <a:p>
            <a:pPr lvl="1"/>
            <a:r>
              <a:rPr sz="2400"/>
              <a:t>But much faster than that in practice.</a:t>
            </a:r>
          </a:p>
        </p:txBody>
      </p:sp>
      <p:grpSp>
        <p:nvGrpSpPr>
          <p:cNvPr id="1747" name="Group 1747"/>
          <p:cNvGrpSpPr/>
          <p:nvPr/>
        </p:nvGrpSpPr>
        <p:grpSpPr>
          <a:xfrm>
            <a:off x="6111409" y="2647470"/>
            <a:ext cx="895331" cy="1231984"/>
            <a:chOff x="1720995" y="0"/>
            <a:chExt cx="1273359" cy="1752153"/>
          </a:xfrm>
        </p:grpSpPr>
        <p:sp>
          <p:nvSpPr>
            <p:cNvPr id="1745" name="Shape 1745"/>
            <p:cNvSpPr/>
            <p:nvPr/>
          </p:nvSpPr>
          <p:spPr>
            <a:xfrm>
              <a:off x="1724354" y="48215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/>
            <a:p>
              <a:pPr marL="41273" marR="41273" algn="ctr"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be careful to keep at most one copy</a:t>
              </a:r>
            </a:p>
            <a:p>
              <a:pPr marL="41273" marR="41273" algn="ctr"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of each vertex on queue (why?)</a:t>
              </a:r>
            </a:p>
          </p:txBody>
        </p:sp>
        <p:sp>
          <p:nvSpPr>
            <p:cNvPr id="1746" name="Shape 1746"/>
            <p:cNvSpPr/>
            <p:nvPr/>
          </p:nvSpPr>
          <p:spPr>
            <a:xfrm>
              <a:off x="1720995" y="0"/>
              <a:ext cx="1" cy="419699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" grpId="0" build="p" animBg="1" advAuto="0"/>
      <p:bldP spid="1747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Shape 17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Bellman-Ford algorithm</a:t>
            </a:r>
          </a:p>
        </p:txBody>
      </p:sp>
      <p:pic>
        <p:nvPicPr>
          <p:cNvPr id="1761" name="bellman-ford-xk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5" y="1531625"/>
            <a:ext cx="10947525" cy="3181624"/>
          </a:xfrm>
          <a:prstGeom prst="rect">
            <a:avLst/>
          </a:prstGeom>
          <a:ln w="12700"/>
        </p:spPr>
      </p:pic>
      <p:sp>
        <p:nvSpPr>
          <p:cNvPr id="1762" name="Shape 1762"/>
          <p:cNvSpPr/>
          <p:nvPr/>
        </p:nvSpPr>
        <p:spPr>
          <a:xfrm>
            <a:off x="2586634" y="4874823"/>
            <a:ext cx="6420445" cy="35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0" kern="0">
                <a:latin typeface="Helvetica"/>
                <a:cs typeface="Helvetica"/>
              </a:rPr>
              <a:t>http://xkcd.com/69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Shape 17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800"/>
              <a:t>Single source shortest-paths implementation:  cost summary</a:t>
            </a:r>
          </a:p>
        </p:txBody>
      </p:sp>
      <p:sp>
        <p:nvSpPr>
          <p:cNvPr id="1766" name="Shape 176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marL="0" indent="0">
              <a:buNone/>
            </a:pPr>
            <a:endParaRPr/>
          </a:p>
          <a:p>
            <a:endParaRPr lang="en-US" sz="2400"/>
          </a:p>
          <a:p>
            <a:r>
              <a:rPr sz="2400"/>
              <a:t>Remark 1.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Directed cycles make the problem harder.</a:t>
            </a:r>
          </a:p>
          <a:p>
            <a:r>
              <a:rPr sz="2400"/>
              <a:t>Remark 2.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Negative weights make the problem harder.</a:t>
            </a:r>
          </a:p>
          <a:p>
            <a:r>
              <a:rPr sz="2400"/>
              <a:t>Remark 3.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Negative cycles makes the problem intractable.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7C299-2C95-497F-9FC4-25F846E4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820565"/>
            <a:ext cx="7971288" cy="28986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Generic shortest-paths algorithm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r>
              <a:rPr sz="2400"/>
              <a:t>Efficient implementations.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How to choose which edge to relax?</a:t>
            </a:r>
          </a:p>
          <a:p>
            <a:r>
              <a:rPr sz="2400"/>
              <a:t>Ex 1.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Dijkstra's algorithm (nonnegative weights).</a:t>
            </a:r>
          </a:p>
          <a:p>
            <a:r>
              <a:rPr sz="2400"/>
              <a:t>Ex 2.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Topological sort algorithm (no directed cycles).</a:t>
            </a:r>
          </a:p>
          <a:p>
            <a:r>
              <a:rPr sz="2400"/>
              <a:t>Ex 3.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Bellman-Ford algorithm (no negative cycles).</a:t>
            </a:r>
          </a:p>
        </p:txBody>
      </p:sp>
      <p:sp>
        <p:nvSpPr>
          <p:cNvPr id="307" name="Shape 307"/>
          <p:cNvSpPr/>
          <p:nvPr/>
        </p:nvSpPr>
        <p:spPr>
          <a:xfrm>
            <a:off x="2533056" y="1732315"/>
            <a:ext cx="6607969" cy="2152055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2899172" y="2439149"/>
            <a:ext cx="6456164" cy="144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41273" marR="41273" defTabSz="910796" eaLnBrk="1" fontAlgn="auto">
              <a:lnSpc>
                <a:spcPct val="150000"/>
              </a:lnSpc>
              <a:spcBef>
                <a:spcPts val="844"/>
              </a:spcBef>
              <a:spcAft>
                <a:spcPts val="0"/>
              </a:spcAft>
              <a:defRPr sz="2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Initialize distTo[s] = 0 and distTo[v] = </a:t>
            </a:r>
            <a:r>
              <a:rPr sz="140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¥</a:t>
            </a: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for all other vertices.</a:t>
            </a:r>
          </a:p>
          <a:p>
            <a:pPr marL="41273" marR="41273" defTabSz="910796" eaLnBrk="1" fontAlgn="auto">
              <a:lnSpc>
                <a:spcPct val="150000"/>
              </a:lnSpc>
              <a:spcBef>
                <a:spcPts val="844"/>
              </a:spcBef>
              <a:spcAft>
                <a:spcPts val="0"/>
              </a:spcAft>
              <a:defRPr sz="2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Repeat until optimality conditions are satisfied:</a:t>
            </a:r>
            <a:b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</a:b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   </a:t>
            </a:r>
            <a:r>
              <a:rPr sz="1406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-</a:t>
            </a:r>
            <a:r>
              <a:rPr sz="1406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Console" panose="020B0609040504020204" pitchFamily="49" charset="0"/>
                <a:sym typeface="Lucida Grande"/>
              </a:rPr>
              <a:t>  Relax any edge.</a:t>
            </a:r>
          </a:p>
        </p:txBody>
      </p:sp>
      <p:sp>
        <p:nvSpPr>
          <p:cNvPr id="309" name="Shape 309"/>
          <p:cNvSpPr/>
          <p:nvPr/>
        </p:nvSpPr>
        <p:spPr>
          <a:xfrm>
            <a:off x="2899767" y="1960122"/>
            <a:ext cx="4624664" cy="361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0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Console" panose="020B0609040504020204" pitchFamily="49" charset="0"/>
              </a:rPr>
              <a:t>Generic algorithm (to compute SPT from s)</a:t>
            </a:r>
          </a:p>
        </p:txBody>
      </p:sp>
      <p:grpSp>
        <p:nvGrpSpPr>
          <p:cNvPr id="312" name="Group 312"/>
          <p:cNvGrpSpPr/>
          <p:nvPr/>
        </p:nvGrpSpPr>
        <p:grpSpPr>
          <a:xfrm>
            <a:off x="2917032" y="2294885"/>
            <a:ext cx="5804297" cy="1259087"/>
            <a:chOff x="0" y="0"/>
            <a:chExt cx="8255000" cy="1790699"/>
          </a:xfrm>
        </p:grpSpPr>
        <p:sp>
          <p:nvSpPr>
            <p:cNvPr id="310" name="Shape 310"/>
            <p:cNvSpPr/>
            <p:nvPr/>
          </p:nvSpPr>
          <p:spPr>
            <a:xfrm>
              <a:off x="0" y="0"/>
              <a:ext cx="8254901" cy="34481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 flipV="1">
              <a:off x="0" y="1790676"/>
              <a:ext cx="8255000" cy="24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Dijkstra's algorithm:  correctness proof 2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Invariant. </a:t>
            </a:r>
            <a:r>
              <a:rPr sz="2400">
                <a:solidFill>
                  <a:srgbClr val="000000"/>
                </a:solidFill>
              </a:rPr>
              <a:t>For </a:t>
            </a:r>
            <a:r>
              <a: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v</a:t>
            </a:r>
            <a:r>
              <a:rPr sz="2400">
                <a:solidFill>
                  <a:srgbClr val="000000"/>
                </a:solidFill>
              </a:rPr>
              <a:t> in </a:t>
            </a:r>
            <a:r>
              <a: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T</a:t>
            </a:r>
            <a:r>
              <a:rPr sz="2400">
                <a:solidFill>
                  <a:srgbClr val="000000"/>
                </a:solidFill>
              </a:rPr>
              <a:t>, </a:t>
            </a:r>
            <a:r>
              <a: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distTo[v]</a:t>
            </a:r>
            <a:r>
              <a:rPr sz="2400">
                <a:solidFill>
                  <a:srgbClr val="000000"/>
                </a:solidFill>
              </a:rPr>
              <a:t> is the length of the shortest path from </a:t>
            </a:r>
            <a:r>
              <a: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>
                <a:solidFill>
                  <a:srgbClr val="000000"/>
                </a:solidFill>
              </a:rPr>
              <a:t> to </a:t>
            </a:r>
            <a:r>
              <a: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v</a:t>
            </a:r>
            <a:r>
              <a:rPr sz="2800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r>
              <a:rPr sz="2400"/>
              <a:t>P</a:t>
            </a:r>
            <a:r>
              <a:rPr lang="en-US" sz="2400"/>
              <a:t>roo</a:t>
            </a:r>
            <a:r>
              <a:rPr sz="2400"/>
              <a:t>f</a:t>
            </a:r>
            <a:r>
              <a:rPr lang="en-US" sz="2400"/>
              <a:t>:</a:t>
            </a:r>
            <a:r>
              <a:rPr sz="2400"/>
              <a:t>  </a:t>
            </a:r>
            <a:r>
              <a:rPr sz="2400">
                <a:solidFill>
                  <a:srgbClr val="5E5E5E"/>
                </a:solidFill>
              </a:rPr>
              <a:t>[ by induction on </a:t>
            </a:r>
            <a:r>
              <a:rPr sz="2400">
                <a:solidFill>
                  <a:srgbClr val="5E5E5E"/>
                </a:solidFill>
                <a:latin typeface="Symbol"/>
                <a:ea typeface="Symbol"/>
                <a:cs typeface="Symbol"/>
                <a:sym typeface="Symbol"/>
              </a:rPr>
              <a:t>|</a:t>
            </a:r>
            <a:r>
              <a:rPr sz="24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i="1">
                <a:solidFill>
                  <a:srgbClr val="5E5E5E"/>
                </a:solid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T</a:t>
            </a:r>
            <a:r>
              <a:rPr sz="2400" i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5E5E5E"/>
                </a:solidFill>
                <a:latin typeface="Symbol"/>
                <a:ea typeface="Symbol"/>
                <a:cs typeface="Symbol"/>
                <a:sym typeface="Symbol"/>
              </a:rPr>
              <a:t>|</a:t>
            </a:r>
            <a:r>
              <a:rPr sz="2400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5E5E5E"/>
                </a:solidFill>
              </a:rPr>
              <a:t>]</a:t>
            </a:r>
          </a:p>
          <a:p>
            <a:pPr lvl="1"/>
            <a:r>
              <a:rPr sz="2400"/>
              <a:t>Let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w</a:t>
            </a:r>
            <a:r>
              <a:rPr sz="2400"/>
              <a:t> be next vertex added to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T</a:t>
            </a:r>
            <a:r>
              <a:rPr sz="2400"/>
              <a:t>.</a:t>
            </a:r>
          </a:p>
          <a:p>
            <a:pPr lvl="1"/>
            <a:r>
              <a:rPr sz="2400"/>
              <a:t>Let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P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sz="2400"/>
              <a:t> be the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b="1">
                <a:latin typeface="Times New Roman"/>
                <a:ea typeface="Times New Roman"/>
                <a:cs typeface="Times New Roman"/>
                <a:sym typeface="Times New Roman"/>
              </a:rPr>
              <a:t>↝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w</a:t>
            </a:r>
            <a:r>
              <a:rPr sz="2400"/>
              <a:t> path through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v</a:t>
            </a:r>
            <a:r>
              <a:rPr sz="2400"/>
              <a:t>.</a:t>
            </a:r>
          </a:p>
          <a:p>
            <a:pPr lvl="1"/>
            <a:r>
              <a:rPr sz="2400"/>
              <a:t>Consider any other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b="1">
                <a:latin typeface="Times New Roman"/>
                <a:ea typeface="Times New Roman"/>
                <a:cs typeface="Times New Roman"/>
                <a:sym typeface="Times New Roman"/>
              </a:rPr>
              <a:t>↝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w</a:t>
            </a:r>
            <a:r>
              <a:rPr sz="2400"/>
              <a:t> path 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400"/>
              <a:t>; let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x</a:t>
            </a:r>
            <a:r>
              <a:rPr sz="2400"/>
              <a:t> be first vertex on path outside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T</a:t>
            </a:r>
            <a:r>
              <a:rPr sz="2400"/>
              <a:t>.</a:t>
            </a:r>
          </a:p>
          <a:p>
            <a:pPr lvl="1"/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P</a:t>
            </a:r>
            <a:r>
              <a:rPr sz="2400"/>
              <a:t> is already as long as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P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sz="2400"/>
              <a:t> as soon as it reaches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x</a:t>
            </a:r>
            <a:r>
              <a:rPr sz="2400"/>
              <a:t> by greedy choice.</a:t>
            </a:r>
          </a:p>
          <a:p>
            <a:pPr lvl="1"/>
            <a:r>
              <a:rPr sz="2400"/>
              <a:t>Thus,</a:t>
            </a:r>
            <a:r>
              <a:rPr sz="2400">
                <a:uFill>
                  <a:solidFill>
                    <a:srgbClr val="0048AA"/>
                  </a:solidFill>
                </a:uFill>
              </a:rPr>
              <a:t> </a:t>
            </a:r>
            <a:r>
              <a:rPr sz="2000">
                <a:uFill>
                  <a:solidFill>
                    <a:srgbClr val="0048A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distTo[w]</a:t>
            </a:r>
            <a:r>
              <a:rPr sz="2400">
                <a:uFill>
                  <a:solidFill>
                    <a:srgbClr val="0048AA"/>
                  </a:solidFill>
                </a:uFill>
              </a:rPr>
              <a:t> is the length of the shortest path from 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sz="2400">
                <a:uFill>
                  <a:solidFill>
                    <a:srgbClr val="0048AA"/>
                  </a:solidFill>
                </a:uFill>
              </a:rPr>
              <a:t> to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w</a:t>
            </a:r>
            <a:r>
              <a:rPr sz="2400">
                <a:uFill>
                  <a:solidFill>
                    <a:srgbClr val="0048AA"/>
                  </a:solidFill>
                </a:uFill>
              </a:rPr>
              <a:t>.</a:t>
            </a:r>
          </a:p>
        </p:txBody>
      </p:sp>
      <p:sp>
        <p:nvSpPr>
          <p:cNvPr id="456" name="Shape 456"/>
          <p:cNvSpPr/>
          <p:nvPr/>
        </p:nvSpPr>
        <p:spPr>
          <a:xfrm>
            <a:off x="3807685" y="4567425"/>
            <a:ext cx="3256589" cy="1925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7" h="21274" extrusionOk="0">
                <a:moveTo>
                  <a:pt x="2410" y="5889"/>
                </a:moveTo>
                <a:cubicBezTo>
                  <a:pt x="2728" y="5520"/>
                  <a:pt x="3096" y="5280"/>
                  <a:pt x="3350" y="4824"/>
                </a:cubicBezTo>
                <a:cubicBezTo>
                  <a:pt x="3591" y="4390"/>
                  <a:pt x="3654" y="4194"/>
                  <a:pt x="3971" y="3933"/>
                </a:cubicBezTo>
                <a:cubicBezTo>
                  <a:pt x="4365" y="3607"/>
                  <a:pt x="4822" y="3281"/>
                  <a:pt x="5228" y="3042"/>
                </a:cubicBezTo>
                <a:cubicBezTo>
                  <a:pt x="5329" y="2977"/>
                  <a:pt x="5431" y="2912"/>
                  <a:pt x="5532" y="2847"/>
                </a:cubicBezTo>
                <a:cubicBezTo>
                  <a:pt x="5748" y="2716"/>
                  <a:pt x="5951" y="2608"/>
                  <a:pt x="6167" y="2499"/>
                </a:cubicBezTo>
                <a:cubicBezTo>
                  <a:pt x="6370" y="2390"/>
                  <a:pt x="6789" y="2151"/>
                  <a:pt x="6789" y="2151"/>
                </a:cubicBezTo>
                <a:cubicBezTo>
                  <a:pt x="7779" y="1000"/>
                  <a:pt x="9187" y="761"/>
                  <a:pt x="10342" y="543"/>
                </a:cubicBezTo>
                <a:cubicBezTo>
                  <a:pt x="11269" y="196"/>
                  <a:pt x="13160" y="0"/>
                  <a:pt x="13160" y="0"/>
                </a:cubicBezTo>
                <a:cubicBezTo>
                  <a:pt x="14099" y="65"/>
                  <a:pt x="15038" y="65"/>
                  <a:pt x="15977" y="174"/>
                </a:cubicBezTo>
                <a:cubicBezTo>
                  <a:pt x="16053" y="174"/>
                  <a:pt x="16751" y="500"/>
                  <a:pt x="16815" y="543"/>
                </a:cubicBezTo>
                <a:cubicBezTo>
                  <a:pt x="17030" y="652"/>
                  <a:pt x="17449" y="891"/>
                  <a:pt x="17449" y="891"/>
                </a:cubicBezTo>
                <a:cubicBezTo>
                  <a:pt x="17817" y="1326"/>
                  <a:pt x="18363" y="1717"/>
                  <a:pt x="18794" y="1956"/>
                </a:cubicBezTo>
                <a:cubicBezTo>
                  <a:pt x="18959" y="2238"/>
                  <a:pt x="19163" y="2390"/>
                  <a:pt x="19328" y="2673"/>
                </a:cubicBezTo>
                <a:cubicBezTo>
                  <a:pt x="19416" y="2825"/>
                  <a:pt x="19454" y="3042"/>
                  <a:pt x="19531" y="3216"/>
                </a:cubicBezTo>
                <a:cubicBezTo>
                  <a:pt x="19594" y="3346"/>
                  <a:pt x="19670" y="3455"/>
                  <a:pt x="19746" y="3564"/>
                </a:cubicBezTo>
                <a:cubicBezTo>
                  <a:pt x="19873" y="4259"/>
                  <a:pt x="20076" y="5041"/>
                  <a:pt x="20368" y="5541"/>
                </a:cubicBezTo>
                <a:cubicBezTo>
                  <a:pt x="20520" y="6367"/>
                  <a:pt x="20622" y="6975"/>
                  <a:pt x="20888" y="7693"/>
                </a:cubicBezTo>
                <a:cubicBezTo>
                  <a:pt x="21053" y="9388"/>
                  <a:pt x="21155" y="11213"/>
                  <a:pt x="20571" y="12691"/>
                </a:cubicBezTo>
                <a:cubicBezTo>
                  <a:pt x="20432" y="13429"/>
                  <a:pt x="20064" y="14103"/>
                  <a:pt x="19746" y="14668"/>
                </a:cubicBezTo>
                <a:cubicBezTo>
                  <a:pt x="19581" y="15450"/>
                  <a:pt x="19467" y="16037"/>
                  <a:pt x="19112" y="16624"/>
                </a:cubicBezTo>
                <a:cubicBezTo>
                  <a:pt x="18883" y="17862"/>
                  <a:pt x="19061" y="17428"/>
                  <a:pt x="18693" y="18058"/>
                </a:cubicBezTo>
                <a:cubicBezTo>
                  <a:pt x="18528" y="18971"/>
                  <a:pt x="17868" y="20101"/>
                  <a:pt x="17335" y="20383"/>
                </a:cubicBezTo>
                <a:cubicBezTo>
                  <a:pt x="16269" y="21600"/>
                  <a:pt x="14188" y="21165"/>
                  <a:pt x="12957" y="21274"/>
                </a:cubicBezTo>
                <a:cubicBezTo>
                  <a:pt x="9885" y="21144"/>
                  <a:pt x="9644" y="21404"/>
                  <a:pt x="7626" y="20557"/>
                </a:cubicBezTo>
                <a:cubicBezTo>
                  <a:pt x="6586" y="19405"/>
                  <a:pt x="5393" y="18884"/>
                  <a:pt x="4175" y="18601"/>
                </a:cubicBezTo>
                <a:cubicBezTo>
                  <a:pt x="3933" y="18449"/>
                  <a:pt x="3680" y="18427"/>
                  <a:pt x="3451" y="18232"/>
                </a:cubicBezTo>
                <a:cubicBezTo>
                  <a:pt x="3362" y="18167"/>
                  <a:pt x="3312" y="17971"/>
                  <a:pt x="3235" y="17884"/>
                </a:cubicBezTo>
                <a:cubicBezTo>
                  <a:pt x="2931" y="17536"/>
                  <a:pt x="2829" y="17515"/>
                  <a:pt x="2512" y="17341"/>
                </a:cubicBezTo>
                <a:cubicBezTo>
                  <a:pt x="1903" y="16341"/>
                  <a:pt x="1129" y="15841"/>
                  <a:pt x="520" y="14842"/>
                </a:cubicBezTo>
                <a:cubicBezTo>
                  <a:pt x="88" y="12560"/>
                  <a:pt x="-445" y="9344"/>
                  <a:pt x="634" y="7497"/>
                </a:cubicBezTo>
                <a:cubicBezTo>
                  <a:pt x="862" y="6302"/>
                  <a:pt x="1738" y="5889"/>
                  <a:pt x="2410" y="5889"/>
                </a:cubicBezTo>
                <a:close/>
              </a:path>
            </a:pathLst>
          </a:custGeom>
          <a:solidFill>
            <a:srgbClr val="005493">
              <a:alpha val="25000"/>
            </a:srgbClr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4195500" y="5553320"/>
            <a:ext cx="1910954" cy="50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72" y="749"/>
                  <a:pt x="3911" y="4044"/>
                  <a:pt x="5809" y="4718"/>
                </a:cubicBezTo>
                <a:cubicBezTo>
                  <a:pt x="7707" y="5392"/>
                  <a:pt x="9581" y="3744"/>
                  <a:pt x="11433" y="3819"/>
                </a:cubicBezTo>
                <a:cubicBezTo>
                  <a:pt x="13284" y="3894"/>
                  <a:pt x="15460" y="2921"/>
                  <a:pt x="16964" y="5167"/>
                </a:cubicBezTo>
                <a:cubicBezTo>
                  <a:pt x="18468" y="7414"/>
                  <a:pt x="19718" y="14828"/>
                  <a:pt x="20436" y="17374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003F83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6510997" y="5128339"/>
            <a:ext cx="1705571" cy="1367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5" h="21600" extrusionOk="0">
                <a:moveTo>
                  <a:pt x="15231" y="0"/>
                </a:moveTo>
                <a:cubicBezTo>
                  <a:pt x="15009" y="625"/>
                  <a:pt x="15978" y="2953"/>
                  <a:pt x="13902" y="3752"/>
                </a:cubicBezTo>
                <a:cubicBezTo>
                  <a:pt x="11825" y="4551"/>
                  <a:pt x="5095" y="4238"/>
                  <a:pt x="2769" y="4864"/>
                </a:cubicBezTo>
                <a:cubicBezTo>
                  <a:pt x="443" y="5489"/>
                  <a:pt x="0" y="6740"/>
                  <a:pt x="0" y="7469"/>
                </a:cubicBezTo>
                <a:cubicBezTo>
                  <a:pt x="0" y="8199"/>
                  <a:pt x="942" y="8755"/>
                  <a:pt x="2769" y="9207"/>
                </a:cubicBezTo>
                <a:cubicBezTo>
                  <a:pt x="4597" y="9658"/>
                  <a:pt x="8640" y="10179"/>
                  <a:pt x="10911" y="10284"/>
                </a:cubicBezTo>
                <a:cubicBezTo>
                  <a:pt x="13182" y="10388"/>
                  <a:pt x="14843" y="9033"/>
                  <a:pt x="16477" y="9867"/>
                </a:cubicBezTo>
                <a:cubicBezTo>
                  <a:pt x="18111" y="10700"/>
                  <a:pt x="21600" y="13410"/>
                  <a:pt x="20797" y="15286"/>
                </a:cubicBezTo>
                <a:cubicBezTo>
                  <a:pt x="19994" y="17162"/>
                  <a:pt x="13514" y="19942"/>
                  <a:pt x="11603" y="21158"/>
                </a:cubicBezTo>
                <a:lnTo>
                  <a:pt x="10893" y="21600"/>
                </a:lnTo>
              </a:path>
            </a:pathLst>
          </a:custGeom>
          <a:ln w="25400">
            <a:solidFill>
              <a:srgbClr val="000000"/>
            </a:solidFill>
            <a:custDash>
              <a:ds d="300000" sp="300000"/>
            </a:custDash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4211449" y="5136293"/>
            <a:ext cx="1928813" cy="48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2" extrusionOk="0">
                <a:moveTo>
                  <a:pt x="0" y="21322"/>
                </a:moveTo>
                <a:cubicBezTo>
                  <a:pt x="595" y="18759"/>
                  <a:pt x="2133" y="9332"/>
                  <a:pt x="3572" y="5854"/>
                </a:cubicBezTo>
                <a:cubicBezTo>
                  <a:pt x="5011" y="2376"/>
                  <a:pt x="7393" y="-278"/>
                  <a:pt x="8608" y="546"/>
                </a:cubicBezTo>
                <a:cubicBezTo>
                  <a:pt x="9824" y="1369"/>
                  <a:pt x="9551" y="9515"/>
                  <a:pt x="10866" y="10980"/>
                </a:cubicBezTo>
                <a:cubicBezTo>
                  <a:pt x="12181" y="12444"/>
                  <a:pt x="14810" y="11071"/>
                  <a:pt x="16472" y="9515"/>
                </a:cubicBezTo>
                <a:cubicBezTo>
                  <a:pt x="18134" y="7959"/>
                  <a:pt x="19970" y="3108"/>
                  <a:pt x="20888" y="1369"/>
                </a:cubicBez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custDash>
              <a:ds d="300000" sp="300000"/>
            </a:custDash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411102" y="4987353"/>
            <a:ext cx="375048" cy="34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spcBef>
                <a:spcPts val="1600"/>
              </a:spcBef>
              <a:defRPr sz="2200">
                <a:solidFill>
                  <a:srgbClr val="000000"/>
                </a:solidFill>
                <a:uFill>
                  <a:solidFill>
                    <a:srgbClr val="0048AA"/>
                  </a:solidFill>
                </a:uFill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sz="1547" kern="0">
                <a:latin typeface="Lucida Sans Regular"/>
                <a:sym typeface="Lucida Sans Regular"/>
              </a:rPr>
              <a:t>P</a:t>
            </a:r>
          </a:p>
        </p:txBody>
      </p:sp>
      <p:sp>
        <p:nvSpPr>
          <p:cNvPr id="461" name="Shape 461"/>
          <p:cNvSpPr/>
          <p:nvPr/>
        </p:nvSpPr>
        <p:spPr>
          <a:xfrm>
            <a:off x="6323461" y="6225764"/>
            <a:ext cx="751881" cy="287082"/>
          </a:xfrm>
          <a:prstGeom prst="line">
            <a:avLst/>
          </a:prstGeom>
          <a:ln w="50800">
            <a:solidFill>
              <a:srgbClr val="003F83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6281106" y="5011499"/>
            <a:ext cx="1261505" cy="26947"/>
          </a:xfrm>
          <a:prstGeom prst="line">
            <a:avLst/>
          </a:prstGeom>
          <a:ln w="25400">
            <a:solidFill>
              <a:srgbClr val="000000"/>
            </a:solidFill>
            <a:custDash>
              <a:ds d="300000" sp="300000"/>
            </a:custDash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6041235" y="6015663"/>
            <a:ext cx="294680" cy="29468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v</a:t>
            </a:r>
          </a:p>
        </p:txBody>
      </p:sp>
      <p:sp>
        <p:nvSpPr>
          <p:cNvPr id="464" name="Shape 464"/>
          <p:cNvSpPr/>
          <p:nvPr/>
        </p:nvSpPr>
        <p:spPr>
          <a:xfrm>
            <a:off x="4118350" y="5406771"/>
            <a:ext cx="294680" cy="29468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s</a:t>
            </a:r>
          </a:p>
        </p:txBody>
      </p:sp>
      <p:sp>
        <p:nvSpPr>
          <p:cNvPr id="465" name="Shape 465"/>
          <p:cNvSpPr/>
          <p:nvPr/>
        </p:nvSpPr>
        <p:spPr>
          <a:xfrm>
            <a:off x="7550884" y="4878398"/>
            <a:ext cx="294680" cy="29468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x</a:t>
            </a:r>
          </a:p>
        </p:txBody>
      </p:sp>
      <p:sp>
        <p:nvSpPr>
          <p:cNvPr id="466" name="Shape 466"/>
          <p:cNvSpPr/>
          <p:nvPr/>
        </p:nvSpPr>
        <p:spPr>
          <a:xfrm>
            <a:off x="7052545" y="6417050"/>
            <a:ext cx="294680" cy="29468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266" kern="0">
                <a:latin typeface="Lucida Sans Regular"/>
                <a:sym typeface="Lucida Sans Regular"/>
              </a:rPr>
              <a:t>w</a:t>
            </a:r>
          </a:p>
        </p:txBody>
      </p:sp>
      <p:sp>
        <p:nvSpPr>
          <p:cNvPr id="467" name="Shape 467"/>
          <p:cNvSpPr/>
          <p:nvPr/>
        </p:nvSpPr>
        <p:spPr>
          <a:xfrm>
            <a:off x="4808934" y="5972994"/>
            <a:ext cx="280526" cy="38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547" kern="0"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T</a:t>
            </a:r>
          </a:p>
        </p:txBody>
      </p:sp>
      <p:sp>
        <p:nvSpPr>
          <p:cNvPr id="468" name="Shape 468"/>
          <p:cNvSpPr/>
          <p:nvPr/>
        </p:nvSpPr>
        <p:spPr>
          <a:xfrm>
            <a:off x="5393242" y="5746189"/>
            <a:ext cx="646768" cy="446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spcBef>
                <a:spcPts val="1600"/>
              </a:spcBef>
              <a:defRPr sz="2200">
                <a:solidFill>
                  <a:srgbClr val="003F83"/>
                </a:solidFill>
                <a:uFill>
                  <a:solidFill>
                    <a:srgbClr val="0048AA"/>
                  </a:solidFill>
                </a:uFill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1125"/>
              </a:spcBef>
              <a:spcAft>
                <a:spcPts val="0"/>
              </a:spcAft>
            </a:pPr>
            <a:r>
              <a:rPr sz="1547" kern="0">
                <a:latin typeface="Lucida Sans Regular"/>
                <a:sym typeface="Lucida Sans Regular"/>
              </a:rPr>
              <a:t>P*</a:t>
            </a:r>
          </a:p>
        </p:txBody>
      </p:sp>
      <p:grpSp>
        <p:nvGrpSpPr>
          <p:cNvPr id="471" name="Group 471"/>
          <p:cNvGrpSpPr/>
          <p:nvPr/>
        </p:nvGrpSpPr>
        <p:grpSpPr>
          <a:xfrm>
            <a:off x="9743227" y="3999707"/>
            <a:ext cx="2044898" cy="1023088"/>
            <a:chOff x="0" y="0"/>
            <a:chExt cx="2908300" cy="1455058"/>
          </a:xfrm>
        </p:grpSpPr>
        <p:sp>
          <p:nvSpPr>
            <p:cNvPr id="469" name="Shape 469"/>
            <p:cNvSpPr/>
            <p:nvPr/>
          </p:nvSpPr>
          <p:spPr>
            <a:xfrm>
              <a:off x="0" y="660400"/>
              <a:ext cx="2908300" cy="79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marL="41273" marR="41273" algn="ctr" defTabSz="910796" eaLnBrk="1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assuming that edge</a:t>
              </a:r>
              <a:b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</a:br>
              <a:r>
                <a:rPr sz="1125" kern="0">
                  <a:solidFill>
                    <a:srgbClr val="8D3124"/>
                  </a:solidFill>
                  <a:uFill>
                    <a:solidFill>
                      <a:srgbClr val="8D3124"/>
                    </a:solidFill>
                  </a:uFill>
                  <a:latin typeface="Lucida Sans Regular"/>
                  <a:sym typeface="Lucida Sans Regular"/>
                </a:rPr>
                <a:t>weights are nonnegative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939800" y="0"/>
              <a:ext cx="325820" cy="604002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 eaLnBrk="1"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sz="844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472" name="Shape 472"/>
          <p:cNvSpPr/>
          <p:nvPr/>
        </p:nvSpPr>
        <p:spPr>
          <a:xfrm>
            <a:off x="6147070" y="4885057"/>
            <a:ext cx="294680" cy="29468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marL="5079" marR="5079" algn="ctr" defTabSz="910796" eaLnBrk="1" fontAlgn="auto"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sz="1266" b="1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 build="p" bldLvl="5" animBg="1" advAuto="0"/>
      <p:bldP spid="47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Computing a spanning tree in a graph</a:t>
            </a:r>
          </a:p>
        </p:txBody>
      </p:sp>
      <p:sp>
        <p:nvSpPr>
          <p:cNvPr id="497" name="Shape 49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Dijkstra's algorithm seem familiar?</a:t>
            </a:r>
            <a:endParaRPr sz="2400">
              <a:solidFill>
                <a:srgbClr val="8D3124"/>
              </a:solidFill>
              <a:uFill>
                <a:solidFill>
                  <a:srgbClr val="8D3124"/>
                </a:solidFill>
              </a:uFill>
            </a:endParaRPr>
          </a:p>
          <a:p>
            <a:pPr lvl="1"/>
            <a:r>
              <a:rPr sz="2400">
                <a:uFill>
                  <a:solidFill>
                    <a:srgbClr val="8D3124"/>
                  </a:solidFill>
                </a:uFill>
              </a:rPr>
              <a:t>Prim's algorithm is essentially the same algorithm.</a:t>
            </a:r>
          </a:p>
          <a:p>
            <a:pPr lvl="1"/>
            <a:r>
              <a:rPr sz="2400">
                <a:uFill>
                  <a:solidFill>
                    <a:srgbClr val="8D3124"/>
                  </a:solidFill>
                </a:uFill>
              </a:rPr>
              <a:t>Both are in a family of algorithms that compute a </a:t>
            </a:r>
            <a:r>
              <a:rPr sz="2400"/>
              <a:t>spanning tree.</a:t>
            </a:r>
            <a:endParaRPr sz="2400">
              <a:uFill>
                <a:solidFill>
                  <a:srgbClr val="8D3124"/>
                </a:solidFill>
              </a:uFill>
            </a:endParaRPr>
          </a:p>
          <a:p>
            <a:r>
              <a:rPr sz="2400">
                <a:uFill>
                  <a:solidFill>
                    <a:srgbClr val="8D3124"/>
                  </a:solidFill>
                </a:uFill>
              </a:rPr>
              <a:t>Main distinction: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Rule used to choose next vertex for the tree.</a:t>
            </a:r>
            <a:endParaRPr sz="2400">
              <a:uFill>
                <a:solidFill>
                  <a:srgbClr val="8D3124"/>
                </a:solidFill>
              </a:uFill>
            </a:endParaRPr>
          </a:p>
          <a:p>
            <a:pPr lvl="1"/>
            <a:r>
              <a:rPr sz="2400">
                <a:uFill>
                  <a:solidFill>
                    <a:srgbClr val="8D3124"/>
                  </a:solidFill>
                </a:uFill>
              </a:rPr>
              <a:t>Prim:  Closest vertex to the </a:t>
            </a:r>
            <a:r>
              <a:rPr sz="240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tree</a:t>
            </a:r>
            <a:r>
              <a:rPr sz="2400">
                <a:uFill>
                  <a:solidFill>
                    <a:srgbClr val="8D3124"/>
                  </a:solidFill>
                </a:uFill>
              </a:rPr>
              <a:t> (via an undirected edge).</a:t>
            </a:r>
          </a:p>
          <a:p>
            <a:pPr lvl="1"/>
            <a:r>
              <a:rPr sz="2400">
                <a:uFill>
                  <a:solidFill>
                    <a:srgbClr val="8D3124"/>
                  </a:solidFill>
                </a:uFill>
              </a:rPr>
              <a:t>Dijkstra:  Closest vertex to the </a:t>
            </a:r>
            <a:r>
              <a:rPr sz="240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source</a:t>
            </a:r>
            <a:r>
              <a:rPr sz="2400">
                <a:uFill>
                  <a:solidFill>
                    <a:srgbClr val="8D3124"/>
                  </a:solidFill>
                </a:uFill>
              </a:rPr>
              <a:t> (via a directed path).</a:t>
            </a:r>
          </a:p>
          <a:p>
            <a:endParaRPr lang="en-US" sz="2400">
              <a:uFill>
                <a:solidFill>
                  <a:srgbClr val="8D3124"/>
                </a:solidFill>
              </a:uFill>
            </a:endParaRPr>
          </a:p>
          <a:p>
            <a:endParaRPr lang="en-US" sz="2400">
              <a:uFill>
                <a:solidFill>
                  <a:srgbClr val="8D3124"/>
                </a:solidFill>
              </a:uFill>
            </a:endParaRPr>
          </a:p>
          <a:p>
            <a:endParaRPr lang="en-US" sz="2400">
              <a:uFill>
                <a:solidFill>
                  <a:srgbClr val="8D3124"/>
                </a:solidFill>
              </a:uFill>
            </a:endParaRPr>
          </a:p>
          <a:p>
            <a:endParaRPr lang="en-US" sz="3600">
              <a:uFill>
                <a:solidFill>
                  <a:srgbClr val="8D3124"/>
                </a:solidFill>
              </a:uFill>
            </a:endParaRPr>
          </a:p>
          <a:p>
            <a:endParaRPr lang="en-US" sz="2400">
              <a:uFill>
                <a:solidFill>
                  <a:srgbClr val="8D3124"/>
                </a:solidFill>
              </a:uFill>
            </a:endParaRPr>
          </a:p>
          <a:p>
            <a:r>
              <a:rPr sz="2400">
                <a:uFill>
                  <a:solidFill>
                    <a:srgbClr val="8D3124"/>
                  </a:solidFill>
                </a:uFill>
              </a:rPr>
              <a:t>Note: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DFS and BFS are also in this family of algorithms.</a:t>
            </a:r>
          </a:p>
        </p:txBody>
      </p:sp>
      <p:grpSp>
        <p:nvGrpSpPr>
          <p:cNvPr id="501" name="Group 501"/>
          <p:cNvGrpSpPr/>
          <p:nvPr/>
        </p:nvGrpSpPr>
        <p:grpSpPr>
          <a:xfrm>
            <a:off x="3256360" y="4112055"/>
            <a:ext cx="5063133" cy="2321719"/>
            <a:chOff x="0" y="0"/>
            <a:chExt cx="7200900" cy="3302000"/>
          </a:xfrm>
        </p:grpSpPr>
        <p:pic>
          <p:nvPicPr>
            <p:cNvPr id="499" name="Screen Shot 2012-09-26 at 8.19.17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327797" cy="32766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00" name="Screen Shot 2012-09-26 at 8.22.47 AM.png"/>
            <p:cNvPicPr>
              <a:picLocks noChangeAspect="1"/>
            </p:cNvPicPr>
            <p:nvPr/>
          </p:nvPicPr>
          <p:blipFill>
            <a:blip r:embed="rId3"/>
            <a:srcRect l="1119" t="751" r="1132" b="2255"/>
            <a:stretch>
              <a:fillRect/>
            </a:stretch>
          </p:blipFill>
          <p:spPr>
            <a:xfrm>
              <a:off x="3873500" y="25400"/>
              <a:ext cx="3327400" cy="32766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 build="p" animBg="1" advAuto="0"/>
      <p:bldP spid="50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Priority-first search</a:t>
            </a:r>
          </a:p>
        </p:txBody>
      </p:sp>
      <p:sp>
        <p:nvSpPr>
          <p:cNvPr id="505" name="Shape 50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Insight.  </a:t>
            </a:r>
            <a:r>
              <a:rPr sz="2400">
                <a:solidFill>
                  <a:srgbClr val="000000"/>
                </a:solidFill>
              </a:rPr>
              <a:t>Four of our graph-search methods are the same algorithm!</a:t>
            </a:r>
          </a:p>
          <a:p>
            <a:pPr lvl="1"/>
            <a:r>
              <a:rPr sz="2400"/>
              <a:t>Maintain a set of explored vertices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/>
              <a:t>.</a:t>
            </a:r>
          </a:p>
          <a:p>
            <a:pPr lvl="1"/>
            <a:r>
              <a:rPr sz="2400"/>
              <a:t>Grow </a:t>
            </a:r>
            <a:r>
              <a:rPr sz="2400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sz="2400"/>
              <a:t> by exploring edges with exactly one endpoint leaving </a:t>
            </a:r>
            <a:r>
              <a:rPr sz="2400" i="1"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/>
              <a:t>.</a:t>
            </a:r>
          </a:p>
          <a:p>
            <a:pPr>
              <a:spcBef>
                <a:spcPts val="300"/>
              </a:spcBef>
            </a:pPr>
            <a:r>
              <a:rPr sz="2400"/>
              <a:t>DFS.        </a:t>
            </a:r>
            <a:r>
              <a:rPr sz="2400">
                <a:solidFill>
                  <a:srgbClr val="000000"/>
                </a:solidFill>
              </a:rPr>
              <a:t>Take edge from vertex which was discovered most recently.</a:t>
            </a:r>
            <a:endParaRPr lang="en-US" sz="2400">
              <a:solidFill>
                <a:srgbClr val="000000"/>
              </a:solidFill>
            </a:endParaRPr>
          </a:p>
          <a:p>
            <a:pPr>
              <a:spcBef>
                <a:spcPts val="300"/>
              </a:spcBef>
            </a:pPr>
            <a:r>
              <a:rPr sz="2400"/>
              <a:t>BFS.        </a:t>
            </a:r>
            <a:r>
              <a:rPr sz="2400">
                <a:solidFill>
                  <a:srgbClr val="000000"/>
                </a:solidFill>
              </a:rPr>
              <a:t>Take edge from vertex which was discovered least recently</a:t>
            </a:r>
            <a:r>
              <a:rPr lang="en-US" sz="240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r>
              <a:rPr sz="2400"/>
              <a:t>Prim.        </a:t>
            </a:r>
            <a:r>
              <a:rPr sz="2400">
                <a:solidFill>
                  <a:srgbClr val="000000"/>
                </a:solidFill>
              </a:rPr>
              <a:t>Take edge of minimum weight.</a:t>
            </a:r>
            <a:endParaRPr lang="en-US" sz="2400">
              <a:solidFill>
                <a:srgbClr val="000000"/>
              </a:solidFill>
            </a:endParaRPr>
          </a:p>
          <a:p>
            <a:pPr>
              <a:spcBef>
                <a:spcPts val="300"/>
              </a:spcBef>
            </a:pPr>
            <a:r>
              <a:rPr sz="2400"/>
              <a:t>Dijkstra.  </a:t>
            </a:r>
            <a:r>
              <a:rPr sz="2400">
                <a:solidFill>
                  <a:srgbClr val="000000"/>
                </a:solidFill>
              </a:rPr>
              <a:t>Take edge to vertex that is closest to </a:t>
            </a:r>
            <a:r>
              <a:rPr sz="24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Roman"/>
                <a:cs typeface="Times New Roman" panose="02020603050405020304" pitchFamily="18" charset="0"/>
                <a:sym typeface="Times Roman"/>
              </a:rPr>
              <a:t>S</a:t>
            </a:r>
            <a:r>
              <a:rPr sz="2400">
                <a:solidFill>
                  <a:srgbClr val="000000"/>
                </a:solidFill>
              </a:rPr>
              <a:t>.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3200"/>
          </a:p>
          <a:p>
            <a:r>
              <a:rPr sz="2400"/>
              <a:t>Challenge.  </a:t>
            </a:r>
            <a:r>
              <a:rPr sz="2400">
                <a:solidFill>
                  <a:srgbClr val="000000"/>
                </a:solidFill>
              </a:rPr>
              <a:t>Express this insight in reusable Java code.</a:t>
            </a:r>
          </a:p>
        </p:txBody>
      </p:sp>
      <p:sp>
        <p:nvSpPr>
          <p:cNvPr id="506" name="Shape 506"/>
          <p:cNvSpPr/>
          <p:nvPr/>
        </p:nvSpPr>
        <p:spPr>
          <a:xfrm>
            <a:off x="2667152" y="4303844"/>
            <a:ext cx="3071813" cy="185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7" h="21274" extrusionOk="0">
                <a:moveTo>
                  <a:pt x="2410" y="5889"/>
                </a:moveTo>
                <a:cubicBezTo>
                  <a:pt x="2728" y="5520"/>
                  <a:pt x="3096" y="5280"/>
                  <a:pt x="3350" y="4824"/>
                </a:cubicBezTo>
                <a:cubicBezTo>
                  <a:pt x="3591" y="4390"/>
                  <a:pt x="3654" y="4194"/>
                  <a:pt x="3971" y="3933"/>
                </a:cubicBezTo>
                <a:cubicBezTo>
                  <a:pt x="4365" y="3607"/>
                  <a:pt x="4822" y="3281"/>
                  <a:pt x="5228" y="3042"/>
                </a:cubicBezTo>
                <a:cubicBezTo>
                  <a:pt x="5329" y="2977"/>
                  <a:pt x="5431" y="2912"/>
                  <a:pt x="5532" y="2847"/>
                </a:cubicBezTo>
                <a:cubicBezTo>
                  <a:pt x="5748" y="2716"/>
                  <a:pt x="5951" y="2608"/>
                  <a:pt x="6167" y="2499"/>
                </a:cubicBezTo>
                <a:cubicBezTo>
                  <a:pt x="6370" y="2390"/>
                  <a:pt x="6789" y="2151"/>
                  <a:pt x="6789" y="2151"/>
                </a:cubicBezTo>
                <a:cubicBezTo>
                  <a:pt x="7779" y="1000"/>
                  <a:pt x="9187" y="761"/>
                  <a:pt x="10342" y="543"/>
                </a:cubicBezTo>
                <a:cubicBezTo>
                  <a:pt x="11269" y="196"/>
                  <a:pt x="13160" y="0"/>
                  <a:pt x="13160" y="0"/>
                </a:cubicBezTo>
                <a:cubicBezTo>
                  <a:pt x="14099" y="65"/>
                  <a:pt x="15038" y="65"/>
                  <a:pt x="15977" y="174"/>
                </a:cubicBezTo>
                <a:cubicBezTo>
                  <a:pt x="16053" y="174"/>
                  <a:pt x="16751" y="500"/>
                  <a:pt x="16815" y="543"/>
                </a:cubicBezTo>
                <a:cubicBezTo>
                  <a:pt x="17030" y="652"/>
                  <a:pt x="17449" y="891"/>
                  <a:pt x="17449" y="891"/>
                </a:cubicBezTo>
                <a:cubicBezTo>
                  <a:pt x="17817" y="1326"/>
                  <a:pt x="18363" y="1717"/>
                  <a:pt x="18794" y="1956"/>
                </a:cubicBezTo>
                <a:cubicBezTo>
                  <a:pt x="18959" y="2238"/>
                  <a:pt x="19163" y="2390"/>
                  <a:pt x="19328" y="2673"/>
                </a:cubicBezTo>
                <a:cubicBezTo>
                  <a:pt x="19416" y="2825"/>
                  <a:pt x="19454" y="3042"/>
                  <a:pt x="19531" y="3216"/>
                </a:cubicBezTo>
                <a:cubicBezTo>
                  <a:pt x="19594" y="3346"/>
                  <a:pt x="19670" y="3455"/>
                  <a:pt x="19746" y="3564"/>
                </a:cubicBezTo>
                <a:cubicBezTo>
                  <a:pt x="19873" y="4259"/>
                  <a:pt x="20076" y="5041"/>
                  <a:pt x="20368" y="5541"/>
                </a:cubicBezTo>
                <a:cubicBezTo>
                  <a:pt x="20520" y="6367"/>
                  <a:pt x="20622" y="6975"/>
                  <a:pt x="20888" y="7693"/>
                </a:cubicBezTo>
                <a:cubicBezTo>
                  <a:pt x="21053" y="9388"/>
                  <a:pt x="21155" y="11213"/>
                  <a:pt x="20571" y="12691"/>
                </a:cubicBezTo>
                <a:cubicBezTo>
                  <a:pt x="20432" y="13429"/>
                  <a:pt x="20064" y="14103"/>
                  <a:pt x="19746" y="14668"/>
                </a:cubicBezTo>
                <a:cubicBezTo>
                  <a:pt x="19581" y="15450"/>
                  <a:pt x="19467" y="16037"/>
                  <a:pt x="19112" y="16624"/>
                </a:cubicBezTo>
                <a:cubicBezTo>
                  <a:pt x="18883" y="17862"/>
                  <a:pt x="19061" y="17428"/>
                  <a:pt x="18693" y="18058"/>
                </a:cubicBezTo>
                <a:cubicBezTo>
                  <a:pt x="18528" y="18971"/>
                  <a:pt x="17868" y="20101"/>
                  <a:pt x="17335" y="20383"/>
                </a:cubicBezTo>
                <a:cubicBezTo>
                  <a:pt x="16269" y="21600"/>
                  <a:pt x="14188" y="21165"/>
                  <a:pt x="12957" y="21274"/>
                </a:cubicBezTo>
                <a:cubicBezTo>
                  <a:pt x="9885" y="21144"/>
                  <a:pt x="9644" y="21404"/>
                  <a:pt x="7626" y="20557"/>
                </a:cubicBezTo>
                <a:cubicBezTo>
                  <a:pt x="6586" y="19405"/>
                  <a:pt x="5393" y="18884"/>
                  <a:pt x="4175" y="18601"/>
                </a:cubicBezTo>
                <a:cubicBezTo>
                  <a:pt x="3933" y="18449"/>
                  <a:pt x="3680" y="18427"/>
                  <a:pt x="3451" y="18232"/>
                </a:cubicBezTo>
                <a:cubicBezTo>
                  <a:pt x="3362" y="18167"/>
                  <a:pt x="3312" y="17971"/>
                  <a:pt x="3235" y="17884"/>
                </a:cubicBezTo>
                <a:cubicBezTo>
                  <a:pt x="2931" y="17536"/>
                  <a:pt x="2829" y="17515"/>
                  <a:pt x="2512" y="17341"/>
                </a:cubicBezTo>
                <a:cubicBezTo>
                  <a:pt x="1903" y="16341"/>
                  <a:pt x="1129" y="15841"/>
                  <a:pt x="520" y="14842"/>
                </a:cubicBezTo>
                <a:cubicBezTo>
                  <a:pt x="88" y="12560"/>
                  <a:pt x="-445" y="9344"/>
                  <a:pt x="634" y="7497"/>
                </a:cubicBezTo>
                <a:cubicBezTo>
                  <a:pt x="862" y="6302"/>
                  <a:pt x="1738" y="5889"/>
                  <a:pt x="2410" y="5889"/>
                </a:cubicBezTo>
                <a:close/>
              </a:path>
            </a:pathLst>
          </a:custGeom>
          <a:solidFill>
            <a:srgbClr val="0048AA">
              <a:alpha val="25000"/>
            </a:srgbClr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6985993" y="4592463"/>
            <a:ext cx="505683" cy="70233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08" name="Shape 508"/>
          <p:cNvSpPr/>
          <p:nvPr/>
        </p:nvSpPr>
        <p:spPr>
          <a:xfrm flipV="1">
            <a:off x="6705829" y="5499446"/>
            <a:ext cx="749294" cy="317362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09" name="Shape 509"/>
          <p:cNvSpPr/>
          <p:nvPr/>
        </p:nvSpPr>
        <p:spPr>
          <a:xfrm flipV="1">
            <a:off x="5100638" y="4496192"/>
            <a:ext cx="1708708" cy="389166"/>
          </a:xfrm>
          <a:prstGeom prst="line">
            <a:avLst/>
          </a:prstGeom>
          <a:ln w="12700">
            <a:solidFill>
              <a:srgbClr val="8A8A8A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5104806" y="5421139"/>
            <a:ext cx="2376487" cy="1588"/>
          </a:xfrm>
          <a:prstGeom prst="line">
            <a:avLst/>
          </a:prstGeom>
          <a:ln w="12700">
            <a:solidFill>
              <a:srgbClr val="8A8A8A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4719638" y="5876553"/>
            <a:ext cx="1757363" cy="1588"/>
          </a:xfrm>
          <a:prstGeom prst="line">
            <a:avLst/>
          </a:prstGeom>
          <a:ln w="12700">
            <a:solidFill>
              <a:srgbClr val="8A8A8A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12" name="Shape 512"/>
          <p:cNvSpPr/>
          <p:nvPr/>
        </p:nvSpPr>
        <p:spPr>
          <a:xfrm flipV="1">
            <a:off x="3220641" y="5103188"/>
            <a:ext cx="864728" cy="315372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3150678" y="5485607"/>
            <a:ext cx="715558" cy="51157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4068962" y="5639817"/>
            <a:ext cx="426333" cy="165797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5" name="Shape 515"/>
          <p:cNvSpPr/>
          <p:nvPr/>
        </p:nvSpPr>
        <p:spPr>
          <a:xfrm flipV="1">
            <a:off x="4110038" y="5437131"/>
            <a:ext cx="762639" cy="135813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4989513" y="5001444"/>
            <a:ext cx="4744" cy="303573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17" name="Shape 517"/>
          <p:cNvSpPr/>
          <p:nvPr/>
        </p:nvSpPr>
        <p:spPr>
          <a:xfrm flipV="1">
            <a:off x="4233238" y="4924816"/>
            <a:ext cx="617364" cy="134954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3228380" y="4813722"/>
            <a:ext cx="253275" cy="35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6" kern="0"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S</a:t>
            </a:r>
          </a:p>
        </p:txBody>
      </p:sp>
      <p:sp>
        <p:nvSpPr>
          <p:cNvPr id="519" name="Shape 519"/>
          <p:cNvSpPr/>
          <p:nvPr/>
        </p:nvSpPr>
        <p:spPr>
          <a:xfrm flipH="1">
            <a:off x="4070017" y="5153248"/>
            <a:ext cx="158687" cy="30361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0" name="Shape 520"/>
          <p:cNvSpPr/>
          <p:nvPr/>
        </p:nvSpPr>
        <p:spPr>
          <a:xfrm flipH="1">
            <a:off x="4709766" y="5528295"/>
            <a:ext cx="280541" cy="240464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1" name="Shape 521"/>
          <p:cNvSpPr/>
          <p:nvPr/>
        </p:nvSpPr>
        <p:spPr>
          <a:xfrm flipV="1">
            <a:off x="5073849" y="4503050"/>
            <a:ext cx="1708089" cy="391239"/>
          </a:xfrm>
          <a:prstGeom prst="line">
            <a:avLst/>
          </a:prstGeom>
          <a:ln w="63500">
            <a:solidFill>
              <a:srgbClr val="8D3124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2" name="Shape 522"/>
          <p:cNvSpPr/>
          <p:nvPr/>
        </p:nvSpPr>
        <p:spPr>
          <a:xfrm flipV="1">
            <a:off x="5000378" y="4603321"/>
            <a:ext cx="1818672" cy="802772"/>
          </a:xfrm>
          <a:prstGeom prst="line">
            <a:avLst/>
          </a:prstGeom>
          <a:ln w="19050">
            <a:solidFill>
              <a:srgbClr val="8D3124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04806" y="5421139"/>
            <a:ext cx="2376487" cy="1588"/>
          </a:xfrm>
          <a:prstGeom prst="line">
            <a:avLst/>
          </a:prstGeom>
          <a:ln w="19050">
            <a:solidFill>
              <a:srgbClr val="8D3124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4719638" y="5876553"/>
            <a:ext cx="1757363" cy="1588"/>
          </a:xfrm>
          <a:prstGeom prst="line">
            <a:avLst/>
          </a:prstGeom>
          <a:ln w="19050">
            <a:solidFill>
              <a:srgbClr val="8D3124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25" name="Shape 525"/>
          <p:cNvSpPr/>
          <p:nvPr/>
        </p:nvSpPr>
        <p:spPr>
          <a:xfrm flipH="1" flipV="1">
            <a:off x="5086635" y="5505929"/>
            <a:ext cx="1423505" cy="28470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6" name="Shape 526"/>
          <p:cNvSpPr/>
          <p:nvPr/>
        </p:nvSpPr>
        <p:spPr>
          <a:xfrm flipV="1">
            <a:off x="8258176" y="4654024"/>
            <a:ext cx="336439" cy="237487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7" name="Shape 527"/>
          <p:cNvSpPr/>
          <p:nvPr/>
        </p:nvSpPr>
        <p:spPr>
          <a:xfrm flipV="1">
            <a:off x="8248055" y="5522936"/>
            <a:ext cx="402932" cy="32028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7006828" y="4501382"/>
            <a:ext cx="1638596" cy="14647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8180387" y="5070499"/>
            <a:ext cx="9550" cy="68752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7671901" y="5462013"/>
            <a:ext cx="407074" cy="337643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1" name="Shape 531"/>
          <p:cNvSpPr/>
          <p:nvPr/>
        </p:nvSpPr>
        <p:spPr>
          <a:xfrm flipH="1">
            <a:off x="8718550" y="4631159"/>
            <a:ext cx="4776" cy="68757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321457" eaLnBrk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844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32" name="Shape 532"/>
          <p:cNvSpPr/>
          <p:nvPr/>
        </p:nvSpPr>
        <p:spPr>
          <a:xfrm flipV="1">
            <a:off x="7672388" y="5032374"/>
            <a:ext cx="398171" cy="301056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6700838" y="5876554"/>
            <a:ext cx="1326044" cy="36835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5861845" y="4353347"/>
            <a:ext cx="256481" cy="35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000"/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6" kern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  <a:latin typeface="Lucida Sans Regular"/>
                <a:sym typeface="Lucida Sans Regular"/>
              </a:rPr>
              <a:t>e</a:t>
            </a:r>
          </a:p>
        </p:txBody>
      </p:sp>
      <p:sp>
        <p:nvSpPr>
          <p:cNvPr id="535" name="Shape 535"/>
          <p:cNvSpPr/>
          <p:nvPr/>
        </p:nvSpPr>
        <p:spPr>
          <a:xfrm>
            <a:off x="3024188" y="5367560"/>
            <a:ext cx="223838" cy="2321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125" kern="0">
                <a:latin typeface="Helvetica"/>
                <a:cs typeface="Helvetica"/>
              </a:rPr>
              <a:t>s</a:t>
            </a:r>
          </a:p>
        </p:txBody>
      </p:sp>
      <p:sp>
        <p:nvSpPr>
          <p:cNvPr id="536" name="Shape 536"/>
          <p:cNvSpPr/>
          <p:nvPr/>
        </p:nvSpPr>
        <p:spPr>
          <a:xfrm>
            <a:off x="3890367" y="5456859"/>
            <a:ext cx="223838" cy="2270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4113610" y="4921076"/>
            <a:ext cx="223838" cy="2321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4881563" y="5305053"/>
            <a:ext cx="223838" cy="2321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39" name="Shape 539"/>
          <p:cNvSpPr/>
          <p:nvPr/>
        </p:nvSpPr>
        <p:spPr>
          <a:xfrm>
            <a:off x="4497586" y="5760468"/>
            <a:ext cx="223838" cy="2270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0" name="Shape 540"/>
          <p:cNvSpPr/>
          <p:nvPr/>
        </p:nvSpPr>
        <p:spPr>
          <a:xfrm>
            <a:off x="4872633" y="4769271"/>
            <a:ext cx="223838" cy="2321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125" kern="0">
                <a:latin typeface="Helvetica"/>
                <a:cs typeface="Helvetica"/>
              </a:rPr>
              <a:t>v</a:t>
            </a:r>
          </a:p>
        </p:txBody>
      </p:sp>
      <p:sp>
        <p:nvSpPr>
          <p:cNvPr id="541" name="Shape 541"/>
          <p:cNvSpPr/>
          <p:nvPr/>
        </p:nvSpPr>
        <p:spPr>
          <a:xfrm>
            <a:off x="7481888" y="5305053"/>
            <a:ext cx="223838" cy="232172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6479977" y="5760467"/>
            <a:ext cx="223838" cy="232172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6786562" y="4385295"/>
            <a:ext cx="223838" cy="232172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7224" marR="7224" algn="ctr">
              <a:lnSpc>
                <a:spcPct val="100000"/>
              </a:lnSpc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5079" marR="5079" defTabSz="910796" eaLnBrk="1" fontAlgn="auto">
              <a:spcBef>
                <a:spcPts val="0"/>
              </a:spcBef>
              <a:spcAft>
                <a:spcPts val="0"/>
              </a:spcAft>
            </a:pPr>
            <a:r>
              <a:rPr sz="1125" kern="0">
                <a:latin typeface="Helvetica"/>
                <a:cs typeface="Helvetica"/>
              </a:rPr>
              <a:t>w</a:t>
            </a:r>
          </a:p>
        </p:txBody>
      </p:sp>
      <p:sp>
        <p:nvSpPr>
          <p:cNvPr id="544" name="Shape 544"/>
          <p:cNvSpPr/>
          <p:nvPr/>
        </p:nvSpPr>
        <p:spPr>
          <a:xfrm>
            <a:off x="8614172" y="4402560"/>
            <a:ext cx="223838" cy="23217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8067675" y="4859760"/>
            <a:ext cx="223838" cy="23217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8605838" y="5316960"/>
            <a:ext cx="223838" cy="23217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8078391" y="5774160"/>
            <a:ext cx="223838" cy="23217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</a:ln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54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Lucida Sans Regular"/>
              <a:sym typeface="Lucida Sans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709" name="Shape 70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Seam carving.  </a:t>
            </a:r>
            <a:r>
              <a:rPr sz="24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rPr>
              <a:t>[Avidan and Shamir]</a:t>
            </a:r>
            <a:r>
              <a:rPr sz="2400"/>
              <a:t>  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Resize an image without distortion for display on cell phones and web browsers.   </a:t>
            </a:r>
          </a:p>
          <a:p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</p:txBody>
      </p:sp>
      <p:pic>
        <p:nvPicPr>
          <p:cNvPr id="712" name="IMRet-All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525" y="2178550"/>
            <a:ext cx="6429375" cy="4286250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Shape 713"/>
          <p:cNvSpPr/>
          <p:nvPr/>
        </p:nvSpPr>
        <p:spPr>
          <a:xfrm>
            <a:off x="7689795" y="2178550"/>
            <a:ext cx="4792980" cy="368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  <a:hlinkClick r:id="" action="ppaction://noaction"/>
              </a:defRPr>
            </a:lvl1pPr>
          </a:lstStyle>
          <a:p>
            <a:pPr marL="41273" marR="41273" defTabSz="910796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sz="1400" kern="0">
                <a:latin typeface="Lucida Console" panose="020B0609040504020204" pitchFamily="49" charset="0"/>
              </a:rPr>
              <a:t>http://www.youtube.com/watch?v=vIFCV2spKtg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715" name="Shape 7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 dirty="0"/>
              <a:t>Seam carving.  </a:t>
            </a:r>
            <a:r>
              <a:rPr sz="2400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rPr>
              <a:t>[</a:t>
            </a:r>
            <a:r>
              <a:rPr sz="2400" dirty="0" err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rPr>
              <a:t>Avidan</a:t>
            </a:r>
            <a:r>
              <a:rPr sz="2400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rPr>
              <a:t> and Shamir]</a:t>
            </a:r>
            <a:r>
              <a:rPr sz="2400" dirty="0"/>
              <a:t>  </a:t>
            </a:r>
            <a:r>
              <a:rPr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Resize an image without distortion for display on cell phones and web browsers</a:t>
            </a:r>
            <a:r>
              <a: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   </a:t>
            </a:r>
            <a:endParaRPr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</p:txBody>
      </p:sp>
      <p:pic>
        <p:nvPicPr>
          <p:cNvPr id="718" name="Broadway_tower_edi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26" y="2283656"/>
            <a:ext cx="5129630" cy="3475324"/>
          </a:xfrm>
          <a:prstGeom prst="rect">
            <a:avLst/>
          </a:prstGeom>
          <a:ln w="12700"/>
        </p:spPr>
      </p:pic>
      <p:pic>
        <p:nvPicPr>
          <p:cNvPr id="719" name="Broadway_tower_edit_scal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424" y="2286001"/>
            <a:ext cx="3472381" cy="3513370"/>
          </a:xfrm>
          <a:prstGeom prst="rect">
            <a:avLst/>
          </a:prstGeom>
          <a:ln w="12700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4" name="Table 724"/>
          <p:cNvGraphicFramePr/>
          <p:nvPr>
            <p:extLst>
              <p:ext uri="{D42A27DB-BD31-4B8C-83A1-F6EECF244321}">
                <p14:modId xmlns:p14="http://schemas.microsoft.com/office/powerpoint/2010/main" val="1021432344"/>
              </p:ext>
            </p:extLst>
          </p:nvPr>
        </p:nvGraphicFramePr>
        <p:xfrm>
          <a:off x="4077891" y="3401898"/>
          <a:ext cx="3571880" cy="3214692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T w="28575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  <a:lnT w="28575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L w="28575">
                      <a:miter lim="400000"/>
                    </a:lnL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defRPr sz="1800"/>
                      </a:pPr>
                      <a:endParaRPr sz="1300"/>
                    </a:p>
                  </a:txBody>
                  <a:tcPr marL="35719" marR="35719" marT="35719" marB="35719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27" name="Shape 7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Content-aware resizing</a:t>
            </a:r>
          </a:p>
        </p:txBody>
      </p:sp>
      <p:sp>
        <p:nvSpPr>
          <p:cNvPr id="725" name="Shape 7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400"/>
              <a:t>To find vertical seam:</a:t>
            </a:r>
          </a:p>
          <a:p>
            <a:pPr lvl="1"/>
            <a:r>
              <a:rPr sz="2400"/>
              <a:t>Grid DAG: vertex = pixel; edge = from pixel to 3 downward neighbors. </a:t>
            </a:r>
          </a:p>
          <a:p>
            <a:pPr lvl="1"/>
            <a:r>
              <a:rPr sz="2400"/>
              <a:t>Weight of pixel = energy function of 8 neighboring pixels.</a:t>
            </a:r>
          </a:p>
          <a:p>
            <a:pPr lvl="1"/>
            <a:r>
              <a:rPr sz="2400"/>
              <a:t>Seam = shortest path (sum of vertex weights) from top to bottom.</a:t>
            </a:r>
          </a:p>
        </p:txBody>
      </p:sp>
      <p:sp>
        <p:nvSpPr>
          <p:cNvPr id="728" name="Shape 728"/>
          <p:cNvSpPr/>
          <p:nvPr/>
        </p:nvSpPr>
        <p:spPr>
          <a:xfrm>
            <a:off x="5640587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5997774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4926212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5283399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4211837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4569024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7069337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7426524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6354962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7" name="Shape 737"/>
          <p:cNvSpPr/>
          <p:nvPr/>
        </p:nvSpPr>
        <p:spPr>
          <a:xfrm>
            <a:off x="6712149" y="353584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8" name="Shape 738"/>
          <p:cNvSpPr/>
          <p:nvPr/>
        </p:nvSpPr>
        <p:spPr>
          <a:xfrm>
            <a:off x="5640587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39" name="Shape 739"/>
          <p:cNvSpPr/>
          <p:nvPr/>
        </p:nvSpPr>
        <p:spPr>
          <a:xfrm>
            <a:off x="5997774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0" name="Shape 740"/>
          <p:cNvSpPr/>
          <p:nvPr/>
        </p:nvSpPr>
        <p:spPr>
          <a:xfrm>
            <a:off x="4926212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1" name="Shape 741"/>
          <p:cNvSpPr/>
          <p:nvPr/>
        </p:nvSpPr>
        <p:spPr>
          <a:xfrm>
            <a:off x="5283399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4211837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3" name="Shape 743"/>
          <p:cNvSpPr/>
          <p:nvPr/>
        </p:nvSpPr>
        <p:spPr>
          <a:xfrm>
            <a:off x="4569024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4" name="Shape 744"/>
          <p:cNvSpPr/>
          <p:nvPr/>
        </p:nvSpPr>
        <p:spPr>
          <a:xfrm>
            <a:off x="7069337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5" name="Shape 745"/>
          <p:cNvSpPr/>
          <p:nvPr/>
        </p:nvSpPr>
        <p:spPr>
          <a:xfrm>
            <a:off x="7426524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6" name="Shape 746"/>
          <p:cNvSpPr/>
          <p:nvPr/>
        </p:nvSpPr>
        <p:spPr>
          <a:xfrm>
            <a:off x="6354962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7" name="Shape 747"/>
          <p:cNvSpPr/>
          <p:nvPr/>
        </p:nvSpPr>
        <p:spPr>
          <a:xfrm>
            <a:off x="6712149" y="391982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8" name="Shape 748"/>
          <p:cNvSpPr/>
          <p:nvPr/>
        </p:nvSpPr>
        <p:spPr>
          <a:xfrm>
            <a:off x="5640587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49" name="Shape 749"/>
          <p:cNvSpPr/>
          <p:nvPr/>
        </p:nvSpPr>
        <p:spPr>
          <a:xfrm>
            <a:off x="5997774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0" name="Shape 750"/>
          <p:cNvSpPr/>
          <p:nvPr/>
        </p:nvSpPr>
        <p:spPr>
          <a:xfrm>
            <a:off x="4926212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1" name="Shape 751"/>
          <p:cNvSpPr/>
          <p:nvPr/>
        </p:nvSpPr>
        <p:spPr>
          <a:xfrm>
            <a:off x="5283399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2" name="Shape 752"/>
          <p:cNvSpPr/>
          <p:nvPr/>
        </p:nvSpPr>
        <p:spPr>
          <a:xfrm>
            <a:off x="4211837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3" name="Shape 753"/>
          <p:cNvSpPr/>
          <p:nvPr/>
        </p:nvSpPr>
        <p:spPr>
          <a:xfrm>
            <a:off x="4569024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7069337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5" name="Shape 755"/>
          <p:cNvSpPr/>
          <p:nvPr/>
        </p:nvSpPr>
        <p:spPr>
          <a:xfrm>
            <a:off x="7426524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6" name="Shape 756"/>
          <p:cNvSpPr/>
          <p:nvPr/>
        </p:nvSpPr>
        <p:spPr>
          <a:xfrm>
            <a:off x="6354962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7" name="Shape 757"/>
          <p:cNvSpPr/>
          <p:nvPr/>
        </p:nvSpPr>
        <p:spPr>
          <a:xfrm>
            <a:off x="6712149" y="4268079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005493"/>
                </a:solidFill>
                <a:uFill>
                  <a:solidFill>
                    <a:srgbClr val="0048AA"/>
                  </a:solidFill>
                </a:uFill>
              </a:defRPr>
            </a:pPr>
            <a:endParaRPr sz="1547" kern="0">
              <a:solidFill>
                <a:srgbClr val="005493"/>
              </a:solidFill>
              <a:uFill>
                <a:solidFill>
                  <a:srgbClr val="0048AA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8" name="Shape 758"/>
          <p:cNvSpPr/>
          <p:nvPr/>
        </p:nvSpPr>
        <p:spPr>
          <a:xfrm>
            <a:off x="5640587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59" name="Shape 759"/>
          <p:cNvSpPr/>
          <p:nvPr/>
        </p:nvSpPr>
        <p:spPr>
          <a:xfrm>
            <a:off x="5997774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0" name="Shape 760"/>
          <p:cNvSpPr/>
          <p:nvPr/>
        </p:nvSpPr>
        <p:spPr>
          <a:xfrm>
            <a:off x="4926212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1" name="Shape 761"/>
          <p:cNvSpPr/>
          <p:nvPr/>
        </p:nvSpPr>
        <p:spPr>
          <a:xfrm>
            <a:off x="5283399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4211837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3" name="Shape 763"/>
          <p:cNvSpPr/>
          <p:nvPr/>
        </p:nvSpPr>
        <p:spPr>
          <a:xfrm>
            <a:off x="4569024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7069337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7426524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6354962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7" name="Shape 767"/>
          <p:cNvSpPr/>
          <p:nvPr/>
        </p:nvSpPr>
        <p:spPr>
          <a:xfrm>
            <a:off x="6712149" y="4616337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5640587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5997774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0" name="Shape 770"/>
          <p:cNvSpPr/>
          <p:nvPr/>
        </p:nvSpPr>
        <p:spPr>
          <a:xfrm>
            <a:off x="4926212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5283399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4211837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4569024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4" name="Shape 774"/>
          <p:cNvSpPr/>
          <p:nvPr/>
        </p:nvSpPr>
        <p:spPr>
          <a:xfrm>
            <a:off x="7069337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7426524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6354962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6712149" y="4964595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5640587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79" name="Shape 779"/>
          <p:cNvSpPr/>
          <p:nvPr/>
        </p:nvSpPr>
        <p:spPr>
          <a:xfrm>
            <a:off x="5997774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0" name="Shape 780"/>
          <p:cNvSpPr/>
          <p:nvPr/>
        </p:nvSpPr>
        <p:spPr>
          <a:xfrm>
            <a:off x="4926212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5283399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2" name="Shape 782"/>
          <p:cNvSpPr/>
          <p:nvPr/>
        </p:nvSpPr>
        <p:spPr>
          <a:xfrm>
            <a:off x="4211837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3" name="Shape 783"/>
          <p:cNvSpPr/>
          <p:nvPr/>
        </p:nvSpPr>
        <p:spPr>
          <a:xfrm>
            <a:off x="4569024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7069337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7426524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6354962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6712149" y="5330712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5640587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5997774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4926212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283399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4211837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4569024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7069337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5" name="Shape 795"/>
          <p:cNvSpPr/>
          <p:nvPr/>
        </p:nvSpPr>
        <p:spPr>
          <a:xfrm>
            <a:off x="7426524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6354962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6712149" y="5678970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8" name="Shape 798"/>
          <p:cNvSpPr/>
          <p:nvPr/>
        </p:nvSpPr>
        <p:spPr>
          <a:xfrm>
            <a:off x="5640587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799" name="Shape 799"/>
          <p:cNvSpPr/>
          <p:nvPr/>
        </p:nvSpPr>
        <p:spPr>
          <a:xfrm>
            <a:off x="5997774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0" name="Shape 800"/>
          <p:cNvSpPr/>
          <p:nvPr/>
        </p:nvSpPr>
        <p:spPr>
          <a:xfrm>
            <a:off x="4926212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1" name="Shape 801"/>
          <p:cNvSpPr/>
          <p:nvPr/>
        </p:nvSpPr>
        <p:spPr>
          <a:xfrm>
            <a:off x="5283399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4211837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3" name="Shape 803"/>
          <p:cNvSpPr/>
          <p:nvPr/>
        </p:nvSpPr>
        <p:spPr>
          <a:xfrm>
            <a:off x="4569024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4" name="Shape 804"/>
          <p:cNvSpPr/>
          <p:nvPr/>
        </p:nvSpPr>
        <p:spPr>
          <a:xfrm>
            <a:off x="7069337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5" name="Shape 805"/>
          <p:cNvSpPr/>
          <p:nvPr/>
        </p:nvSpPr>
        <p:spPr>
          <a:xfrm>
            <a:off x="7426524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6" name="Shape 806"/>
          <p:cNvSpPr/>
          <p:nvPr/>
        </p:nvSpPr>
        <p:spPr>
          <a:xfrm>
            <a:off x="6354962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7" name="Shape 807"/>
          <p:cNvSpPr/>
          <p:nvPr/>
        </p:nvSpPr>
        <p:spPr>
          <a:xfrm>
            <a:off x="6712149" y="6027228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5640587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09" name="Shape 809"/>
          <p:cNvSpPr/>
          <p:nvPr/>
        </p:nvSpPr>
        <p:spPr>
          <a:xfrm>
            <a:off x="5997774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0" name="Shape 810"/>
          <p:cNvSpPr/>
          <p:nvPr/>
        </p:nvSpPr>
        <p:spPr>
          <a:xfrm>
            <a:off x="4926212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5283399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4211837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3" name="Shape 813"/>
          <p:cNvSpPr/>
          <p:nvPr/>
        </p:nvSpPr>
        <p:spPr>
          <a:xfrm>
            <a:off x="4569024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4" name="Shape 814"/>
          <p:cNvSpPr/>
          <p:nvPr/>
        </p:nvSpPr>
        <p:spPr>
          <a:xfrm>
            <a:off x="7069337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7426524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6354962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6712149" y="6375486"/>
            <a:ext cx="89297" cy="89297"/>
          </a:xfrm>
          <a:prstGeom prst="ellipse">
            <a:avLst/>
          </a:prstGeom>
          <a:solidFill>
            <a:srgbClr val="606060"/>
          </a:solidFill>
          <a:ln w="12700"/>
        </p:spPr>
        <p:txBody>
          <a:bodyPr lIns="142875" tIns="142875" rIns="142875" bIns="142875"/>
          <a:lstStyle/>
          <a:p>
            <a:pPr marL="5079" marR="5079" defTabSz="910796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endParaRPr sz="1547" kern="0">
              <a:solidFill>
                <a:srgbClr val="606060"/>
              </a:solidFill>
              <a:uFill>
                <a:solidFill>
                  <a:srgbClr val="606060"/>
                </a:solidFill>
              </a:uFill>
              <a:latin typeface="Lucida Sans Regular"/>
              <a:sym typeface="Lucida Sans Regula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fil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B499CB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D6CAE2"/>
        </a:accent5>
        <a:accent6>
          <a:srgbClr val="E75C00"/>
        </a:accent6>
        <a:hlink>
          <a:srgbClr val="9933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1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AA1DB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EACDEA"/>
        </a:accent5>
        <a:accent6>
          <a:srgbClr val="E75C00"/>
        </a:accent6>
        <a:hlink>
          <a:srgbClr val="9933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2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08DD7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DCC5E8"/>
        </a:accent5>
        <a:accent6>
          <a:srgbClr val="E75C00"/>
        </a:accent6>
        <a:hlink>
          <a:srgbClr val="9900CC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50488</TotalTime>
  <Words>1357</Words>
  <Application>Microsoft Office PowerPoint</Application>
  <PresentationFormat>Widescreen</PresentationFormat>
  <Paragraphs>281</Paragraphs>
  <Slides>23</Slides>
  <Notes>12</Notes>
  <HiddenSlides>2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Lucida Console</vt:lpstr>
      <vt:lpstr>Lucida Sans Regular</vt:lpstr>
      <vt:lpstr>Calibri</vt:lpstr>
      <vt:lpstr>Arial</vt:lpstr>
      <vt:lpstr>Times New Roman</vt:lpstr>
      <vt:lpstr>Symbol</vt:lpstr>
      <vt:lpstr>Verdana</vt:lpstr>
      <vt:lpstr>Wingdings</vt:lpstr>
      <vt:lpstr>Carmina Lt BT</vt:lpstr>
      <vt:lpstr>Americana BT</vt:lpstr>
      <vt:lpstr>Helvetica</vt:lpstr>
      <vt:lpstr>Georgia</vt:lpstr>
      <vt:lpstr>Profile</vt:lpstr>
      <vt:lpstr>More Shortest Paths</vt:lpstr>
      <vt:lpstr>Alerts</vt:lpstr>
      <vt:lpstr>Generic shortest-paths algorithm</vt:lpstr>
      <vt:lpstr>Dijkstra's algorithm:  correctness proof 2</vt:lpstr>
      <vt:lpstr>Computing a spanning tree in a graph</vt:lpstr>
      <vt:lpstr>Priority-first search</vt:lpstr>
      <vt:lpstr>Content-aware resizing</vt:lpstr>
      <vt:lpstr>Content-aware resizing</vt:lpstr>
      <vt:lpstr>Content-aware resizing</vt:lpstr>
      <vt:lpstr>Content-aware resizing</vt:lpstr>
      <vt:lpstr>Content-aware resizing</vt:lpstr>
      <vt:lpstr>Content-aware resizing</vt:lpstr>
      <vt:lpstr>Shortest path variants</vt:lpstr>
      <vt:lpstr>Shortest paths with negative weights:  failed attempts</vt:lpstr>
      <vt:lpstr>Negative cycles</vt:lpstr>
      <vt:lpstr>Bellman-Ford algorithm</vt:lpstr>
      <vt:lpstr>Bellman-Ford algorithm demo</vt:lpstr>
      <vt:lpstr>Bellman-Ford algorithm demo</vt:lpstr>
      <vt:lpstr>Bellman-Ford algorithm:  visualization</vt:lpstr>
      <vt:lpstr>Bellman-Ford algorithm:  analysis</vt:lpstr>
      <vt:lpstr>Bellman-Ford algorithm:  practical improvement</vt:lpstr>
      <vt:lpstr>Bellman-Ford algorithm</vt:lpstr>
      <vt:lpstr>Single source shortest-paths implementation:  cost summary</vt:lpstr>
    </vt:vector>
  </TitlesOfParts>
  <Company>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</dc:title>
  <dc:creator>Paul Sivilotti</dc:creator>
  <cp:lastModifiedBy>Stucki, David</cp:lastModifiedBy>
  <cp:revision>849</cp:revision>
  <dcterms:created xsi:type="dcterms:W3CDTF">2005-03-22T22:30:11Z</dcterms:created>
  <dcterms:modified xsi:type="dcterms:W3CDTF">2022-11-15T22:20:00Z</dcterms:modified>
</cp:coreProperties>
</file>