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58702" marR="58702" indent="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1pPr>
    <a:lvl2pPr marL="58702" marR="58702" indent="381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2pPr>
    <a:lvl3pPr marL="58702" marR="58702" indent="762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3pPr>
    <a:lvl4pPr marL="58702" marR="58702" indent="1143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4pPr>
    <a:lvl5pPr marL="58702" marR="58702" indent="1524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5pPr>
    <a:lvl6pPr marL="58702" marR="58702" indent="1905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6pPr>
    <a:lvl7pPr marL="58702" marR="58702" indent="2286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7pPr>
    <a:lvl8pPr marL="58702" marR="58702" indent="2667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8pPr>
    <a:lvl9pPr marL="58702" marR="58702" indent="3048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Lucida Sans Regular"/>
          <a:ea typeface="Lucida Sans Regular"/>
          <a:cs typeface="Lucida Sans Regular"/>
        </a:font>
        <a:srgbClr val="000000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28575" cap="flat">
              <a:noFill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Col>
    <a:lastRow>
      <a:tcTxStyle b="off" i="on">
        <a:font>
          <a:latin typeface="Times Roman"/>
          <a:ea typeface="Times Roman"/>
          <a:cs typeface="Times Roman"/>
        </a:font>
        <a:srgbClr val="0048A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8575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AEB"/>
          </a:solidFill>
        </a:fill>
      </a:tcStyle>
    </a:lastRow>
    <a:firstRow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28575" cap="flat">
              <a:noFill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Lucida Sans Regular"/>
          <a:ea typeface="Lucida Sans Regular"/>
          <a:cs typeface="Lucida Sans Regular"/>
        </a:font>
        <a:srgbClr val="000000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28575" cap="flat">
              <a:noFill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Col>
    <a:lastRow>
      <a:tcTxStyle b="off" i="on">
        <a:font>
          <a:latin typeface="Times Roman"/>
          <a:ea typeface="Times Roman"/>
          <a:cs typeface="Times Roman"/>
        </a:font>
        <a:srgbClr val="0048A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8575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AEB"/>
          </a:solidFill>
        </a:fill>
      </a:tcStyle>
    </a:lastRow>
    <a:firstRow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28575" cap="flat">
              <a:noFill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64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47700" latinLnBrk="0">
      <a:defRPr sz="1200">
        <a:latin typeface="Lucida Grande"/>
        <a:ea typeface="Lucida Grande"/>
        <a:cs typeface="Lucida Grande"/>
        <a:sym typeface="Lucida Grande"/>
      </a:defRPr>
    </a:lvl1pPr>
    <a:lvl2pPr indent="457200" defTabSz="647700" latinLnBrk="0">
      <a:defRPr sz="1200">
        <a:latin typeface="Lucida Grande"/>
        <a:ea typeface="Lucida Grande"/>
        <a:cs typeface="Lucida Grande"/>
        <a:sym typeface="Lucida Grande"/>
      </a:defRPr>
    </a:lvl2pPr>
    <a:lvl3pPr indent="914400" defTabSz="647700" latinLnBrk="0">
      <a:defRPr sz="1200">
        <a:latin typeface="Lucida Grande"/>
        <a:ea typeface="Lucida Grande"/>
        <a:cs typeface="Lucida Grande"/>
        <a:sym typeface="Lucida Grande"/>
      </a:defRPr>
    </a:lvl3pPr>
    <a:lvl4pPr indent="1371600" defTabSz="647700" latinLnBrk="0">
      <a:defRPr sz="1200">
        <a:latin typeface="Lucida Grande"/>
        <a:ea typeface="Lucida Grande"/>
        <a:cs typeface="Lucida Grande"/>
        <a:sym typeface="Lucida Grande"/>
      </a:defRPr>
    </a:lvl4pPr>
    <a:lvl5pPr indent="1828800" defTabSz="647700" latinLnBrk="0">
      <a:defRPr sz="1200">
        <a:latin typeface="Lucida Grande"/>
        <a:ea typeface="Lucida Grande"/>
        <a:cs typeface="Lucida Grande"/>
        <a:sym typeface="Lucida Grande"/>
      </a:defRPr>
    </a:lvl5pPr>
    <a:lvl6pPr indent="2286000" defTabSz="647700" latinLnBrk="0">
      <a:defRPr sz="1200">
        <a:latin typeface="Lucida Grande"/>
        <a:ea typeface="Lucida Grande"/>
        <a:cs typeface="Lucida Grande"/>
        <a:sym typeface="Lucida Grande"/>
      </a:defRPr>
    </a:lvl6pPr>
    <a:lvl7pPr indent="2743200" defTabSz="647700" latinLnBrk="0">
      <a:defRPr sz="1200">
        <a:latin typeface="Lucida Grande"/>
        <a:ea typeface="Lucida Grande"/>
        <a:cs typeface="Lucida Grande"/>
        <a:sym typeface="Lucida Grande"/>
      </a:defRPr>
    </a:lvl7pPr>
    <a:lvl8pPr indent="3200400" defTabSz="647700" latinLnBrk="0">
      <a:defRPr sz="1200">
        <a:latin typeface="Lucida Grande"/>
        <a:ea typeface="Lucida Grande"/>
        <a:cs typeface="Lucida Grande"/>
        <a:sym typeface="Lucida Grande"/>
      </a:defRPr>
    </a:lvl8pPr>
    <a:lvl9pPr indent="3657600" defTabSz="647700" latinLnBrk="0">
      <a:defRPr sz="1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algs4.cs.princeton.edu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ndpapers.png"/>
          <p:cNvPicPr>
            <a:picLocks noChangeAspect="1"/>
          </p:cNvPicPr>
          <p:nvPr/>
        </p:nvPicPr>
        <p:blipFill>
          <a:blip r:embed="rId2">
            <a:alphaModFix amt="20000"/>
          </a:blip>
          <a:srcRect l="24870" t="6296" r="16541" b="31489"/>
          <a:stretch>
            <a:fillRect/>
          </a:stretch>
        </p:blipFill>
        <p:spPr>
          <a:xfrm rot="16199962">
            <a:off x="1612900" y="-1612901"/>
            <a:ext cx="9779001" cy="13004801"/>
          </a:xfrm>
          <a:prstGeom prst="rect">
            <a:avLst/>
          </a:prstGeom>
          <a:ln w="12700"/>
        </p:spPr>
      </p:pic>
      <p:pic>
        <p:nvPicPr>
          <p:cNvPr id="13" name="cover2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" y="3361625"/>
            <a:ext cx="3263900" cy="4093706"/>
          </a:xfrm>
          <a:prstGeom prst="rect">
            <a:avLst/>
          </a:prstGeom>
          <a:ln w="12700"/>
        </p:spPr>
      </p:pic>
      <p:sp>
        <p:nvSpPr>
          <p:cNvPr id="14" name="Shape 14"/>
          <p:cNvSpPr/>
          <p:nvPr/>
        </p:nvSpPr>
        <p:spPr>
          <a:xfrm>
            <a:off x="660063" y="7467600"/>
            <a:ext cx="36576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2300"/>
              </a:lnSpc>
              <a:defRPr sz="1400" b="1" spc="154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  <a:hlinkClick r:id="rId3"/>
              </a:defRPr>
            </a:lvl1pPr>
          </a:lstStyle>
          <a:p>
            <a:r>
              <a:rPr>
                <a:hlinkClick r:id="rId3"/>
              </a:rPr>
              <a:t>http://algs4.cs.princeton.edu</a:t>
            </a:r>
          </a:p>
        </p:txBody>
      </p:sp>
      <p:sp>
        <p:nvSpPr>
          <p:cNvPr id="15" name="Shape 15"/>
          <p:cNvSpPr/>
          <p:nvPr/>
        </p:nvSpPr>
        <p:spPr>
          <a:xfrm>
            <a:off x="5638756" y="4000501"/>
            <a:ext cx="6516025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0" y="0"/>
            <a:ext cx="13004800" cy="1066800"/>
          </a:xfrm>
          <a:prstGeom prst="rect">
            <a:avLst/>
          </a:prstGeom>
          <a:solidFill>
            <a:srgbClr val="8D3124"/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sz="5200" spc="2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Algorithms</a:t>
            </a:r>
          </a:p>
        </p:txBody>
      </p:sp>
      <p:sp>
        <p:nvSpPr>
          <p:cNvPr id="17" name="Shape 17"/>
          <p:cNvSpPr/>
          <p:nvPr/>
        </p:nvSpPr>
        <p:spPr>
          <a:xfrm>
            <a:off x="5626100" y="254000"/>
            <a:ext cx="4826000" cy="5461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sz="2100" cap="small" spc="10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 cap="none"/>
            </a:pPr>
            <a:r>
              <a:rPr cap="small"/>
              <a:t>Robert Sedgewick  |  Kevin Wayne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5588000" y="3340100"/>
            <a:ext cx="6819900" cy="546100"/>
          </a:xfrm>
          <a:prstGeom prst="rect">
            <a:avLst/>
          </a:prstGeom>
        </p:spPr>
        <p:txBody>
          <a:bodyPr anchor="ctr"/>
          <a:lstStyle>
            <a:lvl1pPr>
              <a:defRPr sz="3750" b="1" cap="small" spc="15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body" sz="half" idx="1"/>
          </p:nvPr>
        </p:nvSpPr>
        <p:spPr>
          <a:xfrm>
            <a:off x="5435600" y="4114800"/>
            <a:ext cx="6718300" cy="3848100"/>
          </a:xfrm>
          <a:prstGeom prst="rect">
            <a:avLst/>
          </a:prstGeom>
        </p:spPr>
        <p:txBody>
          <a:bodyPr lIns="50800" tIns="50800" rIns="50800" bIns="50800"/>
          <a:lstStyle>
            <a:lvl1pPr marL="439702" indent="-317500">
              <a:lnSpc>
                <a:spcPts val="4800"/>
              </a:lnSpc>
              <a:buClrTx/>
              <a:buSzPct val="100000"/>
              <a:buFontTx/>
              <a:buChar char="‣"/>
              <a:defRPr sz="3000"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  <a:lvl2pPr marL="439561" indent="-317500">
              <a:lnSpc>
                <a:spcPts val="4800"/>
              </a:lnSpc>
              <a:buSzPct val="100000"/>
              <a:buFontTx/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2pPr>
            <a:lvl3pPr marL="443088" indent="-317500">
              <a:lnSpc>
                <a:spcPts val="4800"/>
              </a:lnSpc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3pPr>
            <a:lvl4pPr marL="439561" indent="-317500">
              <a:lnSpc>
                <a:spcPts val="4800"/>
              </a:lnSpc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4pPr>
            <a:lvl5pPr marL="444500" indent="-317500">
              <a:lnSpc>
                <a:spcPts val="4800"/>
              </a:lnSpc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endpapers.pdf"/>
          <p:cNvPicPr>
            <a:picLocks noChangeAspect="1"/>
          </p:cNvPicPr>
          <p:nvPr/>
        </p:nvPicPr>
        <p:blipFill>
          <a:blip r:embed="rId2">
            <a:alphaModFix amt="20000"/>
          </a:blip>
          <a:srcRect l="24870" t="6296" r="16541" b="31489"/>
          <a:stretch>
            <a:fillRect/>
          </a:stretch>
        </p:blipFill>
        <p:spPr>
          <a:xfrm rot="16199962">
            <a:off x="1612900" y="-1612901"/>
            <a:ext cx="9779001" cy="13004801"/>
          </a:xfrm>
          <a:prstGeom prst="rect">
            <a:avLst/>
          </a:prstGeom>
          <a:ln w="12700"/>
        </p:spPr>
      </p:pic>
      <p:sp>
        <p:nvSpPr>
          <p:cNvPr id="28" name="Shape 28"/>
          <p:cNvSpPr/>
          <p:nvPr/>
        </p:nvSpPr>
        <p:spPr>
          <a:xfrm>
            <a:off x="660063" y="7467600"/>
            <a:ext cx="36576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2300"/>
              </a:lnSpc>
              <a:defRPr sz="1400" b="1" spc="154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http://algs4.cs.princeton.edu</a:t>
            </a:r>
          </a:p>
        </p:txBody>
      </p:sp>
      <p:sp>
        <p:nvSpPr>
          <p:cNvPr id="29" name="Shape 29"/>
          <p:cNvSpPr/>
          <p:nvPr/>
        </p:nvSpPr>
        <p:spPr>
          <a:xfrm>
            <a:off x="5638756" y="4000501"/>
            <a:ext cx="6516025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30" name="cover-gray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3365500"/>
            <a:ext cx="3263900" cy="4093706"/>
          </a:xfrm>
          <a:prstGeom prst="rect">
            <a:avLst/>
          </a:prstGeom>
          <a:ln w="12700"/>
        </p:spPr>
      </p:pic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5588000" y="3340100"/>
            <a:ext cx="6819900" cy="546100"/>
          </a:xfrm>
          <a:prstGeom prst="rect">
            <a:avLst/>
          </a:prstGeom>
        </p:spPr>
        <p:txBody>
          <a:bodyPr anchor="ctr"/>
          <a:lstStyle>
            <a:lvl1pPr>
              <a:defRPr sz="3750" b="1" cap="small" spc="15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sz="half" idx="1"/>
          </p:nvPr>
        </p:nvSpPr>
        <p:spPr>
          <a:xfrm>
            <a:off x="5435600" y="4114800"/>
            <a:ext cx="6718300" cy="3848100"/>
          </a:xfrm>
          <a:prstGeom prst="rect">
            <a:avLst/>
          </a:prstGeom>
        </p:spPr>
        <p:txBody>
          <a:bodyPr lIns="50800" tIns="50800" rIns="50800" bIns="50800"/>
          <a:lstStyle>
            <a:lvl1pPr marL="439702" indent="-317500">
              <a:lnSpc>
                <a:spcPts val="4800"/>
              </a:lnSpc>
              <a:buClrTx/>
              <a:buSzPct val="100000"/>
              <a:buFontTx/>
              <a:buChar char="‣"/>
              <a:defRPr sz="3000" i="1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  <a:lvl2pPr marL="439561" indent="-317500">
              <a:lnSpc>
                <a:spcPts val="4800"/>
              </a:lnSpc>
              <a:buSzPct val="100000"/>
              <a:buFontTx/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2pPr>
            <a:lvl3pPr marL="443088" indent="-317500">
              <a:lnSpc>
                <a:spcPts val="4800"/>
              </a:lnSpc>
              <a:buChar char="‣"/>
              <a:defRPr sz="3000" i="1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3pPr>
            <a:lvl4pPr marL="439561" indent="-317500">
              <a:lnSpc>
                <a:spcPts val="4800"/>
              </a:lnSpc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4pPr>
            <a:lvl5pPr marL="444500" indent="-317500">
              <a:lnSpc>
                <a:spcPts val="4800"/>
              </a:lnSpc>
              <a:buChar char="‣"/>
              <a:defRPr sz="3000" i="1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FontTx/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825500" y="990492"/>
            <a:ext cx="11366500" cy="108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title"/>
          </p:nvPr>
        </p:nvSpPr>
        <p:spPr>
          <a:xfrm>
            <a:off x="812800" y="0"/>
            <a:ext cx="113792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/>
          <a:lstStyle/>
          <a:p>
            <a:r>
              <a:t>Title Text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812800" y="1270000"/>
            <a:ext cx="11379200" cy="812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2pPr marL="635000" indent="-508000">
              <a:buClrTx/>
              <a:buSzPct val="166666"/>
              <a:buFont typeface="ヒラギノ角ゴ ProN W3"/>
              <a:buChar char="・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2pPr>
            <a:lvl3pPr marL="1003300" indent="-368300">
              <a:buClrTx/>
              <a:buSzPct val="100000"/>
              <a:buFontTx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3pPr>
            <a:lvl4pPr marL="1003300" indent="-368300">
              <a:buClrTx/>
              <a:buSzPct val="100000"/>
              <a:buFontTx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4pPr>
            <a:lvl5pPr marL="1003300" indent="-368300">
              <a:buClrTx/>
              <a:buSzPct val="100000"/>
              <a:buFontTx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sldNum" sz="quarter" idx="2"/>
          </p:nvPr>
        </p:nvSpPr>
        <p:spPr>
          <a:xfrm>
            <a:off x="12629889" y="9382590"/>
            <a:ext cx="283816" cy="279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marL="0" marR="0" algn="ctr" defTabSz="647700">
              <a:lnSpc>
                <a:spcPct val="10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58702" marR="58702" indent="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1pPr>
      <a:lvl2pPr marL="58702" marR="58702" indent="4572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2pPr>
      <a:lvl3pPr marL="58702" marR="58702" indent="9144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3pPr>
      <a:lvl4pPr marL="58702" marR="58702" indent="13716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4pPr>
      <a:lvl5pPr marL="58702" marR="58702" indent="18288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5pPr>
      <a:lvl6pPr marL="58702" marR="58702" indent="22860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6pPr>
      <a:lvl7pPr marL="58702" marR="58702" indent="27432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7pPr>
      <a:lvl8pPr marL="58702" marR="58702" indent="32004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8pPr>
      <a:lvl9pPr marL="58702" marR="58702" indent="36576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9pPr>
    </p:titleStyle>
    <p:bodyStyle>
      <a:lvl1pPr marL="58702" marR="58702" indent="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1pPr>
      <a:lvl2pPr marL="58702" marR="58702" indent="127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2pPr>
      <a:lvl3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3pPr>
      <a:lvl4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4pPr>
      <a:lvl5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5pPr>
      <a:lvl6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6pPr>
      <a:lvl7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7pPr>
      <a:lvl8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8pPr>
      <a:lvl9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9pPr>
    </p:bodyStyle>
    <p:otherStyle>
      <a:lvl1pPr marL="0" marR="0" indent="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1pPr>
      <a:lvl2pPr marL="0" marR="0" indent="4572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2pPr>
      <a:lvl3pPr marL="0" marR="0" indent="9144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3pPr>
      <a:lvl4pPr marL="0" marR="0" indent="13716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4pPr>
      <a:lvl5pPr marL="0" marR="0" indent="18288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5pPr>
      <a:lvl6pPr marL="0" marR="0" indent="22860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6pPr>
      <a:lvl7pPr marL="0" marR="0" indent="27432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7pPr>
      <a:lvl8pPr marL="0" marR="0" indent="32004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8pPr>
      <a:lvl9pPr marL="0" marR="0" indent="36576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lgs4.cs.princeton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endpapers.pdf"/>
          <p:cNvPicPr>
            <a:picLocks noChangeAspect="1"/>
          </p:cNvPicPr>
          <p:nvPr/>
        </p:nvPicPr>
        <p:blipFill>
          <a:blip r:embed="rId2">
            <a:alphaModFix amt="20000"/>
          </a:blip>
          <a:srcRect l="24870" t="6296" r="16541" b="31489"/>
          <a:stretch>
            <a:fillRect/>
          </a:stretch>
        </p:blipFill>
        <p:spPr>
          <a:xfrm rot="16199962">
            <a:off x="1612900" y="-1612901"/>
            <a:ext cx="9779001" cy="13004801"/>
          </a:xfrm>
          <a:prstGeom prst="rect">
            <a:avLst/>
          </a:prstGeom>
          <a:ln w="12700"/>
        </p:spPr>
      </p:pic>
      <p:pic>
        <p:nvPicPr>
          <p:cNvPr id="61" name="cover2.pdf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" y="3361625"/>
            <a:ext cx="3263900" cy="4093706"/>
          </a:xfrm>
          <a:prstGeom prst="rect">
            <a:avLst/>
          </a:prstGeom>
          <a:ln w="12700"/>
        </p:spPr>
      </p:pic>
      <p:sp>
        <p:nvSpPr>
          <p:cNvPr id="62" name="Shape 62"/>
          <p:cNvSpPr/>
          <p:nvPr/>
        </p:nvSpPr>
        <p:spPr>
          <a:xfrm>
            <a:off x="660063" y="7467600"/>
            <a:ext cx="36576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2300"/>
              </a:lnSpc>
              <a:defRPr sz="1400" b="1" spc="154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  <a:hlinkClick r:id="rId3"/>
              </a:defRPr>
            </a:lvl1pPr>
          </a:lstStyle>
          <a:p>
            <a:r>
              <a:rPr>
                <a:hlinkClick r:id="rId3"/>
              </a:rPr>
              <a:t>http://algs4.cs.princeton.edu</a:t>
            </a:r>
          </a:p>
        </p:txBody>
      </p:sp>
      <p:sp>
        <p:nvSpPr>
          <p:cNvPr id="63" name="Shape 63"/>
          <p:cNvSpPr/>
          <p:nvPr/>
        </p:nvSpPr>
        <p:spPr>
          <a:xfrm>
            <a:off x="5638756" y="4000501"/>
            <a:ext cx="6516025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0" y="0"/>
            <a:ext cx="13004800" cy="1066800"/>
          </a:xfrm>
          <a:prstGeom prst="rect">
            <a:avLst/>
          </a:prstGeom>
          <a:solidFill>
            <a:srgbClr val="8D3124"/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sz="5200" spc="2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Algorithms</a:t>
            </a:r>
          </a:p>
        </p:txBody>
      </p:sp>
      <p:sp>
        <p:nvSpPr>
          <p:cNvPr id="65" name="Shape 65"/>
          <p:cNvSpPr/>
          <p:nvPr/>
        </p:nvSpPr>
        <p:spPr>
          <a:xfrm>
            <a:off x="5626100" y="254000"/>
            <a:ext cx="4826000" cy="5461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sz="2100" cap="small" spc="10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 cap="none"/>
            </a:pPr>
            <a:r>
              <a:rPr cap="small"/>
              <a:t>Robert Sedgewick  |  Kevin Wayne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Dijkstra's Algorithm Demo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Consider vertices in increasing order of distance from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s</a:t>
            </a:r>
            <a:br/>
            <a:r>
              <a:t>(non-tree vertex with the lowest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distTo[]</a:t>
            </a:r>
            <a:r>
              <a:t> value).</a:t>
            </a:r>
          </a:p>
          <a:p>
            <a:pPr lvl="1"/>
            <a:r>
              <a:t>Add vertex to tree and relax all edges pointing from that vertex.</a:t>
            </a:r>
          </a:p>
        </p:txBody>
      </p:sp>
      <p:sp>
        <p:nvSpPr>
          <p:cNvPr id="382" name="Shape 3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Dijkstra's algorithm demo</a:t>
            </a:r>
          </a:p>
        </p:txBody>
      </p:sp>
      <p:sp>
        <p:nvSpPr>
          <p:cNvPr id="383" name="Shape 383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384" name="Shape 384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5" name="Shape 385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6" name="Shape 386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7" name="Shape 387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8" name="Shape 388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9" name="Shape 389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0" name="Shape 390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1" name="Shape 391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2" name="Shape 392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3" name="Shape 393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4" name="Shape 394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5" name="Shape 395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6" name="Shape 396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7" name="Shape 397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8" name="Shape 398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9" name="Shape 399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00" name="Shape 400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401" name="Shape 401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402" name="Shape 402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403" name="Shape 403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404" name="Shape 404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405" name="Shape 405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406" name="Shape 406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407" name="Shape 407"/>
          <p:cNvSpPr/>
          <p:nvPr/>
        </p:nvSpPr>
        <p:spPr>
          <a:xfrm>
            <a:off x="9271000" y="3378200"/>
            <a:ext cx="3200581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2    17.0       1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2 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3    20.0       1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408" name="Shape 408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409" name="Shape 409"/>
          <p:cNvSpPr/>
          <p:nvPr/>
        </p:nvSpPr>
        <p:spPr>
          <a:xfrm>
            <a:off x="9262030" y="3898900"/>
            <a:ext cx="309569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Consider vertices in increasing order of distance from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s</a:t>
            </a:r>
            <a:br/>
            <a:r>
              <a:t>(non-tree vertex with the lowest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distTo[]</a:t>
            </a:r>
            <a:r>
              <a:t> value).</a:t>
            </a:r>
          </a:p>
          <a:p>
            <a:pPr lvl="1"/>
            <a:r>
              <a:t>Add vertex to tree and relax all edges pointing from that vertex.</a:t>
            </a:r>
          </a:p>
        </p:txBody>
      </p:sp>
      <p:sp>
        <p:nvSpPr>
          <p:cNvPr id="412" name="Shape 4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Dijkstra's algorithm demo</a:t>
            </a:r>
          </a:p>
        </p:txBody>
      </p:sp>
      <p:sp>
        <p:nvSpPr>
          <p:cNvPr id="413" name="Shape 413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414" name="Shape 414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5" name="Shape 415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6" name="Shape 416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7" name="Shape 417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8" name="Shape 418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9" name="Shape 419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0" name="Shape 420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1" name="Shape 421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2" name="Shape 422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3" name="Shape 423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4" name="Shape 424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5" name="Shape 425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6" name="Shape 426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7" name="Shape 427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8" name="Shape 428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9" name="Shape 429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0" name="Shape 430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431" name="Shape 431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432" name="Shape 432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433" name="Shape 433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434" name="Shape 434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435" name="Shape 435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436" name="Shape 436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437" name="Shape 437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438" name="Shape 438"/>
          <p:cNvSpPr/>
          <p:nvPr/>
        </p:nvSpPr>
        <p:spPr>
          <a:xfrm>
            <a:off x="1016000" y="8483600"/>
            <a:ext cx="203662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choose vertex 7</a:t>
            </a:r>
          </a:p>
        </p:txBody>
      </p:sp>
      <p:sp>
        <p:nvSpPr>
          <p:cNvPr id="439" name="Shape 439"/>
          <p:cNvSpPr/>
          <p:nvPr/>
        </p:nvSpPr>
        <p:spPr>
          <a:xfrm>
            <a:off x="9271000" y="3378200"/>
            <a:ext cx="3200581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2    17.0       1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2 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3    20.0       1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440" name="Shape 440"/>
          <p:cNvSpPr/>
          <p:nvPr/>
        </p:nvSpPr>
        <p:spPr>
          <a:xfrm flipH="1">
            <a:off x="8862438" y="7048500"/>
            <a:ext cx="383162" cy="1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1" name="Shape 441"/>
          <p:cNvSpPr/>
          <p:nvPr/>
        </p:nvSpPr>
        <p:spPr>
          <a:xfrm>
            <a:off x="9262030" y="3898900"/>
            <a:ext cx="309569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Consider vertices in increasing order of distance from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s</a:t>
            </a:r>
            <a:br/>
            <a:r>
              <a:t>(non-tree vertex with the lowest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distTo[]</a:t>
            </a:r>
            <a:r>
              <a:t> value).</a:t>
            </a:r>
          </a:p>
          <a:p>
            <a:pPr lvl="1"/>
            <a:r>
              <a:t>Add vertex to tree and relax all edges pointing from that vertex.</a:t>
            </a:r>
          </a:p>
        </p:txBody>
      </p:sp>
      <p:sp>
        <p:nvSpPr>
          <p:cNvPr id="444" name="Shape 444"/>
          <p:cNvSpPr/>
          <p:nvPr/>
        </p:nvSpPr>
        <p:spPr>
          <a:xfrm>
            <a:off x="4254500" y="6845300"/>
            <a:ext cx="459497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∞</a:t>
            </a:r>
          </a:p>
        </p:txBody>
      </p:sp>
      <p:sp>
        <p:nvSpPr>
          <p:cNvPr id="445" name="Shape 4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Dijkstra's algorithm demo</a:t>
            </a:r>
          </a:p>
        </p:txBody>
      </p:sp>
      <p:sp>
        <p:nvSpPr>
          <p:cNvPr id="446" name="Shape 446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447" name="Shape 447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8" name="Shape 448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9" name="Shape 449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0" name="Shape 450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1" name="Shape 451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2" name="Shape 452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3" name="Shape 453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4" name="Shape 454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5" name="Shape 455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6" name="Shape 456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7" name="Shape 457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8" name="Shape 458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9" name="Shape 459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0" name="Shape 460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38100">
            <a:solidFill>
              <a:srgbClr val="8D3124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1" name="Shape 461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2" name="Shape 462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3" name="Shape 463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464" name="Shape 464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465" name="Shape 465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466" name="Shape 466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467" name="Shape 467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468" name="Shape 468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469" name="Shape 469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470" name="Shape 470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471" name="Shape 471"/>
          <p:cNvSpPr/>
          <p:nvPr/>
        </p:nvSpPr>
        <p:spPr>
          <a:xfrm>
            <a:off x="1016000" y="8483600"/>
            <a:ext cx="382089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relax all edges pointing from 7</a:t>
            </a:r>
          </a:p>
        </p:txBody>
      </p:sp>
      <p:sp>
        <p:nvSpPr>
          <p:cNvPr id="472" name="Shape 472"/>
          <p:cNvSpPr/>
          <p:nvPr/>
        </p:nvSpPr>
        <p:spPr>
          <a:xfrm>
            <a:off x="9271000" y="3378200"/>
            <a:ext cx="3200581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2    17.0       1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3    20.0       1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473" name="Shape 473"/>
          <p:cNvSpPr/>
          <p:nvPr/>
        </p:nvSpPr>
        <p:spPr>
          <a:xfrm>
            <a:off x="3733800" y="5715000"/>
            <a:ext cx="7620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474" name="Shape 474"/>
          <p:cNvSpPr/>
          <p:nvPr/>
        </p:nvSpPr>
        <p:spPr>
          <a:xfrm>
            <a:off x="4597400" y="5130800"/>
            <a:ext cx="5080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475" name="Shape 475"/>
          <p:cNvSpPr/>
          <p:nvPr/>
        </p:nvSpPr>
        <p:spPr>
          <a:xfrm>
            <a:off x="4000500" y="47879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476" name="Shape 476"/>
          <p:cNvSpPr/>
          <p:nvPr/>
        </p:nvSpPr>
        <p:spPr>
          <a:xfrm>
            <a:off x="6464300" y="49657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17</a:t>
            </a:r>
          </a:p>
        </p:txBody>
      </p:sp>
      <p:sp>
        <p:nvSpPr>
          <p:cNvPr id="477" name="Shape 477"/>
          <p:cNvSpPr/>
          <p:nvPr/>
        </p:nvSpPr>
        <p:spPr>
          <a:xfrm flipH="1">
            <a:off x="8862438" y="7048500"/>
            <a:ext cx="383162" cy="1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8" name="Shape 478"/>
          <p:cNvSpPr/>
          <p:nvPr/>
        </p:nvSpPr>
        <p:spPr>
          <a:xfrm>
            <a:off x="9262030" y="3898900"/>
            <a:ext cx="309569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Consider vertices in increasing order of distance from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s</a:t>
            </a:r>
            <a:br/>
            <a:r>
              <a:t>(non-tree vertex with the lowest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distTo[]</a:t>
            </a:r>
            <a:r>
              <a:t> value).</a:t>
            </a:r>
          </a:p>
          <a:p>
            <a:pPr lvl="1"/>
            <a:r>
              <a:t>Add vertex to tree and relax all edges pointing from that vertex.</a:t>
            </a:r>
          </a:p>
        </p:txBody>
      </p:sp>
      <p:sp>
        <p:nvSpPr>
          <p:cNvPr id="481" name="Shape 4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Dijkstra's algorithm demo</a:t>
            </a:r>
          </a:p>
        </p:txBody>
      </p:sp>
      <p:sp>
        <p:nvSpPr>
          <p:cNvPr id="482" name="Shape 482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483" name="Shape 483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4" name="Shape 484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5" name="Shape 485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6" name="Shape 486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7" name="Shape 487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8" name="Shape 488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9" name="Shape 489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0" name="Shape 490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1" name="Shape 491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2" name="Shape 492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3" name="Shape 493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4" name="Shape 494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5" name="Shape 495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6" name="Shape 496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38100">
            <a:solidFill>
              <a:srgbClr val="8D3124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7" name="Shape 497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8" name="Shape 498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9" name="Shape 499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500" name="Shape 500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501" name="Shape 501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502" name="Shape 502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503" name="Shape 503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504" name="Shape 504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505" name="Shape 505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506" name="Shape 506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507" name="Shape 507"/>
          <p:cNvSpPr/>
          <p:nvPr/>
        </p:nvSpPr>
        <p:spPr>
          <a:xfrm>
            <a:off x="1016000" y="8483600"/>
            <a:ext cx="382089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relax all edges pointing from 7</a:t>
            </a:r>
          </a:p>
        </p:txBody>
      </p:sp>
      <p:sp>
        <p:nvSpPr>
          <p:cNvPr id="508" name="Shape 508"/>
          <p:cNvSpPr/>
          <p:nvPr/>
        </p:nvSpPr>
        <p:spPr>
          <a:xfrm>
            <a:off x="9271000" y="3378200"/>
            <a:ext cx="3200581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2    15.0       7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3    20.0       1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5    14.0       7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509" name="Shape 509"/>
          <p:cNvSpPr/>
          <p:nvPr/>
        </p:nvSpPr>
        <p:spPr>
          <a:xfrm>
            <a:off x="3733800" y="5715000"/>
            <a:ext cx="7620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510" name="Shape 510"/>
          <p:cNvSpPr/>
          <p:nvPr/>
        </p:nvSpPr>
        <p:spPr>
          <a:xfrm>
            <a:off x="4597400" y="5130800"/>
            <a:ext cx="5080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511" name="Shape 511"/>
          <p:cNvSpPr/>
          <p:nvPr/>
        </p:nvSpPr>
        <p:spPr>
          <a:xfrm>
            <a:off x="9867900" y="6032500"/>
            <a:ext cx="952500" cy="355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12" name="Shape 512"/>
          <p:cNvSpPr/>
          <p:nvPr/>
        </p:nvSpPr>
        <p:spPr>
          <a:xfrm>
            <a:off x="9867900" y="4775200"/>
            <a:ext cx="952500" cy="355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13" name="Shape 513"/>
          <p:cNvSpPr/>
          <p:nvPr/>
        </p:nvSpPr>
        <p:spPr>
          <a:xfrm>
            <a:off x="4000500" y="47879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514" name="Shape 514"/>
          <p:cNvSpPr/>
          <p:nvPr/>
        </p:nvSpPr>
        <p:spPr>
          <a:xfrm>
            <a:off x="6464300" y="49657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17</a:t>
            </a:r>
          </a:p>
        </p:txBody>
      </p:sp>
      <p:sp>
        <p:nvSpPr>
          <p:cNvPr id="515" name="Shape 515"/>
          <p:cNvSpPr/>
          <p:nvPr/>
        </p:nvSpPr>
        <p:spPr>
          <a:xfrm>
            <a:off x="4254500" y="6845300"/>
            <a:ext cx="459497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∞</a:t>
            </a:r>
          </a:p>
        </p:txBody>
      </p:sp>
      <p:sp>
        <p:nvSpPr>
          <p:cNvPr id="516" name="Shape 516"/>
          <p:cNvSpPr/>
          <p:nvPr/>
        </p:nvSpPr>
        <p:spPr>
          <a:xfrm flipV="1">
            <a:off x="4292600" y="7099300"/>
            <a:ext cx="413018" cy="6"/>
          </a:xfrm>
          <a:prstGeom prst="line">
            <a:avLst/>
          </a:prstGeom>
          <a:ln w="12700">
            <a:solidFill>
              <a:srgbClr val="000000"/>
            </a:solidFill>
            <a:custDash>
              <a:ds d="200000" sp="200000"/>
            </a:custDash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17" name="Shape 517"/>
          <p:cNvSpPr/>
          <p:nvPr/>
        </p:nvSpPr>
        <p:spPr>
          <a:xfrm>
            <a:off x="4762500" y="69596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t>14</a:t>
            </a:r>
          </a:p>
        </p:txBody>
      </p:sp>
      <p:sp>
        <p:nvSpPr>
          <p:cNvPr id="518" name="Shape 518"/>
          <p:cNvSpPr/>
          <p:nvPr/>
        </p:nvSpPr>
        <p:spPr>
          <a:xfrm flipV="1">
            <a:off x="6527800" y="5118100"/>
            <a:ext cx="413018" cy="6"/>
          </a:xfrm>
          <a:prstGeom prst="line">
            <a:avLst/>
          </a:prstGeom>
          <a:ln w="12700">
            <a:solidFill>
              <a:srgbClr val="000000"/>
            </a:solidFill>
            <a:custDash>
              <a:ds d="200000" sp="200000"/>
            </a:custDash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19" name="Shape 519"/>
          <p:cNvSpPr/>
          <p:nvPr/>
        </p:nvSpPr>
        <p:spPr>
          <a:xfrm>
            <a:off x="6997700" y="49657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t>15</a:t>
            </a:r>
          </a:p>
        </p:txBody>
      </p:sp>
      <p:sp>
        <p:nvSpPr>
          <p:cNvPr id="520" name="Shape 520"/>
          <p:cNvSpPr/>
          <p:nvPr/>
        </p:nvSpPr>
        <p:spPr>
          <a:xfrm flipH="1">
            <a:off x="8862438" y="7048500"/>
            <a:ext cx="383162" cy="1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21" name="Shape 521"/>
          <p:cNvSpPr/>
          <p:nvPr/>
        </p:nvSpPr>
        <p:spPr>
          <a:xfrm>
            <a:off x="9262030" y="3898900"/>
            <a:ext cx="309569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Consider vertices in increasing order of distance from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s</a:t>
            </a:r>
            <a:br/>
            <a:r>
              <a:t>(non-tree vertex with the lowest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distTo[]</a:t>
            </a:r>
            <a:r>
              <a:t> value).</a:t>
            </a:r>
          </a:p>
          <a:p>
            <a:pPr lvl="1"/>
            <a:r>
              <a:t>Add vertex to tree and relax all edges pointing from that vertex.</a:t>
            </a:r>
          </a:p>
        </p:txBody>
      </p:sp>
      <p:sp>
        <p:nvSpPr>
          <p:cNvPr id="524" name="Shape 5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Dijkstra's algorithm demo</a:t>
            </a:r>
          </a:p>
        </p:txBody>
      </p:sp>
      <p:sp>
        <p:nvSpPr>
          <p:cNvPr id="525" name="Shape 525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526" name="Shape 526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27" name="Shape 527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28" name="Shape 528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29" name="Shape 529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0" name="Shape 530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1" name="Shape 531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2" name="Shape 532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3" name="Shape 533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4" name="Shape 534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5" name="Shape 535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6" name="Shape 536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7" name="Shape 537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8" name="Shape 538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9" name="Shape 539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BABABA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40" name="Shape 540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41" name="Shape 541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42" name="Shape 542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543" name="Shape 543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544" name="Shape 544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545" name="Shape 545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546" name="Shape 546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547" name="Shape 547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548" name="Shape 548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549" name="Shape 549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550" name="Shape 550"/>
          <p:cNvSpPr/>
          <p:nvPr/>
        </p:nvSpPr>
        <p:spPr>
          <a:xfrm>
            <a:off x="9271000" y="3378200"/>
            <a:ext cx="3200581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2    15.0       7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2 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3    20.0       1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5    14.0       7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551" name="Shape 551"/>
          <p:cNvSpPr/>
          <p:nvPr/>
        </p:nvSpPr>
        <p:spPr>
          <a:xfrm>
            <a:off x="9262030" y="3898900"/>
            <a:ext cx="309569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Consider vertices in increasing order of distance from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s</a:t>
            </a:r>
            <a:br/>
            <a:r>
              <a:t>(non-tree vertex with the lowest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distTo[]</a:t>
            </a:r>
            <a:r>
              <a:t> value).</a:t>
            </a:r>
          </a:p>
          <a:p>
            <a:pPr lvl="1"/>
            <a:r>
              <a:t>Add vertex to tree and relax all edges pointing from that vertex.</a:t>
            </a:r>
          </a:p>
        </p:txBody>
      </p:sp>
      <p:sp>
        <p:nvSpPr>
          <p:cNvPr id="554" name="Shape 5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Dijkstra's algorithm demo</a:t>
            </a:r>
          </a:p>
        </p:txBody>
      </p:sp>
      <p:sp>
        <p:nvSpPr>
          <p:cNvPr id="555" name="Shape 555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556" name="Shape 556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57" name="Shape 557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58" name="Shape 558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59" name="Shape 559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0" name="Shape 560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1" name="Shape 561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2" name="Shape 562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3" name="Shape 563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4" name="Shape 564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5" name="Shape 565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6" name="Shape 566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7" name="Shape 567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8" name="Shape 568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9" name="Shape 569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BABABA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70" name="Shape 570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71" name="Shape 571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72" name="Shape 572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573" name="Shape 573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574" name="Shape 574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575" name="Shape 575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576" name="Shape 576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577" name="Shape 577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578" name="Shape 578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579" name="Shape 579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580" name="Shape 580"/>
          <p:cNvSpPr/>
          <p:nvPr/>
        </p:nvSpPr>
        <p:spPr>
          <a:xfrm>
            <a:off x="1016000" y="8483600"/>
            <a:ext cx="1895428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select vertex 4</a:t>
            </a:r>
          </a:p>
        </p:txBody>
      </p:sp>
      <p:sp>
        <p:nvSpPr>
          <p:cNvPr id="581" name="Shape 581"/>
          <p:cNvSpPr/>
          <p:nvPr/>
        </p:nvSpPr>
        <p:spPr>
          <a:xfrm>
            <a:off x="9271000" y="3378200"/>
            <a:ext cx="3200581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2    15.0       7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2 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3    20.0       1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3 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5    14.0       7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582" name="Shape 582"/>
          <p:cNvSpPr/>
          <p:nvPr/>
        </p:nvSpPr>
        <p:spPr>
          <a:xfrm flipH="1">
            <a:off x="8862438" y="5791200"/>
            <a:ext cx="383162" cy="1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83" name="Shape 583"/>
          <p:cNvSpPr/>
          <p:nvPr/>
        </p:nvSpPr>
        <p:spPr>
          <a:xfrm>
            <a:off x="9262030" y="3898900"/>
            <a:ext cx="309569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Consider vertices in increasing order of distance from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s</a:t>
            </a:r>
            <a:br/>
            <a:r>
              <a:t>(non-tree vertex with the lowest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distTo[]</a:t>
            </a:r>
            <a:r>
              <a:t> value).</a:t>
            </a:r>
          </a:p>
          <a:p>
            <a:pPr lvl="1"/>
            <a:r>
              <a:t>Add vertex to tree and relax all edges pointing from that vertex.</a:t>
            </a:r>
          </a:p>
        </p:txBody>
      </p:sp>
      <p:sp>
        <p:nvSpPr>
          <p:cNvPr id="586" name="Shape 5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Dijkstra's algorithm demo</a:t>
            </a:r>
          </a:p>
        </p:txBody>
      </p:sp>
      <p:sp>
        <p:nvSpPr>
          <p:cNvPr id="587" name="Shape 587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588" name="Shape 588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89" name="Shape 589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0" name="Shape 590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1" name="Shape 591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2" name="Shape 592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3" name="Shape 593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4" name="Shape 594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5" name="Shape 595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6" name="Shape 596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7" name="Shape 597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8" name="Shape 598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9" name="Shape 599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0" name="Shape 600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1" name="Shape 601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BABABA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2" name="Shape 602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3" name="Shape 603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4" name="Shape 604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605" name="Shape 605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606" name="Shape 606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607" name="Shape 607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608" name="Shape 608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609" name="Shape 609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610" name="Shape 610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611" name="Shape 611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612" name="Shape 612"/>
          <p:cNvSpPr/>
          <p:nvPr/>
        </p:nvSpPr>
        <p:spPr>
          <a:xfrm>
            <a:off x="9271000" y="3378200"/>
            <a:ext cx="3200581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2    15.0       7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2 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3    20.0       1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3 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5    14.0       7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613" name="Shape 613"/>
          <p:cNvSpPr/>
          <p:nvPr/>
        </p:nvSpPr>
        <p:spPr>
          <a:xfrm>
            <a:off x="1016000" y="8483600"/>
            <a:ext cx="382089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relax all edges pointing from 4</a:t>
            </a:r>
          </a:p>
        </p:txBody>
      </p:sp>
      <p:sp>
        <p:nvSpPr>
          <p:cNvPr id="614" name="Shape 614"/>
          <p:cNvSpPr/>
          <p:nvPr/>
        </p:nvSpPr>
        <p:spPr>
          <a:xfrm>
            <a:off x="2997200" y="6756400"/>
            <a:ext cx="4699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615" name="Shape 615"/>
          <p:cNvSpPr/>
          <p:nvPr/>
        </p:nvSpPr>
        <p:spPr>
          <a:xfrm>
            <a:off x="2260600" y="6159500"/>
            <a:ext cx="4572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616" name="Shape 616"/>
          <p:cNvSpPr/>
          <p:nvPr/>
        </p:nvSpPr>
        <p:spPr>
          <a:xfrm>
            <a:off x="4533900" y="7442200"/>
            <a:ext cx="6223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20</a:t>
            </a:r>
          </a:p>
        </p:txBody>
      </p:sp>
      <p:sp>
        <p:nvSpPr>
          <p:cNvPr id="617" name="Shape 617"/>
          <p:cNvSpPr/>
          <p:nvPr/>
        </p:nvSpPr>
        <p:spPr>
          <a:xfrm>
            <a:off x="4000500" y="47879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618" name="Shape 618"/>
          <p:cNvSpPr/>
          <p:nvPr/>
        </p:nvSpPr>
        <p:spPr>
          <a:xfrm>
            <a:off x="4851400" y="63627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619" name="Shape 619"/>
          <p:cNvSpPr/>
          <p:nvPr/>
        </p:nvSpPr>
        <p:spPr>
          <a:xfrm>
            <a:off x="495300" y="74041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620" name="Shape 620"/>
          <p:cNvSpPr/>
          <p:nvPr/>
        </p:nvSpPr>
        <p:spPr>
          <a:xfrm>
            <a:off x="8940800" y="7315200"/>
            <a:ext cx="459497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∞</a:t>
            </a:r>
          </a:p>
        </p:txBody>
      </p:sp>
      <p:sp>
        <p:nvSpPr>
          <p:cNvPr id="621" name="Shape 621"/>
          <p:cNvSpPr/>
          <p:nvPr/>
        </p:nvSpPr>
        <p:spPr>
          <a:xfrm flipH="1">
            <a:off x="8862438" y="5791200"/>
            <a:ext cx="383162" cy="1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22" name="Shape 622"/>
          <p:cNvSpPr/>
          <p:nvPr/>
        </p:nvSpPr>
        <p:spPr>
          <a:xfrm>
            <a:off x="9262030" y="3898900"/>
            <a:ext cx="309569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Consider vertices in increasing order of distance from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s</a:t>
            </a:r>
            <a:br/>
            <a:r>
              <a:t>(non-tree vertex with the lowest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distTo[]</a:t>
            </a:r>
            <a:r>
              <a:t> value).</a:t>
            </a:r>
          </a:p>
          <a:p>
            <a:pPr lvl="1"/>
            <a:r>
              <a:t>Add vertex to tree and relax all edges pointing from that vertex.</a:t>
            </a:r>
          </a:p>
        </p:txBody>
      </p:sp>
      <p:sp>
        <p:nvSpPr>
          <p:cNvPr id="625" name="Shape 6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Dijkstra's algorithm demo</a:t>
            </a:r>
          </a:p>
        </p:txBody>
      </p:sp>
      <p:sp>
        <p:nvSpPr>
          <p:cNvPr id="626" name="Shape 626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627" name="Shape 627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28" name="Shape 628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29" name="Shape 629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30" name="Shape 630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31" name="Shape 631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32" name="Shape 632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33" name="Shape 633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34" name="Shape 634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35" name="Shape 635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36" name="Shape 636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37" name="Shape 637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38" name="Shape 638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39" name="Shape 639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40" name="Shape 640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BABABA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41" name="Shape 641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42" name="Shape 642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43" name="Shape 643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644" name="Shape 644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645" name="Shape 645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646" name="Shape 646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647" name="Shape 647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648" name="Shape 648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649" name="Shape 649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650" name="Shape 650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651" name="Shape 651"/>
          <p:cNvSpPr/>
          <p:nvPr/>
        </p:nvSpPr>
        <p:spPr>
          <a:xfrm>
            <a:off x="9271000" y="3378200"/>
            <a:ext cx="3200581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2    15.0       7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2 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3    20.0       1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3 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6    29.0       4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652" name="Shape 652"/>
          <p:cNvSpPr/>
          <p:nvPr/>
        </p:nvSpPr>
        <p:spPr>
          <a:xfrm>
            <a:off x="1016000" y="8483600"/>
            <a:ext cx="382089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relax all edges pointing from 4</a:t>
            </a:r>
          </a:p>
        </p:txBody>
      </p:sp>
      <p:sp>
        <p:nvSpPr>
          <p:cNvPr id="653" name="Shape 653"/>
          <p:cNvSpPr/>
          <p:nvPr/>
        </p:nvSpPr>
        <p:spPr>
          <a:xfrm>
            <a:off x="2997200" y="6756400"/>
            <a:ext cx="4699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654" name="Shape 654"/>
          <p:cNvSpPr/>
          <p:nvPr/>
        </p:nvSpPr>
        <p:spPr>
          <a:xfrm>
            <a:off x="2260600" y="6159500"/>
            <a:ext cx="4572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655" name="Shape 655"/>
          <p:cNvSpPr/>
          <p:nvPr/>
        </p:nvSpPr>
        <p:spPr>
          <a:xfrm>
            <a:off x="4533900" y="7442200"/>
            <a:ext cx="6223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20</a:t>
            </a:r>
          </a:p>
        </p:txBody>
      </p:sp>
      <p:sp>
        <p:nvSpPr>
          <p:cNvPr id="656" name="Shape 656"/>
          <p:cNvSpPr/>
          <p:nvPr/>
        </p:nvSpPr>
        <p:spPr>
          <a:xfrm flipH="1">
            <a:off x="8862438" y="5791200"/>
            <a:ext cx="383162" cy="1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57" name="Shape 657"/>
          <p:cNvSpPr/>
          <p:nvPr/>
        </p:nvSpPr>
        <p:spPr>
          <a:xfrm>
            <a:off x="10693400" y="6870700"/>
            <a:ext cx="366442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r>
              <a:t>✔</a:t>
            </a:r>
          </a:p>
        </p:txBody>
      </p:sp>
      <p:sp>
        <p:nvSpPr>
          <p:cNvPr id="658" name="Shape 658"/>
          <p:cNvSpPr/>
          <p:nvPr/>
        </p:nvSpPr>
        <p:spPr>
          <a:xfrm>
            <a:off x="9867900" y="6426200"/>
            <a:ext cx="952500" cy="355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59" name="Shape 659"/>
          <p:cNvSpPr/>
          <p:nvPr/>
        </p:nvSpPr>
        <p:spPr>
          <a:xfrm>
            <a:off x="9880600" y="6032500"/>
            <a:ext cx="952500" cy="355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60" name="Shape 660"/>
          <p:cNvSpPr/>
          <p:nvPr/>
        </p:nvSpPr>
        <p:spPr>
          <a:xfrm>
            <a:off x="8940800" y="7315200"/>
            <a:ext cx="459497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∞</a:t>
            </a:r>
          </a:p>
        </p:txBody>
      </p:sp>
      <p:sp>
        <p:nvSpPr>
          <p:cNvPr id="661" name="Shape 661"/>
          <p:cNvSpPr/>
          <p:nvPr/>
        </p:nvSpPr>
        <p:spPr>
          <a:xfrm flipV="1">
            <a:off x="8978900" y="7569200"/>
            <a:ext cx="413018" cy="6"/>
          </a:xfrm>
          <a:prstGeom prst="line">
            <a:avLst/>
          </a:prstGeom>
          <a:ln w="12700">
            <a:solidFill>
              <a:srgbClr val="000000"/>
            </a:solidFill>
            <a:custDash>
              <a:ds d="200000" sp="200000"/>
            </a:custDash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62" name="Shape 662"/>
          <p:cNvSpPr/>
          <p:nvPr/>
        </p:nvSpPr>
        <p:spPr>
          <a:xfrm>
            <a:off x="9448800" y="74295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t>29</a:t>
            </a:r>
          </a:p>
        </p:txBody>
      </p:sp>
      <p:sp>
        <p:nvSpPr>
          <p:cNvPr id="663" name="Shape 663"/>
          <p:cNvSpPr/>
          <p:nvPr/>
        </p:nvSpPr>
        <p:spPr>
          <a:xfrm>
            <a:off x="4000500" y="47879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664" name="Shape 664"/>
          <p:cNvSpPr/>
          <p:nvPr/>
        </p:nvSpPr>
        <p:spPr>
          <a:xfrm>
            <a:off x="4851400" y="63627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665" name="Shape 665"/>
          <p:cNvSpPr/>
          <p:nvPr/>
        </p:nvSpPr>
        <p:spPr>
          <a:xfrm>
            <a:off x="495300" y="74041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666" name="Shape 666"/>
          <p:cNvSpPr/>
          <p:nvPr/>
        </p:nvSpPr>
        <p:spPr>
          <a:xfrm flipV="1">
            <a:off x="4914900" y="6502400"/>
            <a:ext cx="413018" cy="6"/>
          </a:xfrm>
          <a:prstGeom prst="line">
            <a:avLst/>
          </a:prstGeom>
          <a:ln w="12700">
            <a:solidFill>
              <a:srgbClr val="000000"/>
            </a:solidFill>
            <a:custDash>
              <a:ds d="200000" sp="200000"/>
            </a:custDash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67" name="Shape 667"/>
          <p:cNvSpPr/>
          <p:nvPr/>
        </p:nvSpPr>
        <p:spPr>
          <a:xfrm>
            <a:off x="5372100" y="63500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t>13</a:t>
            </a:r>
          </a:p>
        </p:txBody>
      </p:sp>
      <p:sp>
        <p:nvSpPr>
          <p:cNvPr id="668" name="Shape 668"/>
          <p:cNvSpPr/>
          <p:nvPr/>
        </p:nvSpPr>
        <p:spPr>
          <a:xfrm>
            <a:off x="9262030" y="3898900"/>
            <a:ext cx="309569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Consider vertices in increasing order of distance from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s</a:t>
            </a:r>
            <a:br/>
            <a:r>
              <a:t>(non-tree vertex with the lowest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distTo[]</a:t>
            </a:r>
            <a:r>
              <a:t> value).</a:t>
            </a:r>
          </a:p>
          <a:p>
            <a:pPr lvl="1"/>
            <a:r>
              <a:t>Add vertex to tree and relax all edges pointing from that vertex.</a:t>
            </a:r>
          </a:p>
        </p:txBody>
      </p:sp>
      <p:sp>
        <p:nvSpPr>
          <p:cNvPr id="671" name="Shape 6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Dijkstra's algorithm demo</a:t>
            </a:r>
          </a:p>
        </p:txBody>
      </p:sp>
      <p:sp>
        <p:nvSpPr>
          <p:cNvPr id="672" name="Shape 672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673" name="Shape 673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74" name="Shape 674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75" name="Shape 675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76" name="Shape 676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77" name="Shape 677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78" name="Shape 678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79" name="Shape 679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0" name="Shape 680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1" name="Shape 681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2" name="Shape 682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3" name="Shape 683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4" name="Shape 684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5" name="Shape 685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6" name="Shape 686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BABABA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7" name="Shape 687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8" name="Shape 688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9" name="Shape 689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690" name="Shape 690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691" name="Shape 691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692" name="Shape 692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693" name="Shape 693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694" name="Shape 694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695" name="Shape 695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696" name="Shape 696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697" name="Shape 697"/>
          <p:cNvSpPr/>
          <p:nvPr/>
        </p:nvSpPr>
        <p:spPr>
          <a:xfrm>
            <a:off x="9271000" y="3378200"/>
            <a:ext cx="3200581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2    15.0       7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2 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3    20.0       1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6    29.0       4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698" name="Shape 698"/>
          <p:cNvSpPr/>
          <p:nvPr/>
        </p:nvSpPr>
        <p:spPr>
          <a:xfrm>
            <a:off x="9262030" y="3898900"/>
            <a:ext cx="309569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Consider vertices in increasing order of distance from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s</a:t>
            </a:r>
            <a:br/>
            <a:r>
              <a:t>(non-tree vertex with the lowest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distTo[]</a:t>
            </a:r>
            <a:r>
              <a:t> value).</a:t>
            </a:r>
          </a:p>
          <a:p>
            <a:pPr lvl="1"/>
            <a:r>
              <a:t>Add vertex to tree and relax all edges pointing from that vertex.</a:t>
            </a:r>
          </a:p>
        </p:txBody>
      </p:sp>
      <p:sp>
        <p:nvSpPr>
          <p:cNvPr id="701" name="Shape 7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Dijkstra's algorithm demo</a:t>
            </a:r>
          </a:p>
        </p:txBody>
      </p:sp>
      <p:sp>
        <p:nvSpPr>
          <p:cNvPr id="702" name="Shape 702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703" name="Shape 703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04" name="Shape 704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05" name="Shape 705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06" name="Shape 706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07" name="Shape 707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08" name="Shape 708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09" name="Shape 709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10" name="Shape 710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11" name="Shape 711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12" name="Shape 712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13" name="Shape 713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14" name="Shape 714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15" name="Shape 715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16" name="Shape 716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BABABA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17" name="Shape 717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18" name="Shape 718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19" name="Shape 719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720" name="Shape 720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721" name="Shape 721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722" name="Shape 722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723" name="Shape 723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724" name="Shape 724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725" name="Shape 725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726" name="Shape 726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727" name="Shape 727"/>
          <p:cNvSpPr/>
          <p:nvPr/>
        </p:nvSpPr>
        <p:spPr>
          <a:xfrm>
            <a:off x="9271000" y="3378200"/>
            <a:ext cx="3200581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2    15.0       7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2 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3    20.0       1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6    29.0       4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728" name="Shape 728"/>
          <p:cNvSpPr/>
          <p:nvPr/>
        </p:nvSpPr>
        <p:spPr>
          <a:xfrm>
            <a:off x="1016000" y="8483600"/>
            <a:ext cx="1895428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select vertex 5</a:t>
            </a:r>
          </a:p>
        </p:txBody>
      </p:sp>
      <p:sp>
        <p:nvSpPr>
          <p:cNvPr id="729" name="Shape 729"/>
          <p:cNvSpPr/>
          <p:nvPr/>
        </p:nvSpPr>
        <p:spPr>
          <a:xfrm flipH="1">
            <a:off x="8862438" y="6210300"/>
            <a:ext cx="383162" cy="1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30" name="Shape 730"/>
          <p:cNvSpPr/>
          <p:nvPr/>
        </p:nvSpPr>
        <p:spPr>
          <a:xfrm>
            <a:off x="9262030" y="3898900"/>
            <a:ext cx="309569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Consider vertices in increasing order of distance from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s</a:t>
            </a:r>
            <a:br/>
            <a:r>
              <a:t>(non-tree vertex with the lowest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distTo[]</a:t>
            </a:r>
            <a:r>
              <a:t> value).</a:t>
            </a:r>
          </a:p>
          <a:p>
            <a:pPr lvl="1"/>
            <a:r>
              <a:t>Add vertex to tree and relax all edges pointing from that vertex.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Dijkstra's algorithm demo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71" name="Shape 71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2" name="Shape 72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3" name="Shape 73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4" name="Shape 74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8" name="Shape 78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9" name="Shape 79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0" name="Shape 80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1" name="Shape 81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2" name="Shape 82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3" name="Shape 83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6" name="Shape 86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88" name="Shape 88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89" name="Shape 89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90" name="Shape 90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91" name="Shape 91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92" name="Shape 92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93" name="Shape 93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94" name="Shape 94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95" name="Shape 95"/>
          <p:cNvSpPr/>
          <p:nvPr/>
        </p:nvSpPr>
        <p:spPr>
          <a:xfrm>
            <a:off x="558800" y="4343400"/>
            <a:ext cx="30226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s</a:t>
            </a:r>
          </a:p>
        </p:txBody>
      </p:sp>
      <p:sp>
        <p:nvSpPr>
          <p:cNvPr id="96" name="Shape 96"/>
          <p:cNvSpPr/>
          <p:nvPr/>
        </p:nvSpPr>
        <p:spPr>
          <a:xfrm>
            <a:off x="3733800" y="5715000"/>
            <a:ext cx="7620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97" name="Shape 97"/>
          <p:cNvSpPr/>
          <p:nvPr/>
        </p:nvSpPr>
        <p:spPr>
          <a:xfrm>
            <a:off x="952500" y="5613400"/>
            <a:ext cx="6223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98" name="Shape 98"/>
          <p:cNvSpPr/>
          <p:nvPr/>
        </p:nvSpPr>
        <p:spPr>
          <a:xfrm>
            <a:off x="2298700" y="4749800"/>
            <a:ext cx="3810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99" name="Shape 99"/>
          <p:cNvSpPr/>
          <p:nvPr/>
        </p:nvSpPr>
        <p:spPr>
          <a:xfrm>
            <a:off x="2997200" y="6756400"/>
            <a:ext cx="4699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00" name="Shape 100"/>
          <p:cNvSpPr/>
          <p:nvPr/>
        </p:nvSpPr>
        <p:spPr>
          <a:xfrm>
            <a:off x="2260600" y="6159500"/>
            <a:ext cx="4572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01" name="Shape 101"/>
          <p:cNvSpPr/>
          <p:nvPr/>
        </p:nvSpPr>
        <p:spPr>
          <a:xfrm>
            <a:off x="4597400" y="5130800"/>
            <a:ext cx="5080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02" name="Shape 102"/>
          <p:cNvSpPr/>
          <p:nvPr/>
        </p:nvSpPr>
        <p:spPr>
          <a:xfrm>
            <a:off x="5003800" y="5791200"/>
            <a:ext cx="4953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03" name="Shape 103"/>
          <p:cNvSpPr/>
          <p:nvPr/>
        </p:nvSpPr>
        <p:spPr>
          <a:xfrm>
            <a:off x="2247900" y="3898900"/>
            <a:ext cx="4826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04" name="Shape 104"/>
          <p:cNvSpPr/>
          <p:nvPr/>
        </p:nvSpPr>
        <p:spPr>
          <a:xfrm>
            <a:off x="3505200" y="4051300"/>
            <a:ext cx="4826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05" name="Shape 105"/>
          <p:cNvSpPr/>
          <p:nvPr/>
        </p:nvSpPr>
        <p:spPr>
          <a:xfrm>
            <a:off x="4610100" y="3390900"/>
            <a:ext cx="4826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106" name="Shape 106"/>
          <p:cNvSpPr/>
          <p:nvPr/>
        </p:nvSpPr>
        <p:spPr>
          <a:xfrm>
            <a:off x="6311900" y="4356100"/>
            <a:ext cx="4826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07" name="Shape 107"/>
          <p:cNvSpPr/>
          <p:nvPr/>
        </p:nvSpPr>
        <p:spPr>
          <a:xfrm>
            <a:off x="4610100" y="4229100"/>
            <a:ext cx="4826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08" name="Shape 108"/>
          <p:cNvSpPr/>
          <p:nvPr/>
        </p:nvSpPr>
        <p:spPr>
          <a:xfrm>
            <a:off x="4533900" y="7442200"/>
            <a:ext cx="6223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20</a:t>
            </a:r>
          </a:p>
        </p:txBody>
      </p:sp>
      <p:sp>
        <p:nvSpPr>
          <p:cNvPr id="109" name="Shape 109"/>
          <p:cNvSpPr/>
          <p:nvPr/>
        </p:nvSpPr>
        <p:spPr>
          <a:xfrm>
            <a:off x="5765800" y="6794500"/>
            <a:ext cx="6223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110" name="Shape 110"/>
          <p:cNvSpPr/>
          <p:nvPr/>
        </p:nvSpPr>
        <p:spPr>
          <a:xfrm>
            <a:off x="6731000" y="5918200"/>
            <a:ext cx="6223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11" name="Shape 111"/>
          <p:cNvSpPr/>
          <p:nvPr/>
        </p:nvSpPr>
        <p:spPr>
          <a:xfrm>
            <a:off x="7442200" y="5016500"/>
            <a:ext cx="6223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12" name="Shape 112"/>
          <p:cNvSpPr/>
          <p:nvPr/>
        </p:nvSpPr>
        <p:spPr>
          <a:xfrm>
            <a:off x="1016000" y="8483600"/>
            <a:ext cx="3325406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an edge-weighted digraph</a:t>
            </a:r>
          </a:p>
        </p:txBody>
      </p:sp>
      <p:sp>
        <p:nvSpPr>
          <p:cNvPr id="113" name="Shape 113"/>
          <p:cNvSpPr/>
          <p:nvPr/>
        </p:nvSpPr>
        <p:spPr>
          <a:xfrm>
            <a:off x="10058400" y="3162300"/>
            <a:ext cx="1499526" cy="619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1   5.0</a:t>
            </a:r>
          </a:p>
          <a:p>
            <a:pPr>
              <a:lnSpc>
                <a:spcPts val="3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4   9.0</a:t>
            </a:r>
          </a:p>
          <a:p>
            <a:pPr>
              <a:lnSpc>
                <a:spcPts val="3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7   8.0</a:t>
            </a:r>
          </a:p>
          <a:p>
            <a:pPr>
              <a:lnSpc>
                <a:spcPts val="3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2  12.0</a:t>
            </a:r>
          </a:p>
          <a:p>
            <a:pPr>
              <a:lnSpc>
                <a:spcPts val="3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3  15.0</a:t>
            </a:r>
          </a:p>
          <a:p>
            <a:pPr>
              <a:lnSpc>
                <a:spcPts val="3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7   4.0</a:t>
            </a:r>
          </a:p>
          <a:p>
            <a:pPr>
              <a:lnSpc>
                <a:spcPts val="3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3   3.0</a:t>
            </a:r>
          </a:p>
          <a:p>
            <a:pPr>
              <a:lnSpc>
                <a:spcPts val="3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6  11.0</a:t>
            </a:r>
          </a:p>
          <a:p>
            <a:pPr>
              <a:lnSpc>
                <a:spcPts val="3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6   9.0</a:t>
            </a:r>
          </a:p>
          <a:p>
            <a:pPr>
              <a:lnSpc>
                <a:spcPts val="3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5   4.0</a:t>
            </a:r>
          </a:p>
          <a:p>
            <a:pPr>
              <a:lnSpc>
                <a:spcPts val="3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6  20.0</a:t>
            </a:r>
          </a:p>
          <a:p>
            <a:pPr>
              <a:lnSpc>
                <a:spcPts val="3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7   5.0</a:t>
            </a:r>
          </a:p>
          <a:p>
            <a:pPr>
              <a:lnSpc>
                <a:spcPts val="3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2   1.0</a:t>
            </a:r>
          </a:p>
          <a:p>
            <a:pPr>
              <a:lnSpc>
                <a:spcPts val="3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6  13.0</a:t>
            </a:r>
          </a:p>
          <a:p>
            <a:pPr>
              <a:lnSpc>
                <a:spcPts val="3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5   6.0</a:t>
            </a:r>
          </a:p>
          <a:p>
            <a:pPr>
              <a:lnSpc>
                <a:spcPts val="3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2   7.0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Consider vertices in increasing order of distance from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s</a:t>
            </a:r>
            <a:br/>
            <a:r>
              <a:t>(non-tree vertex with the lowest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distTo[]</a:t>
            </a:r>
            <a:r>
              <a:t> value).</a:t>
            </a:r>
          </a:p>
          <a:p>
            <a:pPr lvl="1"/>
            <a:r>
              <a:t>Add vertex to tree and relax all edges pointing from that vertex.</a:t>
            </a:r>
          </a:p>
        </p:txBody>
      </p:sp>
      <p:sp>
        <p:nvSpPr>
          <p:cNvPr id="733" name="Shape 7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Dijkstra's algorithm demo</a:t>
            </a:r>
          </a:p>
        </p:txBody>
      </p:sp>
      <p:sp>
        <p:nvSpPr>
          <p:cNvPr id="734" name="Shape 734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735" name="Shape 735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38100">
            <a:solidFill>
              <a:srgbClr val="8D3124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36" name="Shape 736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37" name="Shape 737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38" name="Shape 738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39" name="Shape 739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40" name="Shape 740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41" name="Shape 741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42" name="Shape 742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43" name="Shape 743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44" name="Shape 744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45" name="Shape 745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46" name="Shape 746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47" name="Shape 747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48" name="Shape 748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BABABA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49" name="Shape 749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50" name="Shape 750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51" name="Shape 751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752" name="Shape 752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753" name="Shape 753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754" name="Shape 754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755" name="Shape 755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756" name="Shape 756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757" name="Shape 757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758" name="Shape 758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759" name="Shape 759"/>
          <p:cNvSpPr/>
          <p:nvPr/>
        </p:nvSpPr>
        <p:spPr>
          <a:xfrm>
            <a:off x="9271000" y="3378200"/>
            <a:ext cx="3200581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2    15.0       7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2 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3    20.0       1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6    29.0       4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760" name="Shape 760"/>
          <p:cNvSpPr/>
          <p:nvPr/>
        </p:nvSpPr>
        <p:spPr>
          <a:xfrm>
            <a:off x="1016000" y="8483600"/>
            <a:ext cx="382089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relax all edges pointing from 5</a:t>
            </a:r>
          </a:p>
        </p:txBody>
      </p:sp>
      <p:sp>
        <p:nvSpPr>
          <p:cNvPr id="761" name="Shape 761"/>
          <p:cNvSpPr/>
          <p:nvPr/>
        </p:nvSpPr>
        <p:spPr>
          <a:xfrm>
            <a:off x="5003800" y="5791200"/>
            <a:ext cx="4953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762" name="Shape 762"/>
          <p:cNvSpPr/>
          <p:nvPr/>
        </p:nvSpPr>
        <p:spPr>
          <a:xfrm>
            <a:off x="5765800" y="6794500"/>
            <a:ext cx="6223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763" name="Shape 763"/>
          <p:cNvSpPr/>
          <p:nvPr/>
        </p:nvSpPr>
        <p:spPr>
          <a:xfrm>
            <a:off x="9017000" y="73660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29</a:t>
            </a:r>
          </a:p>
        </p:txBody>
      </p:sp>
      <p:sp>
        <p:nvSpPr>
          <p:cNvPr id="764" name="Shape 764"/>
          <p:cNvSpPr/>
          <p:nvPr/>
        </p:nvSpPr>
        <p:spPr>
          <a:xfrm>
            <a:off x="4216400" y="69469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765" name="Shape 765"/>
          <p:cNvSpPr/>
          <p:nvPr/>
        </p:nvSpPr>
        <p:spPr>
          <a:xfrm>
            <a:off x="6464300" y="51054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766" name="Shape 766"/>
          <p:cNvSpPr/>
          <p:nvPr/>
        </p:nvSpPr>
        <p:spPr>
          <a:xfrm flipH="1">
            <a:off x="8862438" y="6210300"/>
            <a:ext cx="383162" cy="1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67" name="Shape 767"/>
          <p:cNvSpPr/>
          <p:nvPr/>
        </p:nvSpPr>
        <p:spPr>
          <a:xfrm>
            <a:off x="9262030" y="3898900"/>
            <a:ext cx="309569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Shape 76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Consider vertices in increasing order of distance from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s</a:t>
            </a:r>
            <a:br/>
            <a:r>
              <a:t>(non-tree vertex with the lowest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distTo[]</a:t>
            </a:r>
            <a:r>
              <a:t> value).</a:t>
            </a:r>
          </a:p>
          <a:p>
            <a:pPr lvl="1"/>
            <a:r>
              <a:t>Add vertex to tree and relax all edges pointing from that vertex.</a:t>
            </a:r>
          </a:p>
        </p:txBody>
      </p:sp>
      <p:sp>
        <p:nvSpPr>
          <p:cNvPr id="770" name="Shape 7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Dijkstra's algorithm demo</a:t>
            </a:r>
          </a:p>
        </p:txBody>
      </p:sp>
      <p:sp>
        <p:nvSpPr>
          <p:cNvPr id="771" name="Shape 771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772" name="Shape 772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38100">
            <a:solidFill>
              <a:srgbClr val="8D3124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73" name="Shape 773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74" name="Shape 774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75" name="Shape 775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76" name="Shape 776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77" name="Shape 777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78" name="Shape 778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79" name="Shape 779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80" name="Shape 780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81" name="Shape 781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82" name="Shape 782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83" name="Shape 783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84" name="Shape 784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85" name="Shape 785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BABABA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86" name="Shape 786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87" name="Shape 787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88" name="Shape 788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789" name="Shape 789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790" name="Shape 790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791" name="Shape 791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792" name="Shape 792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793" name="Shape 793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794" name="Shape 794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795" name="Shape 795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796" name="Shape 796"/>
          <p:cNvSpPr/>
          <p:nvPr/>
        </p:nvSpPr>
        <p:spPr>
          <a:xfrm>
            <a:off x="9271000" y="3378200"/>
            <a:ext cx="3200581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2    14.0       5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2 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3    20.0       1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6    26.0       5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797" name="Shape 797"/>
          <p:cNvSpPr/>
          <p:nvPr/>
        </p:nvSpPr>
        <p:spPr>
          <a:xfrm flipH="1">
            <a:off x="8862438" y="6210300"/>
            <a:ext cx="383162" cy="1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98" name="Shape 798"/>
          <p:cNvSpPr/>
          <p:nvPr/>
        </p:nvSpPr>
        <p:spPr>
          <a:xfrm>
            <a:off x="1016000" y="8483600"/>
            <a:ext cx="382089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relax all edges pointing from 5</a:t>
            </a:r>
          </a:p>
        </p:txBody>
      </p:sp>
      <p:sp>
        <p:nvSpPr>
          <p:cNvPr id="799" name="Shape 799"/>
          <p:cNvSpPr/>
          <p:nvPr/>
        </p:nvSpPr>
        <p:spPr>
          <a:xfrm>
            <a:off x="5003800" y="5791200"/>
            <a:ext cx="4953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800" name="Shape 800"/>
          <p:cNvSpPr/>
          <p:nvPr/>
        </p:nvSpPr>
        <p:spPr>
          <a:xfrm>
            <a:off x="5765800" y="6794500"/>
            <a:ext cx="6223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801" name="Shape 801"/>
          <p:cNvSpPr/>
          <p:nvPr/>
        </p:nvSpPr>
        <p:spPr>
          <a:xfrm>
            <a:off x="9880600" y="4775200"/>
            <a:ext cx="952500" cy="355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02" name="Shape 802"/>
          <p:cNvSpPr/>
          <p:nvPr/>
        </p:nvSpPr>
        <p:spPr>
          <a:xfrm>
            <a:off x="9867900" y="6451600"/>
            <a:ext cx="952500" cy="355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03" name="Shape 803"/>
          <p:cNvSpPr/>
          <p:nvPr/>
        </p:nvSpPr>
        <p:spPr>
          <a:xfrm>
            <a:off x="8966200" y="73660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29</a:t>
            </a:r>
          </a:p>
        </p:txBody>
      </p:sp>
      <p:sp>
        <p:nvSpPr>
          <p:cNvPr id="804" name="Shape 804"/>
          <p:cNvSpPr/>
          <p:nvPr/>
        </p:nvSpPr>
        <p:spPr>
          <a:xfrm>
            <a:off x="4216400" y="69469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805" name="Shape 805"/>
          <p:cNvSpPr/>
          <p:nvPr/>
        </p:nvSpPr>
        <p:spPr>
          <a:xfrm>
            <a:off x="6464300" y="51054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806" name="Shape 806"/>
          <p:cNvSpPr/>
          <p:nvPr/>
        </p:nvSpPr>
        <p:spPr>
          <a:xfrm flipV="1">
            <a:off x="6502400" y="5270500"/>
            <a:ext cx="413018" cy="6"/>
          </a:xfrm>
          <a:prstGeom prst="line">
            <a:avLst/>
          </a:prstGeom>
          <a:ln w="12700">
            <a:solidFill>
              <a:srgbClr val="000000"/>
            </a:solidFill>
            <a:custDash>
              <a:ds d="200000" sp="200000"/>
            </a:custDash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07" name="Shape 807"/>
          <p:cNvSpPr/>
          <p:nvPr/>
        </p:nvSpPr>
        <p:spPr>
          <a:xfrm>
            <a:off x="6934200" y="51054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t>14</a:t>
            </a:r>
          </a:p>
        </p:txBody>
      </p:sp>
      <p:sp>
        <p:nvSpPr>
          <p:cNvPr id="808" name="Shape 808"/>
          <p:cNvSpPr/>
          <p:nvPr/>
        </p:nvSpPr>
        <p:spPr>
          <a:xfrm flipV="1">
            <a:off x="9029700" y="7543800"/>
            <a:ext cx="413018" cy="6"/>
          </a:xfrm>
          <a:prstGeom prst="line">
            <a:avLst/>
          </a:prstGeom>
          <a:ln w="12700">
            <a:solidFill>
              <a:srgbClr val="000000"/>
            </a:solidFill>
            <a:custDash>
              <a:ds d="200000" sp="200000"/>
            </a:custDash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09" name="Shape 809"/>
          <p:cNvSpPr/>
          <p:nvPr/>
        </p:nvSpPr>
        <p:spPr>
          <a:xfrm>
            <a:off x="9461500" y="73660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t>26</a:t>
            </a:r>
          </a:p>
        </p:txBody>
      </p:sp>
      <p:sp>
        <p:nvSpPr>
          <p:cNvPr id="810" name="Shape 810"/>
          <p:cNvSpPr/>
          <p:nvPr/>
        </p:nvSpPr>
        <p:spPr>
          <a:xfrm>
            <a:off x="9262030" y="3898900"/>
            <a:ext cx="309569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Shape 8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Consider vertices in increasing order of distance from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s</a:t>
            </a:r>
            <a:br/>
            <a:r>
              <a:t>(non-tree vertex with the lowest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distTo[]</a:t>
            </a:r>
            <a:r>
              <a:t> value).</a:t>
            </a:r>
          </a:p>
          <a:p>
            <a:pPr lvl="1"/>
            <a:r>
              <a:t>Add vertex to tree and relax all edges pointing from that vertex.</a:t>
            </a:r>
          </a:p>
        </p:txBody>
      </p:sp>
      <p:sp>
        <p:nvSpPr>
          <p:cNvPr id="813" name="Shape 8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Dijkstra's algorithm demo</a:t>
            </a:r>
          </a:p>
        </p:txBody>
      </p:sp>
      <p:sp>
        <p:nvSpPr>
          <p:cNvPr id="814" name="Shape 814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815" name="Shape 815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BABABA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16" name="Shape 816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17" name="Shape 817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18" name="Shape 818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19" name="Shape 819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20" name="Shape 820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21" name="Shape 821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22" name="Shape 822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23" name="Shape 823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24" name="Shape 824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25" name="Shape 825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26" name="Shape 826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27" name="Shape 827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28" name="Shape 828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BABABA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29" name="Shape 829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30" name="Shape 830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31" name="Shape 831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832" name="Shape 832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833" name="Shape 833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834" name="Shape 834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835" name="Shape 835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836" name="Shape 836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837" name="Shape 837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838" name="Shape 838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839" name="Shape 839"/>
          <p:cNvSpPr/>
          <p:nvPr/>
        </p:nvSpPr>
        <p:spPr>
          <a:xfrm>
            <a:off x="9271000" y="3378200"/>
            <a:ext cx="3200581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2    14.0       5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2 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3    20.0       1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6    26.0       5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840" name="Shape 840"/>
          <p:cNvSpPr/>
          <p:nvPr/>
        </p:nvSpPr>
        <p:spPr>
          <a:xfrm>
            <a:off x="9262030" y="3898900"/>
            <a:ext cx="309569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Shape 84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Consider vertices in increasing order of distance from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s</a:t>
            </a:r>
            <a:br/>
            <a:r>
              <a:t>(non-tree vertex with the lowest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distTo[]</a:t>
            </a:r>
            <a:r>
              <a:t> value).</a:t>
            </a:r>
          </a:p>
          <a:p>
            <a:pPr lvl="1"/>
            <a:r>
              <a:t>Add vertex to tree and relax all edges pointing from that vertex.</a:t>
            </a:r>
          </a:p>
        </p:txBody>
      </p:sp>
      <p:sp>
        <p:nvSpPr>
          <p:cNvPr id="843" name="Shape 8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Dijkstra's algorithm demo</a:t>
            </a:r>
          </a:p>
        </p:txBody>
      </p:sp>
      <p:sp>
        <p:nvSpPr>
          <p:cNvPr id="844" name="Shape 844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845" name="Shape 845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BABABA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46" name="Shape 846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47" name="Shape 847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48" name="Shape 848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49" name="Shape 849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50" name="Shape 850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51" name="Shape 851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52" name="Shape 852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53" name="Shape 853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54" name="Shape 854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55" name="Shape 855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56" name="Shape 856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57" name="Shape 857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58" name="Shape 858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BABABA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59" name="Shape 859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60" name="Shape 860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61" name="Shape 861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862" name="Shape 862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863" name="Shape 863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864" name="Shape 864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865" name="Shape 865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866" name="Shape 866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867" name="Shape 867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868" name="Shape 868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869" name="Shape 869"/>
          <p:cNvSpPr/>
          <p:nvPr/>
        </p:nvSpPr>
        <p:spPr>
          <a:xfrm>
            <a:off x="9271000" y="3378200"/>
            <a:ext cx="3200581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t>2    14.0       5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3    20.0       1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6    26.0       5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870" name="Shape 870"/>
          <p:cNvSpPr/>
          <p:nvPr/>
        </p:nvSpPr>
        <p:spPr>
          <a:xfrm>
            <a:off x="1016000" y="8483600"/>
            <a:ext cx="1895428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select vertex 2</a:t>
            </a:r>
          </a:p>
        </p:txBody>
      </p:sp>
      <p:sp>
        <p:nvSpPr>
          <p:cNvPr id="871" name="Shape 871"/>
          <p:cNvSpPr/>
          <p:nvPr/>
        </p:nvSpPr>
        <p:spPr>
          <a:xfrm flipH="1">
            <a:off x="8862438" y="4953000"/>
            <a:ext cx="383162" cy="1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72" name="Shape 872"/>
          <p:cNvSpPr/>
          <p:nvPr/>
        </p:nvSpPr>
        <p:spPr>
          <a:xfrm>
            <a:off x="9262030" y="3898900"/>
            <a:ext cx="309569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Shape 87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Consider vertices in increasing order of distance from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s</a:t>
            </a:r>
            <a:br/>
            <a:r>
              <a:t>(non-tree vertex with the lowest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distTo[]</a:t>
            </a:r>
            <a:r>
              <a:t> value).</a:t>
            </a:r>
          </a:p>
          <a:p>
            <a:pPr lvl="1"/>
            <a:r>
              <a:t>Add vertex to tree and relax all edges pointing from that vertex.</a:t>
            </a:r>
          </a:p>
        </p:txBody>
      </p:sp>
      <p:sp>
        <p:nvSpPr>
          <p:cNvPr id="875" name="Shape 8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Dijkstra's algorithm demo</a:t>
            </a:r>
          </a:p>
        </p:txBody>
      </p:sp>
      <p:sp>
        <p:nvSpPr>
          <p:cNvPr id="876" name="Shape 876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877" name="Shape 877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BABABA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78" name="Shape 878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79" name="Shape 879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80" name="Shape 880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81" name="Shape 881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82" name="Shape 882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83" name="Shape 883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84" name="Shape 884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85" name="Shape 885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86" name="Shape 886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87" name="Shape 887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88" name="Shape 888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89" name="Shape 889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90" name="Shape 890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BABABA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91" name="Shape 891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92" name="Shape 892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93" name="Shape 893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894" name="Shape 894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895" name="Shape 895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896" name="Shape 896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897" name="Shape 897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898" name="Shape 898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899" name="Shape 899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900" name="Shape 900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901" name="Shape 901"/>
          <p:cNvSpPr/>
          <p:nvPr/>
        </p:nvSpPr>
        <p:spPr>
          <a:xfrm>
            <a:off x="9271000" y="3378200"/>
            <a:ext cx="3200581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t>2    14.0       5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3    20.0       1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6    26.0       5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902" name="Shape 902"/>
          <p:cNvSpPr/>
          <p:nvPr/>
        </p:nvSpPr>
        <p:spPr>
          <a:xfrm flipH="1">
            <a:off x="8862438" y="4953000"/>
            <a:ext cx="383162" cy="1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03" name="Shape 903"/>
          <p:cNvSpPr/>
          <p:nvPr/>
        </p:nvSpPr>
        <p:spPr>
          <a:xfrm>
            <a:off x="1016000" y="8483600"/>
            <a:ext cx="382089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relax all edges pointing from 2</a:t>
            </a:r>
          </a:p>
        </p:txBody>
      </p:sp>
      <p:sp>
        <p:nvSpPr>
          <p:cNvPr id="904" name="Shape 904"/>
          <p:cNvSpPr/>
          <p:nvPr/>
        </p:nvSpPr>
        <p:spPr>
          <a:xfrm>
            <a:off x="6311900" y="4356100"/>
            <a:ext cx="4826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905" name="Shape 905"/>
          <p:cNvSpPr/>
          <p:nvPr/>
        </p:nvSpPr>
        <p:spPr>
          <a:xfrm>
            <a:off x="6731000" y="5918200"/>
            <a:ext cx="6223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906" name="Shape 906"/>
          <p:cNvSpPr/>
          <p:nvPr/>
        </p:nvSpPr>
        <p:spPr>
          <a:xfrm>
            <a:off x="8966200" y="73660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26</a:t>
            </a:r>
          </a:p>
        </p:txBody>
      </p:sp>
      <p:sp>
        <p:nvSpPr>
          <p:cNvPr id="907" name="Shape 907"/>
          <p:cNvSpPr/>
          <p:nvPr/>
        </p:nvSpPr>
        <p:spPr>
          <a:xfrm>
            <a:off x="6464300" y="51054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908" name="Shape 908"/>
          <p:cNvSpPr/>
          <p:nvPr/>
        </p:nvSpPr>
        <p:spPr>
          <a:xfrm>
            <a:off x="6959600" y="28956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20</a:t>
            </a:r>
          </a:p>
        </p:txBody>
      </p:sp>
      <p:sp>
        <p:nvSpPr>
          <p:cNvPr id="909" name="Shape 909"/>
          <p:cNvSpPr/>
          <p:nvPr/>
        </p:nvSpPr>
        <p:spPr>
          <a:xfrm>
            <a:off x="9262030" y="3898900"/>
            <a:ext cx="309569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Shape 9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Consider vertices in increasing order of distance from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s</a:t>
            </a:r>
            <a:br/>
            <a:r>
              <a:t>(non-tree vertex with the lowest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distTo[]</a:t>
            </a:r>
            <a:r>
              <a:t> value).</a:t>
            </a:r>
          </a:p>
          <a:p>
            <a:pPr lvl="1"/>
            <a:r>
              <a:t>Add vertex to tree and relax all edges pointing from that vertex.</a:t>
            </a:r>
          </a:p>
        </p:txBody>
      </p:sp>
      <p:sp>
        <p:nvSpPr>
          <p:cNvPr id="912" name="Shape 9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Dijkstra's algorithm demo</a:t>
            </a:r>
          </a:p>
        </p:txBody>
      </p:sp>
      <p:sp>
        <p:nvSpPr>
          <p:cNvPr id="913" name="Shape 913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sp>
        <p:nvSpPr>
          <p:cNvPr id="914" name="Shape 914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BABABA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15" name="Shape 915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16" name="Shape 916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17" name="Shape 917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18" name="Shape 918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19" name="Shape 919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20" name="Shape 920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21" name="Shape 921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22" name="Shape 922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23" name="Shape 923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24" name="Shape 924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25" name="Shape 925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26" name="Shape 926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27" name="Shape 927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BABABA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28" name="Shape 928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29" name="Shape 929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30" name="Shape 930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931" name="Shape 931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932" name="Shape 932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933" name="Shape 933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934" name="Shape 934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935" name="Shape 935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936" name="Shape 936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937" name="Shape 937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938" name="Shape 938"/>
          <p:cNvSpPr/>
          <p:nvPr/>
        </p:nvSpPr>
        <p:spPr>
          <a:xfrm>
            <a:off x="9271000" y="3378200"/>
            <a:ext cx="3200581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t>2    14.0       5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3    17.0       2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6    25.0       2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939" name="Shape 939"/>
          <p:cNvSpPr/>
          <p:nvPr/>
        </p:nvSpPr>
        <p:spPr>
          <a:xfrm>
            <a:off x="1016000" y="8483600"/>
            <a:ext cx="382089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relax all edges pointing from 2</a:t>
            </a:r>
          </a:p>
        </p:txBody>
      </p:sp>
      <p:sp>
        <p:nvSpPr>
          <p:cNvPr id="940" name="Shape 940"/>
          <p:cNvSpPr/>
          <p:nvPr/>
        </p:nvSpPr>
        <p:spPr>
          <a:xfrm>
            <a:off x="6311900" y="4356100"/>
            <a:ext cx="4826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941" name="Shape 941"/>
          <p:cNvSpPr/>
          <p:nvPr/>
        </p:nvSpPr>
        <p:spPr>
          <a:xfrm>
            <a:off x="6731000" y="5918200"/>
            <a:ext cx="6223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942" name="Shape 942"/>
          <p:cNvSpPr/>
          <p:nvPr/>
        </p:nvSpPr>
        <p:spPr>
          <a:xfrm>
            <a:off x="9880600" y="5194300"/>
            <a:ext cx="952500" cy="355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43" name="Shape 943"/>
          <p:cNvSpPr/>
          <p:nvPr/>
        </p:nvSpPr>
        <p:spPr>
          <a:xfrm>
            <a:off x="9867900" y="6451600"/>
            <a:ext cx="952500" cy="355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44" name="Shape 944"/>
          <p:cNvSpPr/>
          <p:nvPr/>
        </p:nvSpPr>
        <p:spPr>
          <a:xfrm>
            <a:off x="8966200" y="73660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26</a:t>
            </a:r>
          </a:p>
        </p:txBody>
      </p:sp>
      <p:sp>
        <p:nvSpPr>
          <p:cNvPr id="945" name="Shape 945"/>
          <p:cNvSpPr/>
          <p:nvPr/>
        </p:nvSpPr>
        <p:spPr>
          <a:xfrm>
            <a:off x="6464300" y="51054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946" name="Shape 946"/>
          <p:cNvSpPr/>
          <p:nvPr/>
        </p:nvSpPr>
        <p:spPr>
          <a:xfrm>
            <a:off x="6959600" y="28956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20</a:t>
            </a:r>
          </a:p>
        </p:txBody>
      </p:sp>
      <p:sp>
        <p:nvSpPr>
          <p:cNvPr id="947" name="Shape 947"/>
          <p:cNvSpPr/>
          <p:nvPr/>
        </p:nvSpPr>
        <p:spPr>
          <a:xfrm flipV="1">
            <a:off x="6985000" y="3060700"/>
            <a:ext cx="413018" cy="6"/>
          </a:xfrm>
          <a:prstGeom prst="line">
            <a:avLst/>
          </a:prstGeom>
          <a:ln w="12700">
            <a:solidFill>
              <a:srgbClr val="000000"/>
            </a:solidFill>
            <a:custDash>
              <a:ds d="200000" sp="200000"/>
            </a:custDash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48" name="Shape 948"/>
          <p:cNvSpPr/>
          <p:nvPr/>
        </p:nvSpPr>
        <p:spPr>
          <a:xfrm>
            <a:off x="7416800" y="28956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t>17</a:t>
            </a:r>
          </a:p>
        </p:txBody>
      </p:sp>
      <p:sp>
        <p:nvSpPr>
          <p:cNvPr id="949" name="Shape 949"/>
          <p:cNvSpPr/>
          <p:nvPr/>
        </p:nvSpPr>
        <p:spPr>
          <a:xfrm flipV="1">
            <a:off x="8991600" y="7505700"/>
            <a:ext cx="413018" cy="6"/>
          </a:xfrm>
          <a:prstGeom prst="line">
            <a:avLst/>
          </a:prstGeom>
          <a:ln w="12700">
            <a:solidFill>
              <a:srgbClr val="000000"/>
            </a:solidFill>
            <a:custDash>
              <a:ds d="200000" sp="200000"/>
            </a:custDash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50" name="Shape 950"/>
          <p:cNvSpPr/>
          <p:nvPr/>
        </p:nvSpPr>
        <p:spPr>
          <a:xfrm>
            <a:off x="9423400" y="73660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t>25</a:t>
            </a:r>
          </a:p>
        </p:txBody>
      </p:sp>
      <p:sp>
        <p:nvSpPr>
          <p:cNvPr id="951" name="Shape 951"/>
          <p:cNvSpPr/>
          <p:nvPr/>
        </p:nvSpPr>
        <p:spPr>
          <a:xfrm flipH="1">
            <a:off x="8862438" y="4953000"/>
            <a:ext cx="383162" cy="1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52" name="Shape 952"/>
          <p:cNvSpPr/>
          <p:nvPr/>
        </p:nvSpPr>
        <p:spPr>
          <a:xfrm>
            <a:off x="9262030" y="3898900"/>
            <a:ext cx="309569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Shape 95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Consider vertices in increasing order of distance from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s</a:t>
            </a:r>
            <a:br/>
            <a:r>
              <a:t>(non-tree vertex with the lowest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distTo[]</a:t>
            </a:r>
            <a:r>
              <a:t> value).</a:t>
            </a:r>
          </a:p>
          <a:p>
            <a:pPr lvl="1"/>
            <a:r>
              <a:t>Add vertex to tree and relax all edges pointing from that vertex.</a:t>
            </a:r>
          </a:p>
        </p:txBody>
      </p:sp>
      <p:sp>
        <p:nvSpPr>
          <p:cNvPr id="955" name="Shape 9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Dijkstra's algorithm demo</a:t>
            </a:r>
          </a:p>
        </p:txBody>
      </p:sp>
      <p:sp>
        <p:nvSpPr>
          <p:cNvPr id="956" name="Shape 956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sp>
        <p:nvSpPr>
          <p:cNvPr id="957" name="Shape 957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BABABA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58" name="Shape 958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59" name="Shape 959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60" name="Shape 960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61" name="Shape 961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62" name="Shape 962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63" name="Shape 963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64" name="Shape 964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65" name="Shape 965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66" name="Shape 966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67" name="Shape 967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68" name="Shape 968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69" name="Shape 969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70" name="Shape 970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BABABA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71" name="Shape 971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72" name="Shape 972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73" name="Shape 973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974" name="Shape 974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975" name="Shape 975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976" name="Shape 976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977" name="Shape 977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978" name="Shape 978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979" name="Shape 979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980" name="Shape 980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981" name="Shape 981"/>
          <p:cNvSpPr/>
          <p:nvPr/>
        </p:nvSpPr>
        <p:spPr>
          <a:xfrm>
            <a:off x="9271000" y="3378200"/>
            <a:ext cx="3200581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2    14.0       5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3    17.0       2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6    25.0       2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982" name="Shape 982"/>
          <p:cNvSpPr/>
          <p:nvPr/>
        </p:nvSpPr>
        <p:spPr>
          <a:xfrm>
            <a:off x="9262030" y="3898900"/>
            <a:ext cx="309569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Shape 98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Consider vertices in increasing order of distance from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s</a:t>
            </a:r>
            <a:br/>
            <a:r>
              <a:t>(non-tree vertex with the lowest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distTo[]</a:t>
            </a:r>
            <a:r>
              <a:t> value).</a:t>
            </a:r>
          </a:p>
          <a:p>
            <a:pPr lvl="1"/>
            <a:r>
              <a:t>Add vertex to tree and relax all edges pointing from that vertex.</a:t>
            </a:r>
          </a:p>
        </p:txBody>
      </p:sp>
      <p:sp>
        <p:nvSpPr>
          <p:cNvPr id="985" name="Shape 9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Dijkstra's algorithm demo</a:t>
            </a:r>
          </a:p>
        </p:txBody>
      </p:sp>
      <p:sp>
        <p:nvSpPr>
          <p:cNvPr id="986" name="Shape 986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sp>
        <p:nvSpPr>
          <p:cNvPr id="987" name="Shape 987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BABABA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88" name="Shape 988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89" name="Shape 989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90" name="Shape 990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91" name="Shape 991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92" name="Shape 992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93" name="Shape 993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94" name="Shape 994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95" name="Shape 995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96" name="Shape 996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97" name="Shape 997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98" name="Shape 998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99" name="Shape 999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00" name="Shape 1000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BABABA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01" name="Shape 1001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02" name="Shape 1002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03" name="Shape 1003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004" name="Shape 1004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005" name="Shape 1005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006" name="Shape 1006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007" name="Shape 1007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008" name="Shape 1008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009" name="Shape 1009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010" name="Shape 1010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011" name="Shape 1011"/>
          <p:cNvSpPr/>
          <p:nvPr/>
        </p:nvSpPr>
        <p:spPr>
          <a:xfrm>
            <a:off x="9271000" y="3378200"/>
            <a:ext cx="3200581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2    14.0       5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t>3    17.0       2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6    25.0       2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1012" name="Shape 1012"/>
          <p:cNvSpPr/>
          <p:nvPr/>
        </p:nvSpPr>
        <p:spPr>
          <a:xfrm>
            <a:off x="1016000" y="8483600"/>
            <a:ext cx="1895428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select vertex 3</a:t>
            </a:r>
          </a:p>
        </p:txBody>
      </p:sp>
      <p:sp>
        <p:nvSpPr>
          <p:cNvPr id="1013" name="Shape 1013"/>
          <p:cNvSpPr/>
          <p:nvPr/>
        </p:nvSpPr>
        <p:spPr>
          <a:xfrm flipH="1">
            <a:off x="8862438" y="5384800"/>
            <a:ext cx="383162" cy="1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14" name="Shape 1014"/>
          <p:cNvSpPr/>
          <p:nvPr/>
        </p:nvSpPr>
        <p:spPr>
          <a:xfrm>
            <a:off x="9262030" y="3898900"/>
            <a:ext cx="309569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Shape 10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Consider vertices in increasing order of distance from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s</a:t>
            </a:r>
            <a:br/>
            <a:r>
              <a:t>(non-tree vertex with the lowest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distTo[]</a:t>
            </a:r>
            <a:r>
              <a:t> value).</a:t>
            </a:r>
          </a:p>
          <a:p>
            <a:pPr lvl="1"/>
            <a:r>
              <a:t>Add vertex to tree and relax all edges pointing from that vertex.</a:t>
            </a:r>
          </a:p>
        </p:txBody>
      </p:sp>
      <p:sp>
        <p:nvSpPr>
          <p:cNvPr id="1017" name="Shape 10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Dijkstra's algorithm demo</a:t>
            </a:r>
          </a:p>
        </p:txBody>
      </p:sp>
      <p:sp>
        <p:nvSpPr>
          <p:cNvPr id="1018" name="Shape 1018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sp>
        <p:nvSpPr>
          <p:cNvPr id="1019" name="Shape 1019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BABABA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20" name="Shape 1020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21" name="Shape 1021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22" name="Shape 1022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23" name="Shape 1023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24" name="Shape 1024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25" name="Shape 1025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26" name="Shape 1026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27" name="Shape 1027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28" name="Shape 1028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29" name="Shape 1029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30" name="Shape 1030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31" name="Shape 1031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32" name="Shape 1032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BABABA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33" name="Shape 1033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34" name="Shape 1034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35" name="Shape 1035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036" name="Shape 1036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037" name="Shape 1037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038" name="Shape 1038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039" name="Shape 1039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040" name="Shape 1040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041" name="Shape 1041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042" name="Shape 1042"/>
          <p:cNvSpPr/>
          <p:nvPr/>
        </p:nvSpPr>
        <p:spPr>
          <a:xfrm>
            <a:off x="9271000" y="3378200"/>
            <a:ext cx="3200581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2    14.0       5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t>3    17.0       2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6    25.0       2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1043" name="Shape 1043"/>
          <p:cNvSpPr/>
          <p:nvPr/>
        </p:nvSpPr>
        <p:spPr>
          <a:xfrm flipH="1">
            <a:off x="8862438" y="5384800"/>
            <a:ext cx="383162" cy="1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44" name="Shape 1044"/>
          <p:cNvSpPr/>
          <p:nvPr/>
        </p:nvSpPr>
        <p:spPr>
          <a:xfrm>
            <a:off x="1016000" y="8483600"/>
            <a:ext cx="382089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relax all edges pointing from 3</a:t>
            </a:r>
          </a:p>
        </p:txBody>
      </p:sp>
      <p:sp>
        <p:nvSpPr>
          <p:cNvPr id="1045" name="Shape 1045"/>
          <p:cNvSpPr/>
          <p:nvPr/>
        </p:nvSpPr>
        <p:spPr>
          <a:xfrm>
            <a:off x="7442200" y="5016500"/>
            <a:ext cx="6223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046" name="Shape 1046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047" name="Shape 1047"/>
          <p:cNvSpPr/>
          <p:nvPr/>
        </p:nvSpPr>
        <p:spPr>
          <a:xfrm>
            <a:off x="8966200" y="73660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25</a:t>
            </a:r>
          </a:p>
        </p:txBody>
      </p:sp>
      <p:sp>
        <p:nvSpPr>
          <p:cNvPr id="1048" name="Shape 1048"/>
          <p:cNvSpPr/>
          <p:nvPr/>
        </p:nvSpPr>
        <p:spPr>
          <a:xfrm>
            <a:off x="6959600" y="28956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20</a:t>
            </a:r>
          </a:p>
        </p:txBody>
      </p:sp>
      <p:sp>
        <p:nvSpPr>
          <p:cNvPr id="1049" name="Shape 1049"/>
          <p:cNvSpPr/>
          <p:nvPr/>
        </p:nvSpPr>
        <p:spPr>
          <a:xfrm>
            <a:off x="9262030" y="3898900"/>
            <a:ext cx="309569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Shape 105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Consider vertices in increasing order of distance from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s</a:t>
            </a:r>
            <a:br/>
            <a:r>
              <a:t>(non-tree vertex with the lowest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distTo[]</a:t>
            </a:r>
            <a:r>
              <a:t> value).</a:t>
            </a:r>
          </a:p>
          <a:p>
            <a:pPr lvl="1"/>
            <a:r>
              <a:t>Add vertex to tree and relax all edges pointing from that vertex.</a:t>
            </a:r>
          </a:p>
        </p:txBody>
      </p:sp>
      <p:sp>
        <p:nvSpPr>
          <p:cNvPr id="1052" name="Shape 10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Dijkstra's algorithm demo</a:t>
            </a:r>
          </a:p>
        </p:txBody>
      </p:sp>
      <p:sp>
        <p:nvSpPr>
          <p:cNvPr id="1053" name="Shape 1053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  <p:sp>
        <p:nvSpPr>
          <p:cNvPr id="1054" name="Shape 1054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BABABA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55" name="Shape 1055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56" name="Shape 1056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57" name="Shape 1057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58" name="Shape 1058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59" name="Shape 1059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60" name="Shape 1060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61" name="Shape 1061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62" name="Shape 1062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63" name="Shape 1063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64" name="Shape 1064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65" name="Shape 1065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66" name="Shape 1066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67" name="Shape 1067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BABABA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68" name="Shape 1068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69" name="Shape 1069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70" name="Shape 1070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071" name="Shape 1071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072" name="Shape 1072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073" name="Shape 1073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074" name="Shape 1074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075" name="Shape 1075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076" name="Shape 1076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077" name="Shape 1077"/>
          <p:cNvSpPr/>
          <p:nvPr/>
        </p:nvSpPr>
        <p:spPr>
          <a:xfrm>
            <a:off x="9271000" y="3378200"/>
            <a:ext cx="3200581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2    14.0       5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t>3    17.0       2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6    25.0       2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1078" name="Shape 1078"/>
          <p:cNvSpPr/>
          <p:nvPr/>
        </p:nvSpPr>
        <p:spPr>
          <a:xfrm>
            <a:off x="1016000" y="8483600"/>
            <a:ext cx="382089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relax all edges pointing from 3</a:t>
            </a:r>
          </a:p>
        </p:txBody>
      </p:sp>
      <p:sp>
        <p:nvSpPr>
          <p:cNvPr id="1079" name="Shape 1079"/>
          <p:cNvSpPr/>
          <p:nvPr/>
        </p:nvSpPr>
        <p:spPr>
          <a:xfrm>
            <a:off x="7442200" y="5016500"/>
            <a:ext cx="6223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080" name="Shape 1080"/>
          <p:cNvSpPr/>
          <p:nvPr/>
        </p:nvSpPr>
        <p:spPr>
          <a:xfrm>
            <a:off x="10680700" y="6426200"/>
            <a:ext cx="366442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r>
              <a:t>✔</a:t>
            </a:r>
          </a:p>
        </p:txBody>
      </p:sp>
      <p:sp>
        <p:nvSpPr>
          <p:cNvPr id="1081" name="Shape 1081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082" name="Shape 1082"/>
          <p:cNvSpPr/>
          <p:nvPr/>
        </p:nvSpPr>
        <p:spPr>
          <a:xfrm>
            <a:off x="8966200" y="73660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25</a:t>
            </a:r>
          </a:p>
        </p:txBody>
      </p:sp>
      <p:sp>
        <p:nvSpPr>
          <p:cNvPr id="1083" name="Shape 1083"/>
          <p:cNvSpPr/>
          <p:nvPr/>
        </p:nvSpPr>
        <p:spPr>
          <a:xfrm>
            <a:off x="6959600" y="28956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20</a:t>
            </a:r>
          </a:p>
        </p:txBody>
      </p:sp>
      <p:sp>
        <p:nvSpPr>
          <p:cNvPr id="1084" name="Shape 1084"/>
          <p:cNvSpPr/>
          <p:nvPr/>
        </p:nvSpPr>
        <p:spPr>
          <a:xfrm>
            <a:off x="9262030" y="3898900"/>
            <a:ext cx="309569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85" name="Shape 1085"/>
          <p:cNvSpPr/>
          <p:nvPr/>
        </p:nvSpPr>
        <p:spPr>
          <a:xfrm flipH="1">
            <a:off x="8862438" y="5384800"/>
            <a:ext cx="383162" cy="1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Consider vertices in increasing order of distance from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s</a:t>
            </a:r>
            <a:br/>
            <a:r>
              <a:t>(non-tree vertex with the lowest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distTo[]</a:t>
            </a:r>
            <a:r>
              <a:t> value).</a:t>
            </a:r>
          </a:p>
          <a:p>
            <a:pPr lvl="1"/>
            <a:r>
              <a:t>Add vertex to tree and relax all edges pointing from that vertex.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Dijkstra's algorithm demo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18" name="Shape 118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9" name="Shape 119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0" name="Shape 120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1" name="Shape 121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2" name="Shape 122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4" name="Shape 124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5" name="Shape 125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6" name="Shape 126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7" name="Shape 127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9" name="Shape 129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0" name="Shape 130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1" name="Shape 131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3" name="Shape 133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8D3124"/>
          </a:solidFill>
          <a:ln w="12700">
            <a:solidFill>
              <a:srgbClr val="8D3124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35" name="Shape 135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36" name="Shape 136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37" name="Shape 137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38" name="Shape 138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39" name="Shape 139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40" name="Shape 140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41" name="Shape 141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42" name="Shape 142"/>
          <p:cNvSpPr/>
          <p:nvPr/>
        </p:nvSpPr>
        <p:spPr>
          <a:xfrm>
            <a:off x="1016000" y="8483600"/>
            <a:ext cx="289689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choose source vertex 0</a:t>
            </a:r>
          </a:p>
        </p:txBody>
      </p:sp>
      <p:sp>
        <p:nvSpPr>
          <p:cNvPr id="143" name="Shape 143"/>
          <p:cNvSpPr/>
          <p:nvPr/>
        </p:nvSpPr>
        <p:spPr>
          <a:xfrm>
            <a:off x="9271000" y="3378200"/>
            <a:ext cx="3200581" cy="3842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          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     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   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</a:t>
            </a:r>
          </a:p>
        </p:txBody>
      </p:sp>
      <p:sp>
        <p:nvSpPr>
          <p:cNvPr id="144" name="Shape 144"/>
          <p:cNvSpPr/>
          <p:nvPr/>
        </p:nvSpPr>
        <p:spPr>
          <a:xfrm flipH="1">
            <a:off x="8862438" y="4114800"/>
            <a:ext cx="383162" cy="1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9262030" y="3898900"/>
            <a:ext cx="309569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Shape 108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Consider vertices in increasing order of distance from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s</a:t>
            </a:r>
            <a:br/>
            <a:r>
              <a:t>(non-tree vertex with the lowest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distTo[]</a:t>
            </a:r>
            <a:r>
              <a:t> value).</a:t>
            </a:r>
          </a:p>
          <a:p>
            <a:pPr lvl="1"/>
            <a:r>
              <a:t>Add vertex to tree and relax all edges pointing from that vertex.</a:t>
            </a:r>
          </a:p>
        </p:txBody>
      </p:sp>
      <p:sp>
        <p:nvSpPr>
          <p:cNvPr id="1088" name="Shape 10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Dijkstra's algorithm demo</a:t>
            </a:r>
          </a:p>
        </p:txBody>
      </p:sp>
      <p:sp>
        <p:nvSpPr>
          <p:cNvPr id="1089" name="Shape 1089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  <p:sp>
        <p:nvSpPr>
          <p:cNvPr id="1090" name="Shape 1090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BABABA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91" name="Shape 1091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92" name="Shape 1092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93" name="Shape 1093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94" name="Shape 1094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95" name="Shape 1095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96" name="Shape 1096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97" name="Shape 1097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98" name="Shape 1098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99" name="Shape 1099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00" name="Shape 1100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01" name="Shape 1101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02" name="Shape 1102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03" name="Shape 1103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BABABA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04" name="Shape 1104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05" name="Shape 1105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06" name="Shape 1106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107" name="Shape 1107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108" name="Shape 1108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109" name="Shape 1109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110" name="Shape 1110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111" name="Shape 1111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112" name="Shape 1112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113" name="Shape 1113"/>
          <p:cNvSpPr/>
          <p:nvPr/>
        </p:nvSpPr>
        <p:spPr>
          <a:xfrm>
            <a:off x="9271000" y="3378200"/>
            <a:ext cx="3200581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2    14.0       5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3    17.0       2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6    25.0       2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1114" name="Shape 1114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115" name="Shape 1115"/>
          <p:cNvSpPr/>
          <p:nvPr/>
        </p:nvSpPr>
        <p:spPr>
          <a:xfrm>
            <a:off x="9262030" y="3898900"/>
            <a:ext cx="309569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Shape 11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Consider vertices in increasing order of distance from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s</a:t>
            </a:r>
            <a:br/>
            <a:r>
              <a:t>(non-tree vertex with the lowest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distTo[]</a:t>
            </a:r>
            <a:r>
              <a:t> value).</a:t>
            </a:r>
          </a:p>
          <a:p>
            <a:pPr lvl="1"/>
            <a:r>
              <a:t>Add vertex to tree and relax all edges pointing from that vertex.</a:t>
            </a:r>
          </a:p>
        </p:txBody>
      </p:sp>
      <p:sp>
        <p:nvSpPr>
          <p:cNvPr id="1118" name="Shape 11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Dijkstra's algorithm demo</a:t>
            </a:r>
          </a:p>
        </p:txBody>
      </p:sp>
      <p:sp>
        <p:nvSpPr>
          <p:cNvPr id="1119" name="Shape 1119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  <p:sp>
        <p:nvSpPr>
          <p:cNvPr id="1120" name="Shape 1120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BABABA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21" name="Shape 1121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22" name="Shape 1122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23" name="Shape 1123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24" name="Shape 1124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25" name="Shape 1125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26" name="Shape 1126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27" name="Shape 1127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28" name="Shape 1128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29" name="Shape 1129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30" name="Shape 1130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31" name="Shape 1131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32" name="Shape 1132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33" name="Shape 1133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BABABA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34" name="Shape 1134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35" name="Shape 1135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36" name="Shape 1136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137" name="Shape 1137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138" name="Shape 1138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139" name="Shape 1139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140" name="Shape 1140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141" name="Shape 1141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142" name="Shape 1142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143" name="Shape 1143"/>
          <p:cNvSpPr/>
          <p:nvPr/>
        </p:nvSpPr>
        <p:spPr>
          <a:xfrm>
            <a:off x="9271000" y="3378200"/>
            <a:ext cx="3200581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2    14.0       5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3    17.0       2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t>6    25.0       2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1144" name="Shape 1144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145" name="Shape 1145"/>
          <p:cNvSpPr/>
          <p:nvPr/>
        </p:nvSpPr>
        <p:spPr>
          <a:xfrm>
            <a:off x="1016000" y="8483600"/>
            <a:ext cx="1895428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select vertex 6</a:t>
            </a:r>
          </a:p>
        </p:txBody>
      </p:sp>
      <p:sp>
        <p:nvSpPr>
          <p:cNvPr id="1146" name="Shape 1146"/>
          <p:cNvSpPr/>
          <p:nvPr/>
        </p:nvSpPr>
        <p:spPr>
          <a:xfrm>
            <a:off x="9262030" y="3898900"/>
            <a:ext cx="309569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47" name="Shape 1147"/>
          <p:cNvSpPr/>
          <p:nvPr/>
        </p:nvSpPr>
        <p:spPr>
          <a:xfrm flipH="1">
            <a:off x="8862438" y="6629400"/>
            <a:ext cx="383162" cy="1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Shape 114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Consider vertices in increasing order of distance from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s</a:t>
            </a:r>
            <a:br/>
            <a:r>
              <a:t>(non-tree vertex with the lowest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distTo[]</a:t>
            </a:r>
            <a:r>
              <a:t> value).</a:t>
            </a:r>
          </a:p>
          <a:p>
            <a:pPr lvl="1"/>
            <a:r>
              <a:t>Add vertex to tree and relax all edges pointing from that vertex.</a:t>
            </a:r>
          </a:p>
        </p:txBody>
      </p:sp>
      <p:sp>
        <p:nvSpPr>
          <p:cNvPr id="1150" name="Shape 11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Dijkstra's algorithm demo</a:t>
            </a:r>
          </a:p>
        </p:txBody>
      </p:sp>
      <p:sp>
        <p:nvSpPr>
          <p:cNvPr id="1151" name="Shape 1151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  <p:sp>
        <p:nvSpPr>
          <p:cNvPr id="1152" name="Shape 1152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BABABA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53" name="Shape 1153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54" name="Shape 1154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55" name="Shape 1155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56" name="Shape 1156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57" name="Shape 1157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58" name="Shape 1158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59" name="Shape 1159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60" name="Shape 1160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61" name="Shape 1161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62" name="Shape 1162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63" name="Shape 1163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64" name="Shape 1164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65" name="Shape 1165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BABABA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66" name="Shape 1166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67" name="Shape 1167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68" name="Shape 1168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169" name="Shape 1169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170" name="Shape 1170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171" name="Shape 1171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172" name="Shape 1172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173" name="Shape 1173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174" name="Shape 1174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175" name="Shape 1175"/>
          <p:cNvSpPr/>
          <p:nvPr/>
        </p:nvSpPr>
        <p:spPr>
          <a:xfrm>
            <a:off x="9271000" y="3378200"/>
            <a:ext cx="3200581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2    14.0       5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3    17.0       2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t>6    25.0       2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1176" name="Shape 1176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177" name="Shape 1177"/>
          <p:cNvSpPr/>
          <p:nvPr/>
        </p:nvSpPr>
        <p:spPr>
          <a:xfrm flipH="1">
            <a:off x="8862438" y="6629400"/>
            <a:ext cx="383162" cy="1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78" name="Shape 1178"/>
          <p:cNvSpPr/>
          <p:nvPr/>
        </p:nvSpPr>
        <p:spPr>
          <a:xfrm>
            <a:off x="1016000" y="8483600"/>
            <a:ext cx="382089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relax all edges pointing from 6</a:t>
            </a:r>
          </a:p>
        </p:txBody>
      </p:sp>
      <p:sp>
        <p:nvSpPr>
          <p:cNvPr id="1179" name="Shape 1179"/>
          <p:cNvSpPr/>
          <p:nvPr/>
        </p:nvSpPr>
        <p:spPr>
          <a:xfrm>
            <a:off x="9262030" y="3898900"/>
            <a:ext cx="309569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Shape 1181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82" name="Shape 1182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BABABA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83" name="Shape 118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Consider vertices in increasing order of distance from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s</a:t>
            </a:r>
            <a:br/>
            <a:r>
              <a:t>(non-tree vertex with the lowest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distTo[]</a:t>
            </a:r>
            <a:r>
              <a:t> value).</a:t>
            </a:r>
          </a:p>
          <a:p>
            <a:pPr lvl="1"/>
            <a:r>
              <a:t>Add vertex to tree and relax all edges pointing from that vertex.</a:t>
            </a:r>
          </a:p>
        </p:txBody>
      </p:sp>
      <p:sp>
        <p:nvSpPr>
          <p:cNvPr id="1184" name="Shape 11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Dijkstra's algorithm demo</a:t>
            </a:r>
          </a:p>
        </p:txBody>
      </p:sp>
      <p:sp>
        <p:nvSpPr>
          <p:cNvPr id="1185" name="Shape 1185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  <p:sp>
        <p:nvSpPr>
          <p:cNvPr id="1186" name="Shape 1186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BABABA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87" name="Shape 1187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88" name="Shape 1188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89" name="Shape 1189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90" name="Shape 1190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91" name="Shape 1191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92" name="Shape 1192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93" name="Shape 1193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94" name="Shape 1194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95" name="Shape 1195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96" name="Shape 1196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97" name="Shape 1197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98" name="Shape 1198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99" name="Shape 1199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00" name="Shape 1200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201" name="Shape 1201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202" name="Shape 1202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203" name="Shape 1203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204" name="Shape 1204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205" name="Shape 1205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206" name="Shape 1206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207" name="Shape 1207"/>
          <p:cNvSpPr/>
          <p:nvPr/>
        </p:nvSpPr>
        <p:spPr>
          <a:xfrm>
            <a:off x="9271000" y="3378200"/>
            <a:ext cx="3200581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2    14.0       5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3    17.0       2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6    25.0       2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 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1208" name="Shape 1208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209" name="Shape 1209"/>
          <p:cNvSpPr/>
          <p:nvPr/>
        </p:nvSpPr>
        <p:spPr>
          <a:xfrm>
            <a:off x="9262030" y="3898900"/>
            <a:ext cx="309569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Shape 12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Consider vertices in increasing order of distance from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s</a:t>
            </a:r>
            <a:br/>
            <a:r>
              <a:t>(non-tree vertex with the lowest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distTo[]</a:t>
            </a:r>
            <a:r>
              <a:t> value).</a:t>
            </a:r>
          </a:p>
          <a:p>
            <a:pPr lvl="1"/>
            <a:r>
              <a:t>Add vertex to tree and relax all edges pointing from that vertex.</a:t>
            </a:r>
          </a:p>
        </p:txBody>
      </p:sp>
      <p:sp>
        <p:nvSpPr>
          <p:cNvPr id="1212" name="Shape 12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Dijkstra's algorithm demo</a:t>
            </a:r>
          </a:p>
        </p:txBody>
      </p:sp>
      <p:sp>
        <p:nvSpPr>
          <p:cNvPr id="1213" name="Shape 1213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  <p:sp>
        <p:nvSpPr>
          <p:cNvPr id="1214" name="Shape 1214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BABABA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15" name="Shape 1215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16" name="Shape 1216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17" name="Shape 1217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18" name="Shape 1218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19" name="Shape 1219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889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20" name="Shape 1220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889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21" name="Shape 1221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22" name="Shape 1222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889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23" name="Shape 1223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889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24" name="Shape 1224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889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25" name="Shape 1225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26" name="Shape 1226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27" name="Shape 1227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BABABA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28" name="Shape 1228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889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29" name="Shape 1229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889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30" name="Shape 1230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231" name="Shape 1231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232" name="Shape 1232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233" name="Shape 1233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234" name="Shape 1234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235" name="Shape 1235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236" name="Shape 1236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237" name="Shape 1237"/>
          <p:cNvSpPr/>
          <p:nvPr/>
        </p:nvSpPr>
        <p:spPr>
          <a:xfrm>
            <a:off x="9271000" y="3378200"/>
            <a:ext cx="3200581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2    14.0       5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2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3    17.0       2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5    13.0       4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5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6    25.0       2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6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1238" name="Shape 1238"/>
          <p:cNvSpPr/>
          <p:nvPr/>
        </p:nvSpPr>
        <p:spPr>
          <a:xfrm>
            <a:off x="9262030" y="3898900"/>
            <a:ext cx="309569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39" name="Shape 1239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240" name="Shape 1240"/>
          <p:cNvSpPr/>
          <p:nvPr/>
        </p:nvSpPr>
        <p:spPr>
          <a:xfrm>
            <a:off x="1016000" y="8483600"/>
            <a:ext cx="415129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shortest-paths tree from vertex s</a:t>
            </a:r>
          </a:p>
        </p:txBody>
      </p:sp>
      <p:sp>
        <p:nvSpPr>
          <p:cNvPr id="1241" name="Shape 1241"/>
          <p:cNvSpPr/>
          <p:nvPr/>
        </p:nvSpPr>
        <p:spPr>
          <a:xfrm>
            <a:off x="558800" y="4343400"/>
            <a:ext cx="30226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Consider vertices in increasing order of distance from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s</a:t>
            </a:r>
            <a:br/>
            <a:r>
              <a:t>(non-tree vertex with the lowest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distTo[]</a:t>
            </a:r>
            <a:r>
              <a:t> value).</a:t>
            </a:r>
          </a:p>
          <a:p>
            <a:pPr lvl="1"/>
            <a:r>
              <a:t>Add vertex to tree and relax all edges pointing from that vertex.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Dijkstra's algorithm demo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50" name="Shape 150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1" name="Shape 151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2" name="Shape 152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3" name="Shape 153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4" name="Shape 154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5" name="Shape 155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6" name="Shape 156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7" name="Shape 157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8" name="Shape 158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9" name="Shape 159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0" name="Shape 160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1" name="Shape 161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2" name="Shape 162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3" name="Shape 163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4" name="Shape 164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67" name="Shape 167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68" name="Shape 168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69" name="Shape 169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70" name="Shape 170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71" name="Shape 171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72" name="Shape 172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73" name="Shape 173"/>
          <p:cNvSpPr/>
          <p:nvPr/>
        </p:nvSpPr>
        <p:spPr>
          <a:xfrm>
            <a:off x="1016000" y="8483600"/>
            <a:ext cx="382089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relax all edges pointing from 0</a:t>
            </a:r>
          </a:p>
        </p:txBody>
      </p:sp>
      <p:sp>
        <p:nvSpPr>
          <p:cNvPr id="174" name="Shape 174"/>
          <p:cNvSpPr/>
          <p:nvPr/>
        </p:nvSpPr>
        <p:spPr>
          <a:xfrm>
            <a:off x="952500" y="5613400"/>
            <a:ext cx="6223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75" name="Shape 175"/>
          <p:cNvSpPr/>
          <p:nvPr/>
        </p:nvSpPr>
        <p:spPr>
          <a:xfrm>
            <a:off x="2298700" y="4749800"/>
            <a:ext cx="3810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76" name="Shape 176"/>
          <p:cNvSpPr/>
          <p:nvPr/>
        </p:nvSpPr>
        <p:spPr>
          <a:xfrm>
            <a:off x="2247900" y="3898900"/>
            <a:ext cx="4826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77" name="Shape 177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78" name="Shape 178"/>
          <p:cNvSpPr/>
          <p:nvPr/>
        </p:nvSpPr>
        <p:spPr>
          <a:xfrm>
            <a:off x="1066800" y="38862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79" name="Shape 179"/>
          <p:cNvSpPr/>
          <p:nvPr/>
        </p:nvSpPr>
        <p:spPr>
          <a:xfrm>
            <a:off x="3505200" y="2806700"/>
            <a:ext cx="459497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∞</a:t>
            </a:r>
          </a:p>
        </p:txBody>
      </p:sp>
      <p:sp>
        <p:nvSpPr>
          <p:cNvPr id="180" name="Shape 180"/>
          <p:cNvSpPr/>
          <p:nvPr/>
        </p:nvSpPr>
        <p:spPr>
          <a:xfrm>
            <a:off x="3987800" y="4686300"/>
            <a:ext cx="459497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∞</a:t>
            </a:r>
          </a:p>
        </p:txBody>
      </p:sp>
      <p:sp>
        <p:nvSpPr>
          <p:cNvPr id="181" name="Shape 181"/>
          <p:cNvSpPr/>
          <p:nvPr/>
        </p:nvSpPr>
        <p:spPr>
          <a:xfrm>
            <a:off x="1003300" y="7759700"/>
            <a:ext cx="459497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∞</a:t>
            </a:r>
          </a:p>
        </p:txBody>
      </p:sp>
      <p:sp>
        <p:nvSpPr>
          <p:cNvPr id="182" name="Shape 182"/>
          <p:cNvSpPr/>
          <p:nvPr/>
        </p:nvSpPr>
        <p:spPr>
          <a:xfrm>
            <a:off x="9271000" y="3378200"/>
            <a:ext cx="3200581" cy="3842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          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     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   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</a:t>
            </a:r>
          </a:p>
        </p:txBody>
      </p:sp>
      <p:sp>
        <p:nvSpPr>
          <p:cNvPr id="183" name="Shape 183"/>
          <p:cNvSpPr/>
          <p:nvPr/>
        </p:nvSpPr>
        <p:spPr>
          <a:xfrm flipH="1">
            <a:off x="8862438" y="4114800"/>
            <a:ext cx="383162" cy="1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9262030" y="3898900"/>
            <a:ext cx="309569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Consider vertices in increasing order of distance from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s</a:t>
            </a:r>
            <a:br/>
            <a:r>
              <a:t>(non-tree vertex with the lowest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distTo[]</a:t>
            </a:r>
            <a:r>
              <a:t> value).</a:t>
            </a:r>
          </a:p>
          <a:p>
            <a:pPr lvl="1"/>
            <a:r>
              <a:t>Add vertex to tree and relax all edges pointing from that vertex.</a:t>
            </a:r>
          </a:p>
        </p:txBody>
      </p:sp>
      <p:sp>
        <p:nvSpPr>
          <p:cNvPr id="187" name="Shape 187"/>
          <p:cNvSpPr/>
          <p:nvPr/>
        </p:nvSpPr>
        <p:spPr>
          <a:xfrm>
            <a:off x="3505200" y="2806700"/>
            <a:ext cx="459497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∞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Dijkstra's algorithm demo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90" name="Shape 190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1" name="Shape 191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2" name="Shape 192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3" name="Shape 193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4" name="Shape 194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5" name="Shape 195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6" name="Shape 196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7" name="Shape 197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8" name="Shape 198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9" name="Shape 199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0" name="Shape 200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1" name="Shape 201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2" name="Shape 202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3" name="Shape 203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4" name="Shape 204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5" name="Shape 205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07" name="Shape 207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08" name="Shape 208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09" name="Shape 209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10" name="Shape 210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11" name="Shape 211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12" name="Shape 212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13" name="Shape 213"/>
          <p:cNvSpPr/>
          <p:nvPr/>
        </p:nvSpPr>
        <p:spPr>
          <a:xfrm>
            <a:off x="1016000" y="8483600"/>
            <a:ext cx="382089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relax all edges pointing from 0</a:t>
            </a:r>
          </a:p>
        </p:txBody>
      </p:sp>
      <p:sp>
        <p:nvSpPr>
          <p:cNvPr id="214" name="Shape 214"/>
          <p:cNvSpPr/>
          <p:nvPr/>
        </p:nvSpPr>
        <p:spPr>
          <a:xfrm>
            <a:off x="952500" y="5613400"/>
            <a:ext cx="6223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15" name="Shape 215"/>
          <p:cNvSpPr/>
          <p:nvPr/>
        </p:nvSpPr>
        <p:spPr>
          <a:xfrm>
            <a:off x="2298700" y="4749800"/>
            <a:ext cx="3810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16" name="Shape 216"/>
          <p:cNvSpPr/>
          <p:nvPr/>
        </p:nvSpPr>
        <p:spPr>
          <a:xfrm>
            <a:off x="2247900" y="3898900"/>
            <a:ext cx="4826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17" name="Shape 217"/>
          <p:cNvSpPr/>
          <p:nvPr/>
        </p:nvSpPr>
        <p:spPr>
          <a:xfrm>
            <a:off x="9271000" y="3378200"/>
            <a:ext cx="3200581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     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218" name="Shape 218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19" name="Shape 219"/>
          <p:cNvSpPr/>
          <p:nvPr/>
        </p:nvSpPr>
        <p:spPr>
          <a:xfrm>
            <a:off x="9867900" y="6858000"/>
            <a:ext cx="952500" cy="355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9867900" y="5575300"/>
            <a:ext cx="952500" cy="355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9867900" y="4330700"/>
            <a:ext cx="952500" cy="355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22" name="Shape 222"/>
          <p:cNvSpPr/>
          <p:nvPr/>
        </p:nvSpPr>
        <p:spPr>
          <a:xfrm flipV="1">
            <a:off x="3550604" y="3073394"/>
            <a:ext cx="413019" cy="6"/>
          </a:xfrm>
          <a:prstGeom prst="line">
            <a:avLst/>
          </a:prstGeom>
          <a:ln w="12700">
            <a:solidFill>
              <a:srgbClr val="000000"/>
            </a:solidFill>
            <a:custDash>
              <a:ds d="200000" sp="200000"/>
            </a:custDash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3987800" y="4686300"/>
            <a:ext cx="459497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∞</a:t>
            </a:r>
          </a:p>
        </p:txBody>
      </p:sp>
      <p:sp>
        <p:nvSpPr>
          <p:cNvPr id="224" name="Shape 224"/>
          <p:cNvSpPr/>
          <p:nvPr/>
        </p:nvSpPr>
        <p:spPr>
          <a:xfrm>
            <a:off x="4051300" y="28956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t>5</a:t>
            </a:r>
          </a:p>
        </p:txBody>
      </p:sp>
      <p:sp>
        <p:nvSpPr>
          <p:cNvPr id="225" name="Shape 225"/>
          <p:cNvSpPr/>
          <p:nvPr/>
        </p:nvSpPr>
        <p:spPr>
          <a:xfrm>
            <a:off x="1066800" y="38862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26" name="Shape 226"/>
          <p:cNvSpPr/>
          <p:nvPr/>
        </p:nvSpPr>
        <p:spPr>
          <a:xfrm flipV="1">
            <a:off x="4038600" y="4940300"/>
            <a:ext cx="413018" cy="6"/>
          </a:xfrm>
          <a:prstGeom prst="line">
            <a:avLst/>
          </a:prstGeom>
          <a:ln w="12700">
            <a:solidFill>
              <a:srgbClr val="000000"/>
            </a:solidFill>
            <a:custDash>
              <a:ds d="200000" sp="200000"/>
            </a:custDash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1003300" y="7759700"/>
            <a:ext cx="459497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∞</a:t>
            </a:r>
          </a:p>
        </p:txBody>
      </p:sp>
      <p:sp>
        <p:nvSpPr>
          <p:cNvPr id="228" name="Shape 228"/>
          <p:cNvSpPr/>
          <p:nvPr/>
        </p:nvSpPr>
        <p:spPr>
          <a:xfrm>
            <a:off x="4495800" y="47752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t>8</a:t>
            </a:r>
          </a:p>
        </p:txBody>
      </p:sp>
      <p:sp>
        <p:nvSpPr>
          <p:cNvPr id="229" name="Shape 229"/>
          <p:cNvSpPr/>
          <p:nvPr/>
        </p:nvSpPr>
        <p:spPr>
          <a:xfrm>
            <a:off x="1460500" y="78613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r>
              <a:t>9</a:t>
            </a:r>
          </a:p>
        </p:txBody>
      </p:sp>
      <p:sp>
        <p:nvSpPr>
          <p:cNvPr id="230" name="Shape 230"/>
          <p:cNvSpPr/>
          <p:nvPr/>
        </p:nvSpPr>
        <p:spPr>
          <a:xfrm flipV="1">
            <a:off x="1054100" y="8013700"/>
            <a:ext cx="413018" cy="6"/>
          </a:xfrm>
          <a:prstGeom prst="line">
            <a:avLst/>
          </a:prstGeom>
          <a:ln w="12700">
            <a:solidFill>
              <a:srgbClr val="000000"/>
            </a:solidFill>
            <a:custDash>
              <a:ds d="200000" sp="200000"/>
            </a:custDash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9262030" y="3898900"/>
            <a:ext cx="309569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2" name="Shape 232"/>
          <p:cNvSpPr/>
          <p:nvPr/>
        </p:nvSpPr>
        <p:spPr>
          <a:xfrm flipH="1">
            <a:off x="8862438" y="4114800"/>
            <a:ext cx="383162" cy="1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Consider vertices in increasing order of distance from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s</a:t>
            </a:r>
            <a:br/>
            <a:r>
              <a:t>(non-tree vertex with the lowest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distTo[]</a:t>
            </a:r>
            <a:r>
              <a:t> value).</a:t>
            </a:r>
          </a:p>
          <a:p>
            <a:pPr lvl="1"/>
            <a:r>
              <a:t>Add vertex to tree and relax all edges pointing from that vertex.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Dijkstra's algorithm demo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237" name="Shape 237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8" name="Shape 238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9" name="Shape 239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0" name="Shape 240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1" name="Shape 241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2" name="Shape 242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3" name="Shape 243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4" name="Shape 244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5" name="Shape 245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6" name="Shape 246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7" name="Shape 247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8" name="Shape 248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9" name="Shape 249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0" name="Shape 250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1" name="Shape 251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2" name="Shape 252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54" name="Shape 254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55" name="Shape 255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56" name="Shape 256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57" name="Shape 257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58" name="Shape 258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59" name="Shape 259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60" name="Shape 260"/>
          <p:cNvSpPr/>
          <p:nvPr/>
        </p:nvSpPr>
        <p:spPr>
          <a:xfrm>
            <a:off x="9271000" y="3378200"/>
            <a:ext cx="3200581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     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261" name="Shape 261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62" name="Shape 262"/>
          <p:cNvSpPr/>
          <p:nvPr/>
        </p:nvSpPr>
        <p:spPr>
          <a:xfrm>
            <a:off x="9262030" y="3898900"/>
            <a:ext cx="309569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Consider vertices in increasing order of distance from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s</a:t>
            </a:r>
            <a:br/>
            <a:r>
              <a:t>(non-tree vertex with the lowest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distTo[]</a:t>
            </a:r>
            <a:r>
              <a:t> value).</a:t>
            </a:r>
          </a:p>
          <a:p>
            <a:pPr lvl="1"/>
            <a:r>
              <a:t>Add vertex to tree and relax all edges pointing from that vertex.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Dijkstra's algorithm demo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267" name="Shape 267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8" name="Shape 268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9" name="Shape 269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0" name="Shape 270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1" name="Shape 271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2" name="Shape 272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3" name="Shape 273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4" name="Shape 274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5" name="Shape 275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6" name="Shape 276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7" name="Shape 277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8" name="Shape 278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9" name="Shape 279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0" name="Shape 280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1" name="Shape 281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2" name="Shape 282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84" name="Shape 284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85" name="Shape 285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86" name="Shape 286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87" name="Shape 287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88" name="Shape 288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89" name="Shape 289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90" name="Shape 290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91" name="Shape 291"/>
          <p:cNvSpPr/>
          <p:nvPr/>
        </p:nvSpPr>
        <p:spPr>
          <a:xfrm>
            <a:off x="1016000" y="8483600"/>
            <a:ext cx="203662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choose vertex 1</a:t>
            </a:r>
          </a:p>
        </p:txBody>
      </p:sp>
      <p:sp>
        <p:nvSpPr>
          <p:cNvPr id="292" name="Shape 292"/>
          <p:cNvSpPr/>
          <p:nvPr/>
        </p:nvSpPr>
        <p:spPr>
          <a:xfrm>
            <a:off x="9271000" y="3378200"/>
            <a:ext cx="3200581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     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293" name="Shape 293"/>
          <p:cNvSpPr/>
          <p:nvPr/>
        </p:nvSpPr>
        <p:spPr>
          <a:xfrm flipH="1">
            <a:off x="8862438" y="4508500"/>
            <a:ext cx="383162" cy="1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4" name="Shape 294"/>
          <p:cNvSpPr/>
          <p:nvPr/>
        </p:nvSpPr>
        <p:spPr>
          <a:xfrm>
            <a:off x="9262030" y="3898900"/>
            <a:ext cx="309569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Consider vertices in increasing order of distance from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s</a:t>
            </a:r>
            <a:br/>
            <a:r>
              <a:t>(non-tree vertex with the lowest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distTo[]</a:t>
            </a:r>
            <a:r>
              <a:t> value).</a:t>
            </a:r>
          </a:p>
          <a:p>
            <a:pPr lvl="1"/>
            <a:r>
              <a:t>Add vertex to tree and relax all edges pointing from that vertex.</a:t>
            </a:r>
          </a:p>
        </p:txBody>
      </p:sp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Dijkstra's algorithm demo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299" name="Shape 299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0" name="Shape 300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1" name="Shape 301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2" name="Shape 302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3" name="Shape 303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4" name="Shape 304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5" name="Shape 305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6" name="Shape 306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7" name="Shape 307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8" name="Shape 308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9" name="Shape 309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0" name="Shape 310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1" name="Shape 311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2" name="Shape 312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3" name="Shape 313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4" name="Shape 314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316" name="Shape 316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317" name="Shape 317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318" name="Shape 318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319" name="Shape 319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320" name="Shape 320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21" name="Shape 321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322" name="Shape 322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323" name="Shape 323"/>
          <p:cNvSpPr/>
          <p:nvPr/>
        </p:nvSpPr>
        <p:spPr>
          <a:xfrm>
            <a:off x="1016000" y="8483600"/>
            <a:ext cx="382089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relax all edges pointing from 1</a:t>
            </a:r>
          </a:p>
        </p:txBody>
      </p:sp>
      <p:sp>
        <p:nvSpPr>
          <p:cNvPr id="324" name="Shape 324"/>
          <p:cNvSpPr/>
          <p:nvPr/>
        </p:nvSpPr>
        <p:spPr>
          <a:xfrm>
            <a:off x="9271000" y="3378200"/>
            <a:ext cx="3200581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           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3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325" name="Shape 325"/>
          <p:cNvSpPr/>
          <p:nvPr/>
        </p:nvSpPr>
        <p:spPr>
          <a:xfrm>
            <a:off x="3505200" y="4051300"/>
            <a:ext cx="4826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326" name="Shape 326"/>
          <p:cNvSpPr/>
          <p:nvPr/>
        </p:nvSpPr>
        <p:spPr>
          <a:xfrm>
            <a:off x="4610100" y="3390900"/>
            <a:ext cx="4826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327" name="Shape 327"/>
          <p:cNvSpPr/>
          <p:nvPr/>
        </p:nvSpPr>
        <p:spPr>
          <a:xfrm>
            <a:off x="4610100" y="4229100"/>
            <a:ext cx="4826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328" name="Shape 328"/>
          <p:cNvSpPr/>
          <p:nvPr/>
        </p:nvSpPr>
        <p:spPr>
          <a:xfrm>
            <a:off x="3556000" y="29337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29" name="Shape 329"/>
          <p:cNvSpPr/>
          <p:nvPr/>
        </p:nvSpPr>
        <p:spPr>
          <a:xfrm>
            <a:off x="6438900" y="5016500"/>
            <a:ext cx="459497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∞</a:t>
            </a:r>
          </a:p>
        </p:txBody>
      </p:sp>
      <p:sp>
        <p:nvSpPr>
          <p:cNvPr id="330" name="Shape 330"/>
          <p:cNvSpPr/>
          <p:nvPr/>
        </p:nvSpPr>
        <p:spPr>
          <a:xfrm>
            <a:off x="6946900" y="2832100"/>
            <a:ext cx="459497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∞</a:t>
            </a:r>
          </a:p>
        </p:txBody>
      </p:sp>
      <p:sp>
        <p:nvSpPr>
          <p:cNvPr id="331" name="Shape 331"/>
          <p:cNvSpPr/>
          <p:nvPr/>
        </p:nvSpPr>
        <p:spPr>
          <a:xfrm>
            <a:off x="4000500" y="47879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332" name="Shape 332"/>
          <p:cNvSpPr/>
          <p:nvPr/>
        </p:nvSpPr>
        <p:spPr>
          <a:xfrm flipH="1">
            <a:off x="8862438" y="4508500"/>
            <a:ext cx="383162" cy="1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9262030" y="3898900"/>
            <a:ext cx="309569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Consider vertices in increasing order of distance from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s</a:t>
            </a:r>
            <a:br/>
            <a:r>
              <a:t>(non-tree vertex with the lowest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distTo[]</a:t>
            </a:r>
            <a:r>
              <a:t> value).</a:t>
            </a:r>
          </a:p>
          <a:p>
            <a:pPr lvl="1"/>
            <a:r>
              <a:t>Add vertex to tree and relax all edges pointing from that vertex.</a:t>
            </a:r>
          </a:p>
        </p:txBody>
      </p:sp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Dijkstra's algorithm demo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338" name="Shape 338"/>
          <p:cNvSpPr/>
          <p:nvPr/>
        </p:nvSpPr>
        <p:spPr>
          <a:xfrm flipH="1" flipV="1">
            <a:off x="4586869" y="6680013"/>
            <a:ext cx="3757031" cy="73859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39" name="Shape 339"/>
          <p:cNvSpPr/>
          <p:nvPr/>
        </p:nvSpPr>
        <p:spPr>
          <a:xfrm flipH="1">
            <a:off x="1291317" y="5422900"/>
            <a:ext cx="2175783" cy="20988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0" name="Shape 340"/>
          <p:cNvSpPr/>
          <p:nvPr/>
        </p:nvSpPr>
        <p:spPr>
          <a:xfrm flipH="1">
            <a:off x="3708335" y="5288803"/>
            <a:ext cx="2121157" cy="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1" name="Shape 341"/>
          <p:cNvSpPr/>
          <p:nvPr/>
        </p:nvSpPr>
        <p:spPr>
          <a:xfrm flipV="1">
            <a:off x="3746470" y="3544167"/>
            <a:ext cx="1" cy="1408836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2" name="Shape 342"/>
          <p:cNvSpPr/>
          <p:nvPr/>
        </p:nvSpPr>
        <p:spPr>
          <a:xfrm flipH="1" flipV="1">
            <a:off x="7161914" y="3636857"/>
            <a:ext cx="1327735" cy="360214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3" name="Shape 343"/>
          <p:cNvSpPr/>
          <p:nvPr/>
        </p:nvSpPr>
        <p:spPr>
          <a:xfrm flipH="1">
            <a:off x="6059096" y="3771900"/>
            <a:ext cx="951304" cy="158426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4" name="Shape 344"/>
          <p:cNvSpPr/>
          <p:nvPr/>
        </p:nvSpPr>
        <p:spPr>
          <a:xfrm flipH="1" flipV="1">
            <a:off x="6243544" y="5420187"/>
            <a:ext cx="2151157" cy="1895013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5" name="Shape 345"/>
          <p:cNvSpPr/>
          <p:nvPr/>
        </p:nvSpPr>
        <p:spPr>
          <a:xfrm flipH="1">
            <a:off x="1244576" y="7589339"/>
            <a:ext cx="7099346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6" name="Shape 346"/>
          <p:cNvSpPr/>
          <p:nvPr/>
        </p:nvSpPr>
        <p:spPr>
          <a:xfrm flipV="1">
            <a:off x="1251230" y="4711710"/>
            <a:ext cx="1" cy="255286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7" name="Shape 347"/>
          <p:cNvSpPr/>
          <p:nvPr/>
        </p:nvSpPr>
        <p:spPr>
          <a:xfrm flipH="1" flipV="1">
            <a:off x="1272383" y="4584475"/>
            <a:ext cx="2194717" cy="595626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8" name="Shape 348"/>
          <p:cNvSpPr/>
          <p:nvPr/>
        </p:nvSpPr>
        <p:spPr>
          <a:xfrm flipH="1">
            <a:off x="1300249" y="3669822"/>
            <a:ext cx="2179551" cy="86504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9" name="Shape 349"/>
          <p:cNvSpPr/>
          <p:nvPr/>
        </p:nvSpPr>
        <p:spPr>
          <a:xfrm flipH="1" flipV="1">
            <a:off x="3817855" y="3591379"/>
            <a:ext cx="2036846" cy="1539421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50" name="Shape 350"/>
          <p:cNvSpPr/>
          <p:nvPr/>
        </p:nvSpPr>
        <p:spPr>
          <a:xfrm flipH="1">
            <a:off x="3734990" y="3581346"/>
            <a:ext cx="3161148" cy="2"/>
          </a:xfrm>
          <a:prstGeom prst="line">
            <a:avLst/>
          </a:prstGeom>
          <a:ln w="381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51" name="Shape 351"/>
          <p:cNvSpPr/>
          <p:nvPr/>
        </p:nvSpPr>
        <p:spPr>
          <a:xfrm flipH="1" flipV="1">
            <a:off x="3706531" y="5251730"/>
            <a:ext cx="657305" cy="1072870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52" name="Shape 352"/>
          <p:cNvSpPr/>
          <p:nvPr/>
        </p:nvSpPr>
        <p:spPr>
          <a:xfrm flipH="1">
            <a:off x="4517245" y="5422900"/>
            <a:ext cx="1337455" cy="117189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53" name="Shape 353"/>
          <p:cNvSpPr/>
          <p:nvPr/>
        </p:nvSpPr>
        <p:spPr>
          <a:xfrm flipH="1">
            <a:off x="1248109" y="6669124"/>
            <a:ext cx="2968291" cy="84977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54" name="Shape 354"/>
          <p:cNvSpPr/>
          <p:nvPr/>
        </p:nvSpPr>
        <p:spPr>
          <a:xfrm>
            <a:off x="990600" y="4306547"/>
            <a:ext cx="508000" cy="5080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355" name="Shape 355"/>
          <p:cNvSpPr/>
          <p:nvPr/>
        </p:nvSpPr>
        <p:spPr>
          <a:xfrm>
            <a:off x="990600" y="7296699"/>
            <a:ext cx="508000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356" name="Shape 356"/>
          <p:cNvSpPr/>
          <p:nvPr/>
        </p:nvSpPr>
        <p:spPr>
          <a:xfrm>
            <a:off x="3506361" y="4998807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357" name="Shape 357"/>
          <p:cNvSpPr/>
          <p:nvPr/>
        </p:nvSpPr>
        <p:spPr>
          <a:xfrm>
            <a:off x="3486846" y="3302000"/>
            <a:ext cx="508001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358" name="Shape 358"/>
          <p:cNvSpPr/>
          <p:nvPr/>
        </p:nvSpPr>
        <p:spPr>
          <a:xfrm>
            <a:off x="6921113" y="3290254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359" name="Shape 359"/>
          <p:cNvSpPr/>
          <p:nvPr/>
        </p:nvSpPr>
        <p:spPr>
          <a:xfrm>
            <a:off x="4229332" y="6341998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60" name="Shape 360"/>
          <p:cNvSpPr/>
          <p:nvPr/>
        </p:nvSpPr>
        <p:spPr>
          <a:xfrm>
            <a:off x="5867013" y="5035586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361" name="Shape 361"/>
          <p:cNvSpPr/>
          <p:nvPr/>
        </p:nvSpPr>
        <p:spPr>
          <a:xfrm>
            <a:off x="8350020" y="7271299"/>
            <a:ext cx="508001" cy="508001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362" name="Shape 362"/>
          <p:cNvSpPr/>
          <p:nvPr/>
        </p:nvSpPr>
        <p:spPr>
          <a:xfrm>
            <a:off x="1016000" y="8483600"/>
            <a:ext cx="382089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relax all edges pointing from 1</a:t>
            </a:r>
          </a:p>
        </p:txBody>
      </p:sp>
      <p:sp>
        <p:nvSpPr>
          <p:cNvPr id="363" name="Shape 363"/>
          <p:cNvSpPr/>
          <p:nvPr/>
        </p:nvSpPr>
        <p:spPr>
          <a:xfrm>
            <a:off x="9271000" y="3378200"/>
            <a:ext cx="3200581" cy="386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v   distTo[]  edgeTo[]</a:t>
            </a:r>
          </a:p>
          <a:p>
            <a:pPr>
              <a:lnSpc>
                <a:spcPts val="3300"/>
              </a:lnSpc>
              <a:defRPr sz="18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0     0.0        -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t>1     5.0       0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1 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2    17.0       1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2 </a:t>
            </a:r>
          </a:p>
          <a:p>
            <a:pPr>
              <a:lnSpc>
                <a:spcPts val="33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3    20.0       1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3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4     9.0       0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4 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5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6</a:t>
            </a:r>
          </a:p>
          <a:p>
            <a:pPr>
              <a:lnSpc>
                <a:spcPts val="33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7     8.0       0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7 </a:t>
            </a:r>
          </a:p>
        </p:txBody>
      </p:sp>
      <p:sp>
        <p:nvSpPr>
          <p:cNvPr id="364" name="Shape 364"/>
          <p:cNvSpPr/>
          <p:nvPr/>
        </p:nvSpPr>
        <p:spPr>
          <a:xfrm>
            <a:off x="3505200" y="4051300"/>
            <a:ext cx="4826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365" name="Shape 365"/>
          <p:cNvSpPr/>
          <p:nvPr/>
        </p:nvSpPr>
        <p:spPr>
          <a:xfrm>
            <a:off x="4610100" y="3390900"/>
            <a:ext cx="4826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366" name="Shape 366"/>
          <p:cNvSpPr/>
          <p:nvPr/>
        </p:nvSpPr>
        <p:spPr>
          <a:xfrm>
            <a:off x="4610100" y="4229100"/>
            <a:ext cx="482600" cy="368300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367" name="Shape 367"/>
          <p:cNvSpPr/>
          <p:nvPr/>
        </p:nvSpPr>
        <p:spPr>
          <a:xfrm>
            <a:off x="10680700" y="6832600"/>
            <a:ext cx="366442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r>
              <a:t>✔</a:t>
            </a:r>
          </a:p>
        </p:txBody>
      </p:sp>
      <p:sp>
        <p:nvSpPr>
          <p:cNvPr id="368" name="Shape 368"/>
          <p:cNvSpPr/>
          <p:nvPr/>
        </p:nvSpPr>
        <p:spPr>
          <a:xfrm>
            <a:off x="9867900" y="5181600"/>
            <a:ext cx="952500" cy="355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69" name="Shape 369"/>
          <p:cNvSpPr/>
          <p:nvPr/>
        </p:nvSpPr>
        <p:spPr>
          <a:xfrm>
            <a:off x="9880600" y="4787900"/>
            <a:ext cx="952500" cy="3556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70" name="Shape 370"/>
          <p:cNvSpPr/>
          <p:nvPr/>
        </p:nvSpPr>
        <p:spPr>
          <a:xfrm>
            <a:off x="6438900" y="5016500"/>
            <a:ext cx="459497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∞</a:t>
            </a:r>
          </a:p>
        </p:txBody>
      </p:sp>
      <p:sp>
        <p:nvSpPr>
          <p:cNvPr id="371" name="Shape 371"/>
          <p:cNvSpPr/>
          <p:nvPr/>
        </p:nvSpPr>
        <p:spPr>
          <a:xfrm flipV="1">
            <a:off x="6477000" y="5270500"/>
            <a:ext cx="413018" cy="6"/>
          </a:xfrm>
          <a:prstGeom prst="line">
            <a:avLst/>
          </a:prstGeom>
          <a:ln w="12700">
            <a:solidFill>
              <a:srgbClr val="000000"/>
            </a:solidFill>
            <a:custDash>
              <a:ds d="200000" sp="200000"/>
            </a:custDash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72" name="Shape 372"/>
          <p:cNvSpPr/>
          <p:nvPr/>
        </p:nvSpPr>
        <p:spPr>
          <a:xfrm>
            <a:off x="6946900" y="2832100"/>
            <a:ext cx="459497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∞</a:t>
            </a:r>
          </a:p>
        </p:txBody>
      </p:sp>
      <p:sp>
        <p:nvSpPr>
          <p:cNvPr id="373" name="Shape 373"/>
          <p:cNvSpPr/>
          <p:nvPr/>
        </p:nvSpPr>
        <p:spPr>
          <a:xfrm flipV="1">
            <a:off x="6985000" y="3086100"/>
            <a:ext cx="413018" cy="6"/>
          </a:xfrm>
          <a:prstGeom prst="line">
            <a:avLst/>
          </a:prstGeom>
          <a:ln w="12700">
            <a:solidFill>
              <a:srgbClr val="000000"/>
            </a:solidFill>
            <a:custDash>
              <a:ds d="200000" sp="200000"/>
            </a:custDash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74" name="Shape 374"/>
          <p:cNvSpPr/>
          <p:nvPr/>
        </p:nvSpPr>
        <p:spPr>
          <a:xfrm>
            <a:off x="3556000" y="29337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75" name="Shape 375"/>
          <p:cNvSpPr/>
          <p:nvPr/>
        </p:nvSpPr>
        <p:spPr>
          <a:xfrm>
            <a:off x="6946900" y="51308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t>17</a:t>
            </a:r>
          </a:p>
        </p:txBody>
      </p:sp>
      <p:sp>
        <p:nvSpPr>
          <p:cNvPr id="376" name="Shape 376"/>
          <p:cNvSpPr/>
          <p:nvPr/>
        </p:nvSpPr>
        <p:spPr>
          <a:xfrm>
            <a:off x="7518400" y="2933700"/>
            <a:ext cx="46241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t>20</a:t>
            </a:r>
          </a:p>
        </p:txBody>
      </p:sp>
      <p:sp>
        <p:nvSpPr>
          <p:cNvPr id="377" name="Shape 377"/>
          <p:cNvSpPr/>
          <p:nvPr/>
        </p:nvSpPr>
        <p:spPr>
          <a:xfrm>
            <a:off x="4000500" y="4787900"/>
            <a:ext cx="31770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378" name="Shape 378"/>
          <p:cNvSpPr/>
          <p:nvPr/>
        </p:nvSpPr>
        <p:spPr>
          <a:xfrm flipH="1">
            <a:off x="8862438" y="4508500"/>
            <a:ext cx="383162" cy="1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79" name="Shape 379"/>
          <p:cNvSpPr/>
          <p:nvPr/>
        </p:nvSpPr>
        <p:spPr>
          <a:xfrm>
            <a:off x="9262030" y="3898900"/>
            <a:ext cx="309569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F2F2F2"/>
      </a:dk1>
      <a:lt1>
        <a:srgbClr val="8D3124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Futura"/>
        <a:ea typeface="Futura"/>
        <a:cs typeface="Futu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round/>
        </a:ln>
        <a:effectLst>
          <a:outerShdw blurRad="127000" dist="76200" dir="2700000" rotWithShape="0">
            <a:srgbClr val="000000">
              <a:alpha val="75000"/>
            </a:srgbClr>
          </a:outerShdw>
        </a:effectLst>
        <a:sp3d/>
      </a:spPr>
      <a:bodyPr rot="0" spcFirstLastPara="1" vertOverflow="overflow" horzOverflow="overflow" vert="horz" wrap="square" lIns="203200" tIns="203200" rIns="203200" bIns="203200" numCol="1" spcCol="38100" rtlCol="0" anchor="t">
        <a:spAutoFit/>
      </a:bodyPr>
      <a:lstStyle>
        <a:defPPr marL="7224" marR="7224" indent="0" algn="l" defTabSz="12954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8702" marR="58702" indent="0" algn="l" defTabSz="12954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8D3124"/>
            </a:solidFill>
            <a:effectLst/>
            <a:uFill>
              <a:solidFill>
                <a:srgbClr val="8D3124"/>
              </a:solidFill>
            </a:uFill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Futura"/>
        <a:ea typeface="Futura"/>
        <a:cs typeface="Futu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round/>
        </a:ln>
        <a:effectLst>
          <a:outerShdw blurRad="127000" dist="76200" dir="2700000" rotWithShape="0">
            <a:srgbClr val="000000">
              <a:alpha val="75000"/>
            </a:srgbClr>
          </a:outerShdw>
        </a:effectLst>
        <a:sp3d/>
      </a:spPr>
      <a:bodyPr rot="0" spcFirstLastPara="1" vertOverflow="overflow" horzOverflow="overflow" vert="horz" wrap="square" lIns="203200" tIns="203200" rIns="203200" bIns="203200" numCol="1" spcCol="38100" rtlCol="0" anchor="t">
        <a:spAutoFit/>
      </a:bodyPr>
      <a:lstStyle>
        <a:defPPr marL="7224" marR="7224" indent="0" algn="l" defTabSz="12954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8702" marR="58702" indent="0" algn="l" defTabSz="12954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8D3124"/>
            </a:solidFill>
            <a:effectLst/>
            <a:uFill>
              <a:solidFill>
                <a:srgbClr val="8D3124"/>
              </a:solidFill>
            </a:uFill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2614</Words>
  <Application>Microsoft Office PowerPoint</Application>
  <PresentationFormat>Custom</PresentationFormat>
  <Paragraphs>841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Futura</vt:lpstr>
      <vt:lpstr>Helvetica</vt:lpstr>
      <vt:lpstr>Lucida Grande</vt:lpstr>
      <vt:lpstr>Lucida Sans Regular</vt:lpstr>
      <vt:lpstr>Symbol</vt:lpstr>
      <vt:lpstr>ヒラギノ角ゴ ProN W3</vt:lpstr>
      <vt:lpstr>White</vt:lpstr>
      <vt:lpstr>Dijkstra's Algorithm Demo</vt:lpstr>
      <vt:lpstr>Dijkstra's algorithm demo</vt:lpstr>
      <vt:lpstr>Dijkstra's algorithm demo</vt:lpstr>
      <vt:lpstr>Dijkstra's algorithm demo</vt:lpstr>
      <vt:lpstr>Dijkstra's algorithm demo</vt:lpstr>
      <vt:lpstr>Dijkstra's algorithm demo</vt:lpstr>
      <vt:lpstr>Dijkstra's algorithm demo</vt:lpstr>
      <vt:lpstr>Dijkstra's algorithm demo</vt:lpstr>
      <vt:lpstr>Dijkstra's algorithm demo</vt:lpstr>
      <vt:lpstr>Dijkstra's algorithm demo</vt:lpstr>
      <vt:lpstr>Dijkstra's algorithm demo</vt:lpstr>
      <vt:lpstr>Dijkstra's algorithm demo</vt:lpstr>
      <vt:lpstr>Dijkstra's algorithm demo</vt:lpstr>
      <vt:lpstr>Dijkstra's algorithm demo</vt:lpstr>
      <vt:lpstr>Dijkstra's algorithm demo</vt:lpstr>
      <vt:lpstr>Dijkstra's algorithm demo</vt:lpstr>
      <vt:lpstr>Dijkstra's algorithm demo</vt:lpstr>
      <vt:lpstr>Dijkstra's algorithm demo</vt:lpstr>
      <vt:lpstr>Dijkstra's algorithm demo</vt:lpstr>
      <vt:lpstr>Dijkstra's algorithm demo</vt:lpstr>
      <vt:lpstr>Dijkstra's algorithm demo</vt:lpstr>
      <vt:lpstr>Dijkstra's algorithm demo</vt:lpstr>
      <vt:lpstr>Dijkstra's algorithm demo</vt:lpstr>
      <vt:lpstr>Dijkstra's algorithm demo</vt:lpstr>
      <vt:lpstr>Dijkstra's algorithm demo</vt:lpstr>
      <vt:lpstr>Dijkstra's algorithm demo</vt:lpstr>
      <vt:lpstr>Dijkstra's algorithm demo</vt:lpstr>
      <vt:lpstr>Dijkstra's algorithm demo</vt:lpstr>
      <vt:lpstr>Dijkstra's algorithm demo</vt:lpstr>
      <vt:lpstr>Dijkstra's algorithm demo</vt:lpstr>
      <vt:lpstr>Dijkstra's algorithm demo</vt:lpstr>
      <vt:lpstr>Dijkstra's algorithm demo</vt:lpstr>
      <vt:lpstr>Dijkstra's algorithm demo</vt:lpstr>
      <vt:lpstr>Dijkstra's algorithm 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Dijkstra's Algorithm Demo</dc:title>
  <cp:lastModifiedBy>Stucki, David</cp:lastModifiedBy>
  <cp:revision>1</cp:revision>
  <dcterms:modified xsi:type="dcterms:W3CDTF">2022-11-14T04:58:54Z</dcterms:modified>
</cp:coreProperties>
</file>