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448" r:id="rId2"/>
    <p:sldId id="460" r:id="rId3"/>
    <p:sldId id="257" r:id="rId4"/>
    <p:sldId id="258" r:id="rId5"/>
    <p:sldId id="259" r:id="rId6"/>
    <p:sldId id="260" r:id="rId7"/>
    <p:sldId id="265" r:id="rId8"/>
    <p:sldId id="267" r:id="rId9"/>
    <p:sldId id="5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7315200" cy="9601200"/>
  <p:embeddedFontLst>
    <p:embeddedFont>
      <p:font typeface="Americana BT" panose="02020504070506020904" pitchFamily="18" charset="0"/>
      <p:regular r:id="rId32"/>
      <p:bold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rmina Lt BT" panose="0207050206030A030404" pitchFamily="18" charset="0"/>
      <p:regular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Helvetica" panose="020B0604020202020204" pitchFamily="34" charset="0"/>
      <p:regular r:id="rId44"/>
      <p:bold r:id="rId45"/>
      <p:italic r:id="rId46"/>
      <p:boldItalic r:id="rId47"/>
    </p:embeddedFont>
    <p:embeddedFont>
      <p:font typeface="Lucida Console" panose="020B0609040504020204" pitchFamily="49" charset="0"/>
      <p:regular r:id="rId48"/>
    </p:embeddedFont>
    <p:embeddedFont>
      <p:font typeface="Lucida Sans Regular" panose="020B0602030504020204" pitchFamily="34" charset="0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Webdings" panose="05030102010509060703" pitchFamily="18" charset="2"/>
      <p:regular r:id="rId5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 autoAdjust="0"/>
  </p:normalViewPr>
  <p:slideViewPr>
    <p:cSldViewPr>
      <p:cViewPr varScale="1">
        <p:scale>
          <a:sx n="54" d="100"/>
          <a:sy n="54" d="100"/>
        </p:scale>
        <p:origin x="114" y="13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Note: SPT exists iff all vertices reachable from s and no negative cycles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some care is needed to argue that edgeTo[] gives SPT because during updates edgeTo[v] may lead back to path of length strictly less than distTo[v].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distTo[v] decreases at most a finite number of times because it is the length of some simple path (and there are a finite number of simple paths)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Dijkstra is a famous figure in computer science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you can amuse yourself by reading some of his famous quotes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COBOL is a programming language for business that tried to make code look like English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r>
              <a:t>http://www.zazzle.com/dijkstra_on_object_oriented_programming_and_cali_tshirt-235725459155842241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 44Dijkstra.key demo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this graph is undirected but we specified Dijkstra on digraphs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can think of the empty spaces as lakes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happen to live at a corner of the earth, it takes a bit longer to get to the opposite corner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distTo[] values change only during edge relaxation, and edge relaxation cannot increase a distTo[] value</a:t>
            </a:r>
          </a:p>
          <a:p>
            <a:r>
              <a:t>distTo[v] does not decrease because when it is relaxed, it can set only distTo[] values that are greater than or equal to that of distTo[v]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4150" marR="44150" defTabSz="914400">
              <a:spcBef>
                <a:spcPts val="400"/>
              </a:spcBef>
              <a:buClr>
                <a:srgbClr val="000000"/>
              </a:buClr>
              <a:buFont typeface="Arial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note similarity to Prim's implementation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4" name="Shape 4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Same as for Prim's algorithm.</a:t>
            </a:r>
            <a:br/>
            <a:r>
              <a:t>since most frequent operation is decrease-key, can use d-way heap to slightly improve running time</a:t>
            </a:r>
          </a:p>
          <a:p>
            <a:pPr marL="40639" marR="40639" defTabSz="91440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Open problem.  Linear-time worst-case guarantee?</a:t>
            </a:r>
          </a:p>
          <a:p>
            <a:pPr marL="40639" marR="40639" defTabSz="91440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There is a natural V log V sorting lower bound for implementing Dijkstra's algorithm because it processes vertices in increasing order of distance from source (but do not need to only use compares and adds).</a:t>
            </a:r>
          </a:p>
          <a:p>
            <a:pPr marL="40639" marR="40639" defTabSz="91440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Andrew Goldberg: d-way heap with d = 4 seems to be sweet spot for Prim/Dijkstra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Cost of path = sum of weights of edges in part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Note: weights are arbitrary numbers  not necessarily distances; need not satisfy the triangle inequality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Ex: airline fares [stay tuned for others]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Princeton CS dept to Einstein's house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4150" marR="44150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Shortest-paths is a broadly useful problem-solving model.</a:t>
            </a:r>
          </a:p>
          <a:p>
            <a:pPr marL="44150" marR="44150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We'll talk about seam carving and arbitrage later in this lecture.</a:t>
            </a:r>
          </a:p>
          <a:p>
            <a:pPr marL="44150" marR="44150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Most applications were taken from Ahuja, Magnanti, Orlin</a:t>
            </a:r>
          </a:p>
          <a:p>
            <a:pPr marL="44150" marR="44150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OSPF = routing Internet Protocol within a domain, e.g., Princeton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Which version? Single sink with nonnegative weights.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Why? If two shortest paths from s to v, delete last edge on one of the paths. Repeat until solution is a tree.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Note: this also implies that there is shortest paths that is simple (no repeated vertices).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This implies that we can use parent-link representation to store SPT.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Recall we are assuming all vertices are reachable from 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let's just talk about distances (the argument for the paths is similar)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our algorithms will always ensure that distTo[v] is the length of some path from s to v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[wayne s14] font: times vs. lucida sans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Lucida Sans Regular"/>
              <a:defRPr>
                <a:uFill>
                  <a:solidFill>
                    <a:srgbClr val="000000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pPr>
            <a:r>
              <a:t>Suppose that inequality is satisfied for all edges 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2022_Day34_44DemoDijkstra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 Paths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/>
              <a:t>Data structures for single-source shortest paths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800"/>
              <a:t>Goal.  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Find the shortest path from </a:t>
            </a:r>
            <a:r>
              <a:rPr sz="28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to every other vertex.</a:t>
            </a:r>
            <a:endParaRPr sz="2800">
              <a:solidFill>
                <a:srgbClr val="000000"/>
              </a:solidFill>
            </a:endParaRPr>
          </a:p>
          <a:p>
            <a:r>
              <a:rPr sz="2800"/>
              <a:t>Observation.  </a:t>
            </a:r>
            <a:r>
              <a:rPr sz="2800">
                <a:solidFill>
                  <a:srgbClr val="000000"/>
                </a:solidFill>
              </a:rPr>
              <a:t>A </a:t>
            </a:r>
            <a:r>
              <a:rPr sz="28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shortest-paths tree </a:t>
            </a:r>
            <a:r>
              <a:rPr sz="2800">
                <a:solidFill>
                  <a:srgbClr val="000000"/>
                </a:solidFill>
              </a:rPr>
              <a:t>(SPT) solution exists. Why?</a:t>
            </a:r>
          </a:p>
          <a:p>
            <a:r>
              <a:rPr sz="2800"/>
              <a:t>Consequence.  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Can represent the SPT with two vertex-indexed arrays: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t> is length of shortest path from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t> to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edgeTo[v]</a:t>
            </a:r>
            <a:r>
              <a:t> is last edge on shortest path from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t> to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t>.</a:t>
            </a:r>
          </a:p>
        </p:txBody>
      </p:sp>
      <p:sp>
        <p:nvSpPr>
          <p:cNvPr id="176" name="Shape 176"/>
          <p:cNvSpPr/>
          <p:nvPr/>
        </p:nvSpPr>
        <p:spPr>
          <a:xfrm>
            <a:off x="3104556" y="6392851"/>
            <a:ext cx="259853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ctr"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Console" panose="020B0609040504020204" pitchFamily="49" charset="0"/>
              </a:rPr>
              <a:t>shortest-paths tree from 0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8787808" y="4585949"/>
            <a:ext cx="2152110" cy="1727061"/>
            <a:chOff x="0" y="121836"/>
            <a:chExt cx="3060778" cy="2456263"/>
          </a:xfrm>
        </p:grpSpPr>
        <p:pic>
          <p:nvPicPr>
            <p:cNvPr id="177" name="SPTTinyDS.png"/>
            <p:cNvPicPr>
              <a:picLocks noChangeAspect="1"/>
            </p:cNvPicPr>
            <p:nvPr/>
          </p:nvPicPr>
          <p:blipFill>
            <a:blip r:embed="rId3"/>
            <a:srcRect l="54872" r="26" b="19372"/>
            <a:stretch>
              <a:fillRect/>
            </a:stretch>
          </p:blipFill>
          <p:spPr>
            <a:xfrm>
              <a:off x="0" y="121836"/>
              <a:ext cx="3048000" cy="245626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78" name="Shape 178"/>
            <p:cNvSpPr/>
            <p:nvPr/>
          </p:nvSpPr>
          <p:spPr>
            <a:xfrm>
              <a:off x="482600" y="382623"/>
              <a:ext cx="257817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pic>
        <p:nvPicPr>
          <p:cNvPr id="180" name="SPTTinyDS.pdf"/>
          <p:cNvPicPr>
            <a:picLocks noChangeAspect="1"/>
          </p:cNvPicPr>
          <p:nvPr/>
        </p:nvPicPr>
        <p:blipFill>
          <a:blip r:embed="rId3"/>
          <a:srcRect r="47006" b="19373"/>
          <a:stretch>
            <a:fillRect/>
          </a:stretch>
        </p:blipFill>
        <p:spPr>
          <a:xfrm>
            <a:off x="3104555" y="4651474"/>
            <a:ext cx="2920008" cy="2002655"/>
          </a:xfrm>
          <a:prstGeom prst="rect">
            <a:avLst/>
          </a:prstGeom>
          <a:ln w="12700"/>
        </p:spPr>
      </p:pic>
      <p:sp>
        <p:nvSpPr>
          <p:cNvPr id="181" name="Shape 181"/>
          <p:cNvSpPr/>
          <p:nvPr/>
        </p:nvSpPr>
        <p:spPr>
          <a:xfrm>
            <a:off x="8582426" y="6392851"/>
            <a:ext cx="259853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algn="ctr"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Console" panose="020B0609040504020204" pitchFamily="49" charset="0"/>
              </a:rPr>
              <a:t>parent-link representation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uild="p" animBg="1" advAuto="0"/>
      <p:bldP spid="176" grpId="0" animBg="1" advAuto="0"/>
      <p:bldP spid="179" grpId="0" animBg="1" advAuto="0"/>
      <p:bldP spid="180" grpId="0" animBg="1" advAuto="0"/>
      <p:bldP spid="181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/>
              <a:t>Data structures for single-source shortest paths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800"/>
              <a:t>Goal.  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Find the shortest path from </a:t>
            </a:r>
            <a:r>
              <a:rPr sz="28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to every other vertex.</a:t>
            </a:r>
            <a:endParaRPr sz="2800">
              <a:solidFill>
                <a:srgbClr val="000000"/>
              </a:solidFill>
            </a:endParaRPr>
          </a:p>
          <a:p>
            <a:r>
              <a:rPr sz="2800"/>
              <a:t>Observation.  </a:t>
            </a:r>
            <a:r>
              <a:rPr sz="2800">
                <a:solidFill>
                  <a:srgbClr val="000000"/>
                </a:solidFill>
              </a:rPr>
              <a:t>A </a:t>
            </a:r>
            <a:r>
              <a:rPr sz="28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shortest-paths tree </a:t>
            </a:r>
            <a:r>
              <a:rPr sz="2800">
                <a:solidFill>
                  <a:srgbClr val="000000"/>
                </a:solidFill>
              </a:rPr>
              <a:t>(SPT) solution exists. Why?</a:t>
            </a:r>
          </a:p>
          <a:p>
            <a:r>
              <a:rPr sz="2800"/>
              <a:t>Consequence.  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Can represent the SPT with two vertex-indexed arrays: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t> is length of shortest path from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t> to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edgeTo[v]</a:t>
            </a:r>
            <a:r>
              <a:t> is last edge on shortest path from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t> to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t>.</a:t>
            </a:r>
            <a:endParaRPr>
              <a:solidFill>
                <a:srgbClr val="005493"/>
              </a:solidFill>
              <a:uFill>
                <a:solidFill>
                  <a:srgbClr val="0048AA"/>
                </a:solidFill>
              </a:u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CA5DD-01DD-4518-BDE1-3A7B8F9E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291880"/>
            <a:ext cx="63246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 flipH="1">
            <a:off x="6301633" y="5842836"/>
            <a:ext cx="1271391" cy="716030"/>
          </a:xfrm>
          <a:prstGeom prst="line">
            <a:avLst/>
          </a:prstGeom>
          <a:ln w="25400">
            <a:solidFill>
              <a:srgbClr val="BABABA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Edge relaxation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Relax edge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e</a:t>
            </a:r>
            <a:r>
              <a:rPr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 =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b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→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t> is length of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t> is length of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edgeTo[w]</a:t>
            </a:r>
            <a:r>
              <a:t> is last edge on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.</a:t>
            </a:r>
          </a:p>
          <a:p>
            <a:pPr lvl="1"/>
            <a:r>
              <a:t>If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=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 gives shorter path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 through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t>,</a:t>
            </a:r>
            <a:br/>
            <a:r>
              <a:t>update both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distTo[w] </a:t>
            </a:r>
            <a:r>
              <a:t>and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edgeTo[w]</a:t>
            </a:r>
            <a:r>
              <a:t>.</a:t>
            </a:r>
          </a:p>
        </p:txBody>
      </p:sp>
      <p:sp>
        <p:nvSpPr>
          <p:cNvPr id="192" name="Shape 192"/>
          <p:cNvSpPr/>
          <p:nvPr/>
        </p:nvSpPr>
        <p:spPr>
          <a:xfrm flipH="1">
            <a:off x="6300434" y="5842965"/>
            <a:ext cx="1271392" cy="71603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95" name="Shape 195"/>
          <p:cNvSpPr/>
          <p:nvPr/>
        </p:nvSpPr>
        <p:spPr>
          <a:xfrm flipH="1">
            <a:off x="4548525" y="4862972"/>
            <a:ext cx="573508" cy="45612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573274" y="6163298"/>
            <a:ext cx="1471494" cy="50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41273" marR="41273" algn="ctr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Sans Regular"/>
                <a:sym typeface="Lucida Sans Regular"/>
              </a:rPr>
              <a:t>black edges</a:t>
            </a:r>
          </a:p>
          <a:p>
            <a:pPr marL="41273" marR="41273" algn="ctr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Sans Regular"/>
                <a:sym typeface="Lucida Sans Regular"/>
              </a:rPr>
              <a:t>are in </a:t>
            </a:r>
            <a:r>
              <a:rPr sz="1125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Helvetica"/>
                <a:ea typeface="+mj-ea"/>
                <a:cs typeface="Helvetica"/>
                <a:sym typeface="Helvetica"/>
              </a:rPr>
              <a:t>edgeTo[]</a:t>
            </a:r>
          </a:p>
        </p:txBody>
      </p:sp>
      <p:sp>
        <p:nvSpPr>
          <p:cNvPr id="197" name="Shape 197"/>
          <p:cNvSpPr/>
          <p:nvPr/>
        </p:nvSpPr>
        <p:spPr>
          <a:xfrm flipH="1">
            <a:off x="4521009" y="5587095"/>
            <a:ext cx="287886" cy="498246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 flipH="1" flipV="1">
            <a:off x="5367759" y="4808697"/>
            <a:ext cx="708288" cy="517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99" name="Shape 199"/>
          <p:cNvSpPr/>
          <p:nvPr/>
        </p:nvSpPr>
        <p:spPr>
          <a:xfrm flipH="1">
            <a:off x="6223129" y="4692049"/>
            <a:ext cx="865775" cy="212056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0" name="Shape 200"/>
          <p:cNvSpPr/>
          <p:nvPr/>
        </p:nvSpPr>
        <p:spPr>
          <a:xfrm flipV="1">
            <a:off x="6261586" y="5702777"/>
            <a:ext cx="46112" cy="71036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1" name="Shape 201"/>
          <p:cNvSpPr/>
          <p:nvPr/>
        </p:nvSpPr>
        <p:spPr>
          <a:xfrm flipH="1">
            <a:off x="5330986" y="5761430"/>
            <a:ext cx="875295" cy="60919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282201" y="4928585"/>
            <a:ext cx="1" cy="633080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3" name="Shape 203"/>
          <p:cNvSpPr/>
          <p:nvPr/>
        </p:nvSpPr>
        <p:spPr>
          <a:xfrm flipH="1">
            <a:off x="5374478" y="4946842"/>
            <a:ext cx="737646" cy="552075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4" name="Shape 204"/>
          <p:cNvSpPr/>
          <p:nvPr/>
        </p:nvSpPr>
        <p:spPr>
          <a:xfrm flipH="1" flipV="1">
            <a:off x="5311518" y="5574880"/>
            <a:ext cx="854185" cy="104143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5" name="Shape 205"/>
          <p:cNvSpPr/>
          <p:nvPr/>
        </p:nvSpPr>
        <p:spPr>
          <a:xfrm flipH="1" flipV="1">
            <a:off x="6380470" y="5719388"/>
            <a:ext cx="1189178" cy="1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6" name="Shape 206"/>
          <p:cNvSpPr/>
          <p:nvPr/>
        </p:nvSpPr>
        <p:spPr>
          <a:xfrm flipH="1" flipV="1">
            <a:off x="6296987" y="4886265"/>
            <a:ext cx="1288819" cy="722572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7" name="Shape 207"/>
          <p:cNvSpPr/>
          <p:nvPr/>
        </p:nvSpPr>
        <p:spPr>
          <a:xfrm flipV="1">
            <a:off x="5270747" y="5559229"/>
            <a:ext cx="1" cy="69860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8" name="Shape 208"/>
          <p:cNvSpPr/>
          <p:nvPr/>
        </p:nvSpPr>
        <p:spPr>
          <a:xfrm flipH="1" flipV="1">
            <a:off x="4494824" y="5315317"/>
            <a:ext cx="626662" cy="24129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378375" y="5186314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algn="ctr" defTabSz="584200">
              <a:lnSpc>
                <a:spcPct val="100000"/>
              </a:lnSpc>
              <a:defRPr>
                <a:solidFill>
                  <a:srgbClr val="000000"/>
                </a:solidFill>
                <a:uFillTx/>
              </a:defRPr>
            </a:lvl1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Sans Regular"/>
                <a:sym typeface="Lucida Sans Regular"/>
              </a:rPr>
              <a:t>s</a:t>
            </a:r>
          </a:p>
        </p:txBody>
      </p:sp>
      <p:sp>
        <p:nvSpPr>
          <p:cNvPr id="210" name="Shape 210"/>
          <p:cNvSpPr/>
          <p:nvPr/>
        </p:nvSpPr>
        <p:spPr>
          <a:xfrm>
            <a:off x="5138538" y="4640298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137180" y="5442077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137180" y="6255308"/>
            <a:ext cx="276821" cy="2768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6185897" y="5533707"/>
            <a:ext cx="276821" cy="2768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6094266" y="4709022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444632" y="4539103"/>
            <a:ext cx="383118" cy="29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Sans Regular"/>
                <a:sym typeface="Lucida Sans Regular"/>
              </a:rPr>
              <a:t>3.1</a:t>
            </a:r>
          </a:p>
        </p:txBody>
      </p:sp>
      <p:sp>
        <p:nvSpPr>
          <p:cNvPr id="216" name="Shape 216"/>
          <p:cNvSpPr/>
          <p:nvPr/>
        </p:nvSpPr>
        <p:spPr>
          <a:xfrm>
            <a:off x="7908975" y="5628524"/>
            <a:ext cx="383118" cy="29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Sans Regular"/>
                <a:sym typeface="Lucida Sans Regular"/>
              </a:rPr>
              <a:t>7.2</a:t>
            </a:r>
          </a:p>
        </p:txBody>
      </p:sp>
      <p:sp>
        <p:nvSpPr>
          <p:cNvPr id="217" name="Shape 217"/>
          <p:cNvSpPr/>
          <p:nvPr/>
        </p:nvSpPr>
        <p:spPr>
          <a:xfrm>
            <a:off x="7962554" y="5807623"/>
            <a:ext cx="277144" cy="0"/>
          </a:xfrm>
          <a:prstGeom prst="line">
            <a:avLst/>
          </a:prstGeom>
          <a:ln w="19050">
            <a:solidFill>
              <a:srgbClr val="8D3124"/>
            </a:solidFill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8301882" y="5628524"/>
            <a:ext cx="383118" cy="29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Sans Regular"/>
                <a:sym typeface="Lucida Sans Regular"/>
              </a:rPr>
              <a:t>4.4</a:t>
            </a:r>
          </a:p>
        </p:txBody>
      </p:sp>
      <p:sp>
        <p:nvSpPr>
          <p:cNvPr id="219" name="Shape 219"/>
          <p:cNvSpPr/>
          <p:nvPr/>
        </p:nvSpPr>
        <p:spPr>
          <a:xfrm>
            <a:off x="6094266" y="6415664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uFillTx/>
              </a:defRPr>
            </a:pPr>
            <a:endParaRPr sz="984" kern="0">
              <a:solidFill>
                <a:srgbClr val="000000"/>
              </a:solidFill>
              <a:latin typeface="Lucida Sans Regular"/>
              <a:sym typeface="Lucida Sans Regular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515570" y="4306345"/>
            <a:ext cx="2232984" cy="30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v→w successfully relaxes</a:t>
            </a:r>
          </a:p>
        </p:txBody>
      </p:sp>
      <p:sp>
        <p:nvSpPr>
          <p:cNvPr id="221" name="Shape 221"/>
          <p:cNvSpPr/>
          <p:nvPr/>
        </p:nvSpPr>
        <p:spPr>
          <a:xfrm flipH="1" flipV="1">
            <a:off x="7239249" y="4664117"/>
            <a:ext cx="459411" cy="900786"/>
          </a:xfrm>
          <a:prstGeom prst="line">
            <a:avLst/>
          </a:prstGeom>
          <a:ln w="25400">
            <a:solidFill>
              <a:srgbClr val="BABAB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2" name="Shape 222"/>
          <p:cNvSpPr/>
          <p:nvPr/>
        </p:nvSpPr>
        <p:spPr>
          <a:xfrm flipH="1" flipV="1">
            <a:off x="7238411" y="4668413"/>
            <a:ext cx="459411" cy="900787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3" name="Shape 223"/>
          <p:cNvSpPr/>
          <p:nvPr/>
        </p:nvSpPr>
        <p:spPr>
          <a:xfrm flipH="1" flipV="1">
            <a:off x="7239249" y="4664117"/>
            <a:ext cx="459411" cy="900786"/>
          </a:xfrm>
          <a:prstGeom prst="line">
            <a:avLst/>
          </a:prstGeom>
          <a:ln w="381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7283898" y="5003446"/>
            <a:ext cx="401151" cy="29112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648" tIns="44648" rIns="44648" bIns="44648">
            <a:spAutoFit/>
          </a:bodyPr>
          <a:lstStyle>
            <a:lvl1pPr>
              <a:lnSpc>
                <a:spcPct val="130000"/>
              </a:lnSpc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1273" marR="41273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Lucida Sans Regular"/>
                <a:sym typeface="Lucida Sans Regular"/>
              </a:rPr>
              <a:t>1.3</a:t>
            </a:r>
          </a:p>
        </p:txBody>
      </p:sp>
      <p:sp>
        <p:nvSpPr>
          <p:cNvPr id="225" name="Shape 225"/>
          <p:cNvSpPr/>
          <p:nvPr/>
        </p:nvSpPr>
        <p:spPr>
          <a:xfrm>
            <a:off x="7102215" y="4491397"/>
            <a:ext cx="276821" cy="27682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algn="ctr" defTabSz="584200">
              <a:lnSpc>
                <a:spcPct val="100000"/>
              </a:lnSpc>
              <a:defRPr sz="1400">
                <a:solidFill>
                  <a:srgbClr val="000000"/>
                </a:solidFill>
                <a:uFillTx/>
              </a:defRPr>
            </a:lvl1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984" kern="0">
                <a:latin typeface="Lucida Sans Regular"/>
                <a:sym typeface="Lucida Sans Regular"/>
              </a:rPr>
              <a:t>v</a:t>
            </a:r>
          </a:p>
        </p:txBody>
      </p:sp>
      <p:sp>
        <p:nvSpPr>
          <p:cNvPr id="226" name="Shape 226"/>
          <p:cNvSpPr/>
          <p:nvPr/>
        </p:nvSpPr>
        <p:spPr>
          <a:xfrm>
            <a:off x="7571826" y="5590977"/>
            <a:ext cx="276821" cy="2768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algn="ctr" defTabSz="584200">
              <a:lnSpc>
                <a:spcPct val="100000"/>
              </a:lnSpc>
              <a:defRPr sz="1400">
                <a:solidFill>
                  <a:srgbClr val="000000"/>
                </a:solidFill>
                <a:uFillTx/>
              </a:defRPr>
            </a:lvl1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984" kern="0">
                <a:latin typeface="Lucida Sans Regular"/>
                <a:sym typeface="Lucida Sans Regular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 bldLvl="5" animBg="1" advAuto="0"/>
      <p:bldP spid="192" grpId="0" animBg="1" advAuto="0"/>
      <p:bldP spid="217" grpId="0" animBg="1" advAuto="0"/>
      <p:bldP spid="218" grpId="0" animBg="1" advAuto="0"/>
      <p:bldP spid="222" grpId="0" animBg="1" advAuto="0"/>
      <p:bldP spid="223" grpId="0" animBg="1" advAuto="0"/>
      <p:bldP spid="223" grpId="1" animBg="1" advAuto="0"/>
      <p:bldP spid="22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Edge relaxation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Relax edge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e</a:t>
            </a:r>
            <a:r>
              <a:rPr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 =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b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→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t> is length of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t> is length of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.</a:t>
            </a:r>
          </a:p>
          <a:p>
            <a:pPr lvl="1"/>
            <a:r>
              <a:rPr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edgeTo[w]</a:t>
            </a:r>
            <a:r>
              <a:t> is last edge on shortest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known</a:t>
            </a:r>
            <a:r>
              <a:t> path from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t>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.</a:t>
            </a:r>
          </a:p>
          <a:p>
            <a:pPr lvl="1"/>
            <a:r>
              <a:t>If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=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 gives shorter path to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t> through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t>,</a:t>
            </a:r>
            <a:br/>
            <a:r>
              <a:t>update both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distTo[w] </a:t>
            </a:r>
            <a:r>
              <a:t>and </a:t>
            </a:r>
            <a:r>
              <a:rPr sz="1406">
                <a:latin typeface="+mj-lt"/>
                <a:ea typeface="+mj-ea"/>
                <a:cs typeface="+mj-cs"/>
                <a:sym typeface="Helvetica"/>
              </a:rPr>
              <a:t>edgeTo[w]</a:t>
            </a:r>
            <a: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87792-1CA8-4785-AD88-22E7E4DF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8" y="4435060"/>
            <a:ext cx="42767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Shortest-paths optimality conditions	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400"/>
              <a:t>Proposition.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Let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G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 an edge-weighted digraph.</a:t>
            </a:r>
            <a:b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Then </a:t>
            </a:r>
            <a:r>
              <a: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are the shortest path distances from </a:t>
            </a:r>
            <a:r>
              <a: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iff:</a:t>
            </a:r>
            <a:endParaRPr sz="280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lang="en-US" spc="-200">
                <a:sym typeface="Helvetica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distTo[s]</a:t>
            </a:r>
            <a:r>
              <a:t> </a:t>
            </a:r>
            <a:r>
              <a:rPr>
                <a:sym typeface="Times New Roman"/>
              </a:rPr>
              <a:t>= </a:t>
            </a:r>
            <a:r>
              <a:rPr>
                <a:sym typeface="Helvetica"/>
              </a:rPr>
              <a:t>0</a:t>
            </a:r>
            <a:r>
              <a:t>.</a:t>
            </a:r>
          </a:p>
          <a:p>
            <a:pPr lvl="1"/>
            <a:r>
              <a:rPr sz="2400"/>
              <a:t>For each vertex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,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/>
              <a:t> is the length of some path from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sz="2400"/>
              <a:t> to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.</a:t>
            </a:r>
            <a:endParaRPr/>
          </a:p>
          <a:p>
            <a:pPr lvl="1"/>
            <a:r>
              <a:rPr sz="2400"/>
              <a:t>For each edge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=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→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rPr sz="2400"/>
              <a:t>, 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≤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+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e.weight()</a:t>
            </a:r>
            <a:r>
              <a:rPr sz="2400"/>
              <a:t>.</a:t>
            </a:r>
            <a:endParaRPr/>
          </a:p>
          <a:p>
            <a:r>
              <a:rPr sz="2400"/>
              <a:t>P</a:t>
            </a:r>
            <a:r>
              <a:rPr lang="en-US" sz="2400"/>
              <a:t>roo</a:t>
            </a:r>
            <a:r>
              <a:rPr sz="2400"/>
              <a:t>f</a:t>
            </a:r>
            <a:r>
              <a:rPr lang="en-US" sz="2400"/>
              <a:t>:</a:t>
            </a:r>
            <a:r>
              <a:rPr sz="2400"/>
              <a:t>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Symbol"/>
                <a:ea typeface="Symbol"/>
                <a:cs typeface="Symbol"/>
                <a:sym typeface="Symbol"/>
              </a:rPr>
              <a:t>Ü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necessary ]</a:t>
            </a:r>
            <a:endParaRPr>
              <a:solidFill>
                <a:srgbClr val="606060"/>
              </a:solidFill>
              <a:uFill>
                <a:solidFill>
                  <a:srgbClr val="606060"/>
                </a:solidFill>
              </a:uFill>
            </a:endParaRPr>
          </a:p>
          <a:p>
            <a:pPr lvl="1"/>
            <a:r>
              <a:rPr sz="2400"/>
              <a:t>Suppose that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&gt;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+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e.weight()</a:t>
            </a:r>
            <a:r>
              <a:rPr sz="2400"/>
              <a:t> for some edge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=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→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rPr sz="2400"/>
              <a:t>.</a:t>
            </a:r>
            <a:endParaRPr/>
          </a:p>
          <a:p>
            <a:pPr lvl="1"/>
            <a:r>
              <a:rPr sz="2400"/>
              <a:t>Then,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sz="2400"/>
              <a:t> gives a path from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sz="2400"/>
              <a:t> to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rPr sz="2400"/>
              <a:t> (through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) of length less than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400"/>
              <a:t>.</a:t>
            </a:r>
            <a:endParaRPr/>
          </a:p>
        </p:txBody>
      </p:sp>
      <p:grpSp>
        <p:nvGrpSpPr>
          <p:cNvPr id="269" name="Group 269"/>
          <p:cNvGrpSpPr/>
          <p:nvPr/>
        </p:nvGrpSpPr>
        <p:grpSpPr>
          <a:xfrm>
            <a:off x="4274520" y="4946900"/>
            <a:ext cx="4250120" cy="1724818"/>
            <a:chOff x="0" y="0"/>
            <a:chExt cx="7713699" cy="3130434"/>
          </a:xfrm>
        </p:grpSpPr>
        <p:sp>
          <p:nvSpPr>
            <p:cNvPr id="236" name="Shape 236"/>
            <p:cNvSpPr/>
            <p:nvPr/>
          </p:nvSpPr>
          <p:spPr>
            <a:xfrm flipH="1">
              <a:off x="2735298" y="1922048"/>
              <a:ext cx="1808202" cy="1018354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custDash>
                <a:ds d="200000" sp="200000"/>
              </a:custDash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 flipH="1">
              <a:off x="2733598" y="1922231"/>
              <a:ext cx="1808201" cy="101835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flipH="1">
              <a:off x="241994" y="528463"/>
              <a:ext cx="815656" cy="6487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 flipH="1" flipV="1">
              <a:off x="1407124" y="451272"/>
              <a:ext cx="1007344" cy="7360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flipH="1">
              <a:off x="2623648" y="285372"/>
              <a:ext cx="1231326" cy="30159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flipV="1">
              <a:off x="2678345" y="1722852"/>
              <a:ext cx="65582" cy="10102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flipH="1">
              <a:off x="1354825" y="1806270"/>
              <a:ext cx="1244864" cy="8664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 flipH="1">
              <a:off x="1285442" y="621780"/>
              <a:ext cx="1" cy="900380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 flipH="1">
              <a:off x="1416682" y="647744"/>
              <a:ext cx="1049096" cy="785174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 flipH="1" flipV="1">
              <a:off x="1327136" y="1540955"/>
              <a:ext cx="1214842" cy="148113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 flipH="1" flipV="1">
              <a:off x="2847425" y="1746476"/>
              <a:ext cx="1691276" cy="2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 flipH="1" flipV="1">
              <a:off x="2728692" y="561591"/>
              <a:ext cx="1832988" cy="1027658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1269151" y="1518695"/>
              <a:ext cx="1" cy="99357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 flipH="1" flipV="1">
              <a:off x="165617" y="1171798"/>
              <a:ext cx="891253" cy="34318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988326"/>
              <a:ext cx="393700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marR="0" algn="ctr" defTabSz="584200">
                <a:lnSpc>
                  <a:spcPct val="100000"/>
                </a:lnSpc>
                <a:defRPr>
                  <a:solidFill>
                    <a:srgbClr val="000000"/>
                  </a:solidFill>
                  <a:uFillTx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latin typeface="Lucida Sans Regular"/>
                  <a:sym typeface="Lucida Sans Regular"/>
                </a:rPr>
                <a:t>s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1081120" y="211771"/>
              <a:ext cx="393701" cy="3937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079189" y="1352077"/>
              <a:ext cx="393701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079189" y="2508674"/>
              <a:ext cx="393701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570698" y="1482398"/>
              <a:ext cx="393701" cy="3937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440377" y="309511"/>
              <a:ext cx="393701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4360899" y="678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latin typeface="Lucida Sans Regular"/>
                  <a:sym typeface="Lucida Sans Regular"/>
                </a:rPr>
                <a:t>3.1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5021299" y="16172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latin typeface="Lucida Sans Regular"/>
                  <a:sym typeface="Lucida Sans Regular"/>
                </a:rPr>
                <a:t>7.2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6443699" y="15918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Helvetica"/>
                  <a:cs typeface="Helvetica"/>
                </a:rPr>
                <a:t>distTo[w]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2440377" y="2736734"/>
              <a:ext cx="393701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 eaLnBrk="1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000000"/>
                  </a:solidFill>
                  <a:uFillTx/>
                </a:defRPr>
              </a:pPr>
              <a:endParaRPr sz="984" kern="0">
                <a:solidFill>
                  <a:srgbClr val="000000"/>
                </a:solidFill>
                <a:latin typeface="Lucida Sans Regular"/>
                <a:sym typeface="Lucida Sans Regular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 flipH="1" flipV="1">
              <a:off x="4068799" y="245648"/>
              <a:ext cx="653384" cy="1281119"/>
            </a:xfrm>
            <a:prstGeom prst="line">
              <a:avLst/>
            </a:prstGeom>
            <a:noFill/>
            <a:ln w="25400" cap="flat">
              <a:solidFill>
                <a:srgbClr val="BABABA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flipH="1" flipV="1">
              <a:off x="4067607" y="251755"/>
              <a:ext cx="653384" cy="12811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flipH="1" flipV="1">
              <a:off x="4068799" y="245648"/>
              <a:ext cx="653384" cy="1281119"/>
            </a:xfrm>
            <a:prstGeom prst="line">
              <a:avLst/>
            </a:prstGeom>
            <a:noFill/>
            <a:ln w="381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4132299" y="728248"/>
              <a:ext cx="1270001" cy="1270001"/>
            </a:xfrm>
            <a:prstGeom prst="lin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648" tIns="44648" rIns="44648" bIns="44648" numCol="1" anchor="t">
              <a:spAutoFit/>
            </a:bodyPr>
            <a:lstStyle>
              <a:lvl1pPr>
                <a:lnSpc>
                  <a:spcPct val="130000"/>
                </a:lnSpc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 marL="41273" marR="41273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latin typeface="Lucida Sans Regular"/>
                  <a:sym typeface="Lucida Sans Regular"/>
                </a:rPr>
                <a:t>1.3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3873905" y="0"/>
              <a:ext cx="393701" cy="3937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marR="0" algn="ctr" defTabSz="5842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984" kern="0">
                  <a:latin typeface="Lucida Sans Regular"/>
                  <a:sym typeface="Lucida Sans Regular"/>
                </a:rPr>
                <a:t>v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4541797" y="1563848"/>
              <a:ext cx="393701" cy="3937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marR="0" algn="ctr" defTabSz="584200">
                <a:lnSpc>
                  <a:spcPct val="100000"/>
                </a:lnSpc>
                <a:defRPr sz="1400">
                  <a:solidFill>
                    <a:srgbClr val="000000"/>
                  </a:solidFill>
                  <a:uFillTx/>
                </a:defRPr>
              </a:lvl1pPr>
            </a:lstStyle>
            <a:p>
              <a:pPr defTabSz="410751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984" kern="0">
                  <a:latin typeface="Lucida Sans Regular"/>
                  <a:sym typeface="Lucida Sans Regular"/>
                </a:rPr>
                <a:t>w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5618199" y="1744248"/>
              <a:ext cx="680114" cy="1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5834099" y="42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Helvetica"/>
                  <a:cs typeface="Helvetica"/>
                </a:rPr>
                <a:t>distTo[v]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5008599" y="194848"/>
              <a:ext cx="680114" cy="1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build="p" bldLvl="5" animBg="1" advAuto="0"/>
      <p:bldP spid="26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Shortest-paths optimality conditions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/>
              <a:t>Proposition.  </a:t>
            </a:r>
            <a: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Let </a:t>
            </a:r>
            <a:r>
              <a:rPr lang="en-US"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G</a:t>
            </a:r>
            <a: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 an edge-weighted digraph.</a:t>
            </a:r>
            <a:b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Then </a:t>
            </a:r>
            <a:r>
              <a:rPr lang="en-US"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are the shortest path distances from </a:t>
            </a:r>
            <a:r>
              <a:rPr lang="en-US"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lang="en-US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iff:</a:t>
            </a:r>
            <a:endParaRPr lang="en-US" sz="280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lang="en-US" spc="-200">
                <a:sym typeface="Helvetica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distTo[s]</a:t>
            </a:r>
            <a:r>
              <a:rPr lang="en-US"/>
              <a:t> </a:t>
            </a:r>
            <a:r>
              <a:rPr lang="en-US">
                <a:sym typeface="Times New Roman"/>
              </a:rPr>
              <a:t>= </a:t>
            </a:r>
            <a:r>
              <a:rPr lang="en-US">
                <a:sym typeface="Helvetica"/>
              </a:rPr>
              <a:t>0</a:t>
            </a:r>
            <a:r>
              <a:rPr lang="en-US"/>
              <a:t>.</a:t>
            </a:r>
          </a:p>
          <a:p>
            <a:pPr lvl="1"/>
            <a:r>
              <a:rPr lang="en-US" sz="2400"/>
              <a:t>For each vertex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lang="en-US" sz="2400"/>
              <a:t>,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lang="en-US" sz="2400"/>
              <a:t> is the length of some path from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lang="en-US" sz="2400"/>
              <a:t> to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lang="en-US" sz="2400"/>
              <a:t>.</a:t>
            </a:r>
            <a:endParaRPr lang="en-US"/>
          </a:p>
          <a:p>
            <a:pPr lvl="1"/>
            <a:r>
              <a:rPr lang="en-US" sz="2400"/>
              <a:t>For each edge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=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New Roman"/>
              </a:rPr>
              <a:t>→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rPr lang="en-US" sz="2400"/>
              <a:t>, 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≤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+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e.weight()</a:t>
            </a:r>
            <a:r>
              <a:rPr lang="en-US" sz="2400"/>
              <a:t>.</a:t>
            </a:r>
            <a:endParaRPr lang="en-US"/>
          </a:p>
          <a:p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mina Lt BT" panose="0207050206030A030404" pitchFamily="18" charset="0"/>
                <a:ea typeface="+mn-ea"/>
                <a:cs typeface="+mn-cs"/>
              </a:rPr>
              <a:t>Proof: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Symbol"/>
                <a:ea typeface="Symbol"/>
                <a:cs typeface="Symbol"/>
                <a:sym typeface="Symbol"/>
              </a:rPr>
              <a:t>Þ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sufficient ]</a:t>
            </a:r>
            <a:endParaRPr dirty="0">
              <a:solidFill>
                <a:srgbClr val="606060"/>
              </a:solidFill>
              <a:uFill>
                <a:solidFill>
                  <a:srgbClr val="606060"/>
                </a:solidFill>
              </a:u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D2FE8-6A40-49C8-80F8-BB75FD24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10" y="3672019"/>
            <a:ext cx="7361815" cy="31594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Generic shortest-paths algorithm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sz="2400"/>
              <a:t>Proposition.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Generic algorithm computes SPT (if it exists) from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r>
              <a:rPr sz="2400"/>
              <a:t>P</a:t>
            </a:r>
            <a:r>
              <a:rPr lang="en-US" sz="2400"/>
              <a:t>roo</a:t>
            </a:r>
            <a:r>
              <a:rPr sz="2400"/>
              <a:t>f sketch.</a:t>
            </a:r>
          </a:p>
          <a:p>
            <a:pPr lvl="1"/>
            <a:r>
              <a:rPr sz="2400"/>
              <a:t>The entry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/>
              <a:t> is always the length of a simple path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r>
              <a:rPr sz="2400"/>
              <a:t> to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.</a:t>
            </a:r>
            <a:endParaRPr/>
          </a:p>
          <a:p>
            <a:pPr lvl="1"/>
            <a:r>
              <a:rPr sz="2400"/>
              <a:t>Each successful relaxation decreases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/>
              <a:t> for some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.</a:t>
            </a:r>
            <a:endParaRPr/>
          </a:p>
          <a:p>
            <a:pPr lvl="1"/>
            <a:r>
              <a:rPr sz="2400"/>
              <a:t>The entry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/>
              <a:t> can decrease at most a finite number of times.</a:t>
            </a:r>
            <a:r>
              <a:t>  </a:t>
            </a:r>
            <a:r>
              <a:rPr sz="984">
                <a:latin typeface="Webdings"/>
                <a:ea typeface="Webdings"/>
                <a:cs typeface="Webdings"/>
                <a:sym typeface="Webdings"/>
              </a:rPr>
              <a:t></a:t>
            </a:r>
          </a:p>
        </p:txBody>
      </p:sp>
      <p:grpSp>
        <p:nvGrpSpPr>
          <p:cNvPr id="300" name="Group 300"/>
          <p:cNvGrpSpPr/>
          <p:nvPr/>
        </p:nvGrpSpPr>
        <p:grpSpPr>
          <a:xfrm>
            <a:off x="2533056" y="1732315"/>
            <a:ext cx="6822281" cy="2152055"/>
            <a:chOff x="0" y="0"/>
            <a:chExt cx="9702800" cy="3060700"/>
          </a:xfrm>
        </p:grpSpPr>
        <p:sp>
          <p:nvSpPr>
            <p:cNvPr id="294" name="Shape 294"/>
            <p:cNvSpPr/>
            <p:nvPr/>
          </p:nvSpPr>
          <p:spPr>
            <a:xfrm>
              <a:off x="0" y="0"/>
              <a:ext cx="9398000" cy="3060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round/>
            </a:ln>
            <a:effectLst/>
          </p:spPr>
          <p:txBody>
            <a:bodyPr wrap="square" lIns="142875" tIns="142875" rIns="142875" bIns="142875" numCol="1" anchor="t">
              <a:noAutofit/>
            </a:bodyPr>
            <a:lstStyle/>
            <a:p>
              <a:pPr marL="5079" marR="5079" defTabSz="910796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 sz="1547" kern="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  <a:latin typeface="Lucida Sans Regular"/>
                <a:sym typeface="Lucida Sans Regular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520700" y="1005275"/>
              <a:ext cx="9182100" cy="2051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41273" marR="41273" defTabSz="910796" eaLnBrk="1" fontAlgn="auto">
                <a:lnSpc>
                  <a:spcPct val="150000"/>
                </a:lnSpc>
                <a:spcBef>
                  <a:spcPts val="844"/>
                </a:spcBef>
                <a:spcAft>
                  <a:spcPts val="0"/>
                </a:spcAft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  <a:t>Initialize distTo[s] = 0 and distTo[v] = </a:t>
              </a:r>
              <a:r>
                <a:rPr sz="1406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¥</a:t>
              </a:r>
              <a: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  <a:t> for all other vertices.</a:t>
              </a:r>
            </a:p>
            <a:p>
              <a:pPr marL="41273" marR="41273" defTabSz="910796" eaLnBrk="1" fontAlgn="auto">
                <a:lnSpc>
                  <a:spcPct val="150000"/>
                </a:lnSpc>
                <a:spcBef>
                  <a:spcPts val="844"/>
                </a:spcBef>
                <a:spcAft>
                  <a:spcPts val="0"/>
                </a:spcAft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  <a:t>Repeat until optimality conditions are satisfied:</a:t>
              </a:r>
              <a:b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</a:br>
              <a: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  <a:t>    </a:t>
              </a:r>
              <a:r>
                <a:rPr sz="1406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-</a:t>
              </a:r>
              <a:r>
                <a:rPr sz="1406" b="1" ker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Console" panose="020B0609040504020204" pitchFamily="49" charset="0"/>
                  <a:sym typeface="Lucida Grande"/>
                </a:rPr>
                <a:t>  Relax any edge.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521546" y="323991"/>
              <a:ext cx="6577300" cy="513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 sz="2000" b="1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6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Console" panose="020B0609040504020204" pitchFamily="49" charset="0"/>
                </a:rPr>
                <a:t>Generic algorithm (to compute SPT from s)</a:t>
              </a:r>
            </a:p>
          </p:txBody>
        </p:sp>
        <p:grpSp>
          <p:nvGrpSpPr>
            <p:cNvPr id="299" name="Group 299"/>
            <p:cNvGrpSpPr/>
            <p:nvPr/>
          </p:nvGrpSpPr>
          <p:grpSpPr>
            <a:xfrm>
              <a:off x="546100" y="800099"/>
              <a:ext cx="8255000" cy="1790701"/>
              <a:chOff x="0" y="0"/>
              <a:chExt cx="8255000" cy="1790699"/>
            </a:xfrm>
          </p:grpSpPr>
          <p:sp>
            <p:nvSpPr>
              <p:cNvPr id="297" name="Shape 297"/>
              <p:cNvSpPr/>
              <p:nvPr/>
            </p:nvSpPr>
            <p:spPr>
              <a:xfrm>
                <a:off x="0" y="0"/>
                <a:ext cx="8254901" cy="34481"/>
              </a:xfrm>
              <a:prstGeom prst="line">
                <a:avLst/>
              </a:prstGeom>
              <a:noFill/>
              <a:ln w="1905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 eaLnBrk="1" fontAlgn="auto"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844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 flipV="1">
                <a:off x="0" y="1790676"/>
                <a:ext cx="8255000" cy="24"/>
              </a:xfrm>
              <a:prstGeom prst="line">
                <a:avLst/>
              </a:prstGeom>
              <a:noFill/>
              <a:ln w="1905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 eaLnBrk="1" fontAlgn="auto"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rgbClr val="000000"/>
                    </a:solidFill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844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Generic shortest-paths algorithm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r>
              <a:rPr sz="2400"/>
              <a:t>Efficient implementations.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How to choose which edge to relax?</a:t>
            </a:r>
          </a:p>
          <a:p>
            <a:r>
              <a:rPr sz="2400"/>
              <a:t>Ex 1.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Dijkstra's algorithm (nonnegative weights).</a:t>
            </a:r>
          </a:p>
          <a:p>
            <a:r>
              <a:rPr sz="2400"/>
              <a:t>Ex 2.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Topological sort algorithm (no directed cycles).</a:t>
            </a:r>
          </a:p>
          <a:p>
            <a:r>
              <a:rPr sz="2400"/>
              <a:t>Ex 3.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Bellman-Ford algorithm (no negative cycles).</a:t>
            </a:r>
          </a:p>
        </p:txBody>
      </p:sp>
      <p:sp>
        <p:nvSpPr>
          <p:cNvPr id="307" name="Shape 307"/>
          <p:cNvSpPr/>
          <p:nvPr/>
        </p:nvSpPr>
        <p:spPr>
          <a:xfrm>
            <a:off x="2533056" y="1732315"/>
            <a:ext cx="6607969" cy="2152055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899172" y="2439149"/>
            <a:ext cx="6456164" cy="144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Initialize distTo[s] = 0 and distTo[v] = </a:t>
            </a:r>
            <a:r>
              <a:rPr sz="140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¥</a:t>
            </a:r>
            <a: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 for all other vertices.</a:t>
            </a:r>
          </a:p>
          <a:p>
            <a:pPr marL="41273" marR="41273" defTabSz="910796" eaLnBrk="1" fontAlgn="auto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Repeat until optimality conditions are satisfied:</a:t>
            </a:r>
            <a:b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</a:br>
            <a: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    </a:t>
            </a:r>
            <a:r>
              <a:rPr sz="140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-</a:t>
            </a:r>
            <a:r>
              <a:rPr sz="1406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  Relax any edge.</a:t>
            </a:r>
          </a:p>
        </p:txBody>
      </p:sp>
      <p:sp>
        <p:nvSpPr>
          <p:cNvPr id="309" name="Shape 309"/>
          <p:cNvSpPr/>
          <p:nvPr/>
        </p:nvSpPr>
        <p:spPr>
          <a:xfrm>
            <a:off x="2899767" y="1960122"/>
            <a:ext cx="4624664" cy="36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6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Generic algorithm (to compute SPT from s)</a:t>
            </a:r>
          </a:p>
        </p:txBody>
      </p:sp>
      <p:grpSp>
        <p:nvGrpSpPr>
          <p:cNvPr id="312" name="Group 312"/>
          <p:cNvGrpSpPr/>
          <p:nvPr/>
        </p:nvGrpSpPr>
        <p:grpSpPr>
          <a:xfrm>
            <a:off x="2917032" y="2294885"/>
            <a:ext cx="5804297" cy="1259087"/>
            <a:chOff x="0" y="0"/>
            <a:chExt cx="8255000" cy="1790699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8254901" cy="34481"/>
            </a:xfrm>
            <a:prstGeom prst="line">
              <a:avLst/>
            </a:prstGeom>
            <a:noFill/>
            <a:ln w="1905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 flipV="1">
              <a:off x="0" y="1790676"/>
              <a:ext cx="8255000" cy="24"/>
            </a:xfrm>
            <a:prstGeom prst="line">
              <a:avLst/>
            </a:prstGeom>
            <a:noFill/>
            <a:ln w="1905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Edsger W. Dijkstra:  select quotes</a:t>
            </a:r>
          </a:p>
        </p:txBody>
      </p:sp>
      <p:pic>
        <p:nvPicPr>
          <p:cNvPr id="330" name="EWDwww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35" y="1400095"/>
            <a:ext cx="2981865" cy="397581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9596089" y="5434808"/>
            <a:ext cx="1753686" cy="509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1125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Edsger W. Dijkstra</a:t>
            </a:r>
          </a:p>
          <a:p>
            <a:pPr marL="41273" marR="41273" defTabSz="910796" eaLnBrk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1125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Console" panose="020B0609040504020204" pitchFamily="49" charset="0"/>
                <a:sym typeface="Lucida Grande"/>
              </a:rPr>
              <a:t>Turing award 1972</a:t>
            </a:r>
          </a:p>
        </p:txBody>
      </p:sp>
      <p:sp>
        <p:nvSpPr>
          <p:cNvPr id="332" name="Shape 332"/>
          <p:cNvSpPr/>
          <p:nvPr/>
        </p:nvSpPr>
        <p:spPr>
          <a:xfrm>
            <a:off x="609600" y="1400095"/>
            <a:ext cx="7850386" cy="44923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1805" tIns="151805" rIns="151805" bIns="151805">
            <a:spAutoFit/>
          </a:bodyPr>
          <a:lstStyle/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“ Do only what only you can do. ”</a:t>
            </a: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 sz="1600" i="1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Times Roman"/>
            </a:endParaRP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“ In their capacity as a tool, computers will be but a ripple on the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surface of our culture.  In their capacity as intellectual challenge,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they are without precedent in the cultural history of mankind. ”</a:t>
            </a: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 sz="1600" i="1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Times Roman"/>
            </a:endParaRP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“ The use of COBOL cripples the mind; its teaching should,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therefore, be regarded as a criminal offence. ”</a:t>
            </a: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 sz="1600" i="1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Times Roman"/>
            </a:endParaRP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“ It is practically impossible to teach good programming to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students that have had a prior exposure to BASIC: as potential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programmers they are mentally mutilated beyond hope of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regeneration. ”</a:t>
            </a: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 sz="1600" i="1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Times Roman"/>
            </a:endParaRPr>
          </a:p>
          <a:p>
            <a:pPr marL="43178" marR="43178" defTabSz="910796" eaLnBrk="1" fontAlgn="auto">
              <a:spcBef>
                <a:spcPts val="0"/>
              </a:spcBef>
              <a:spcAft>
                <a:spcPts val="0"/>
              </a:spcAft>
              <a:defRPr sz="2400" i="1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“ APL is a mistake, carried through to perfection. It is the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language of the future for the programming techniques</a:t>
            </a:r>
            <a:b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</a:br>
            <a:r>
              <a:rPr sz="1600" i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Times Roman"/>
              </a:rPr>
              <a:t>   of the past:  it creates a new generation of coding bums. ”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Edsger W. Dijkstra:  select quotes</a:t>
            </a:r>
          </a:p>
        </p:txBody>
      </p:sp>
      <p:pic>
        <p:nvPicPr>
          <p:cNvPr id="338" name="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851" y="3116461"/>
            <a:ext cx="8930" cy="8930"/>
          </a:xfrm>
          <a:prstGeom prst="rect">
            <a:avLst/>
          </a:prstGeom>
          <a:ln w="12700"/>
        </p:spPr>
      </p:pic>
      <p:pic>
        <p:nvPicPr>
          <p:cNvPr id="339" name="Screen Shot 2013-11-20 at 12.19.03 PM.png"/>
          <p:cNvPicPr>
            <a:picLocks noChangeAspect="1"/>
          </p:cNvPicPr>
          <p:nvPr/>
        </p:nvPicPr>
        <p:blipFill rotWithShape="1">
          <a:blip r:embed="rId4"/>
          <a:srcRect l="5031" r="9" b="29792"/>
          <a:stretch/>
        </p:blipFill>
        <p:spPr>
          <a:xfrm>
            <a:off x="1494617" y="1545397"/>
            <a:ext cx="7988327" cy="5033203"/>
          </a:xfrm>
          <a:prstGeom prst="rect">
            <a:avLst/>
          </a:prstGeom>
          <a:ln w="12700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r>
              <a:rPr lang="en-US" dirty="0"/>
              <a:t>Project #3 </a:t>
            </a:r>
            <a:r>
              <a:rPr lang="en-US"/>
              <a:t>due Friday, 12/2</a:t>
            </a:r>
            <a:endParaRPr lang="en-US" dirty="0"/>
          </a:p>
          <a:p>
            <a:r>
              <a:rPr lang="en-US"/>
              <a:t>Homework #9 due Friday, 11/18</a:t>
            </a:r>
            <a:endParaRPr lang="en-US" dirty="0"/>
          </a:p>
          <a:p>
            <a:endParaRPr lang="en-US" dirty="0"/>
          </a:p>
          <a:p>
            <a:r>
              <a:rPr lang="en-US"/>
              <a:t>Final Exam: Friday, December 9</a:t>
            </a:r>
          </a:p>
          <a:p>
            <a:pPr lvl="1"/>
            <a:r>
              <a:rPr lang="en-US"/>
              <a:t>Exam will be at 10:15am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sz="2400"/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>
              <a:rPr sz="2400"/>
            </a:br>
            <a:r>
              <a:rPr sz="2400"/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rPr sz="2400"/>
              <a:t> value).</a:t>
            </a:r>
            <a:endParaRPr/>
          </a:p>
          <a:p>
            <a:pPr lvl="1"/>
            <a:r>
              <a:rPr sz="2400"/>
              <a:t>Add vertex to tree and relax all edges pointing from that vertex.</a:t>
            </a:r>
          </a:p>
        </p:txBody>
      </p:sp>
      <p:sp>
        <p:nvSpPr>
          <p:cNvPr id="346" name="Shape 346"/>
          <p:cNvSpPr/>
          <p:nvPr/>
        </p:nvSpPr>
        <p:spPr>
          <a:xfrm flipH="1" flipV="1">
            <a:off x="4749143" y="5290451"/>
            <a:ext cx="2641662" cy="519321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7" name="Shape 347"/>
          <p:cNvSpPr/>
          <p:nvPr/>
        </p:nvSpPr>
        <p:spPr>
          <a:xfrm flipH="1">
            <a:off x="2431959" y="4406544"/>
            <a:ext cx="1529847" cy="1475769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8" name="Shape 348"/>
          <p:cNvSpPr/>
          <p:nvPr/>
        </p:nvSpPr>
        <p:spPr>
          <a:xfrm flipH="1">
            <a:off x="4131424" y="4312257"/>
            <a:ext cx="1491439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9" name="Shape 349"/>
          <p:cNvSpPr/>
          <p:nvPr/>
        </p:nvSpPr>
        <p:spPr>
          <a:xfrm flipV="1">
            <a:off x="4158238" y="3085558"/>
            <a:ext cx="1" cy="990588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0" name="Shape 350"/>
          <p:cNvSpPr/>
          <p:nvPr/>
        </p:nvSpPr>
        <p:spPr>
          <a:xfrm flipH="1" flipV="1">
            <a:off x="6559721" y="3150732"/>
            <a:ext cx="933564" cy="253275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1" name="Shape 351"/>
          <p:cNvSpPr/>
          <p:nvPr/>
        </p:nvSpPr>
        <p:spPr>
          <a:xfrm flipH="1">
            <a:off x="5784302" y="3245685"/>
            <a:ext cx="668886" cy="111393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2" name="Shape 352"/>
          <p:cNvSpPr/>
          <p:nvPr/>
        </p:nvSpPr>
        <p:spPr>
          <a:xfrm flipH="1" flipV="1">
            <a:off x="5913992" y="4404636"/>
            <a:ext cx="1512532" cy="133243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3" name="Shape 353"/>
          <p:cNvSpPr/>
          <p:nvPr/>
        </p:nvSpPr>
        <p:spPr>
          <a:xfrm flipH="1">
            <a:off x="2399092" y="5929821"/>
            <a:ext cx="4991728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4" name="Shape 354"/>
          <p:cNvSpPr/>
          <p:nvPr/>
        </p:nvSpPr>
        <p:spPr>
          <a:xfrm flipV="1">
            <a:off x="2403772" y="3906488"/>
            <a:ext cx="1" cy="179498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5" name="Shape 355"/>
          <p:cNvSpPr/>
          <p:nvPr/>
        </p:nvSpPr>
        <p:spPr>
          <a:xfrm flipH="1" flipV="1">
            <a:off x="2418645" y="3817025"/>
            <a:ext cx="1543160" cy="4188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6" name="Shape 356"/>
          <p:cNvSpPr/>
          <p:nvPr/>
        </p:nvSpPr>
        <p:spPr>
          <a:xfrm flipH="1">
            <a:off x="2438239" y="3173910"/>
            <a:ext cx="1532497" cy="608232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7" name="Shape 357"/>
          <p:cNvSpPr/>
          <p:nvPr/>
        </p:nvSpPr>
        <p:spPr>
          <a:xfrm flipH="1" flipV="1">
            <a:off x="4208430" y="3118756"/>
            <a:ext cx="1432157" cy="108240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8" name="Shape 358"/>
          <p:cNvSpPr/>
          <p:nvPr/>
        </p:nvSpPr>
        <p:spPr>
          <a:xfrm flipH="1">
            <a:off x="4150165" y="3111701"/>
            <a:ext cx="2222682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9" name="Shape 359"/>
          <p:cNvSpPr/>
          <p:nvPr/>
        </p:nvSpPr>
        <p:spPr>
          <a:xfrm flipH="1" flipV="1">
            <a:off x="4130155" y="4286189"/>
            <a:ext cx="462168" cy="754362"/>
          </a:xfrm>
          <a:prstGeom prst="line">
            <a:avLst/>
          </a:prstGeom>
          <a:ln w="254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0" name="Shape 360"/>
          <p:cNvSpPr/>
          <p:nvPr/>
        </p:nvSpPr>
        <p:spPr>
          <a:xfrm flipH="1">
            <a:off x="4700188" y="4406543"/>
            <a:ext cx="940398" cy="82398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1" name="Shape 361"/>
          <p:cNvSpPr/>
          <p:nvPr/>
        </p:nvSpPr>
        <p:spPr>
          <a:xfrm flipH="1">
            <a:off x="2401577" y="5282795"/>
            <a:ext cx="2087080" cy="597495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220515" y="3621607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0</a:t>
            </a:r>
          </a:p>
        </p:txBody>
      </p:sp>
      <p:sp>
        <p:nvSpPr>
          <p:cNvPr id="363" name="Shape 363"/>
          <p:cNvSpPr/>
          <p:nvPr/>
        </p:nvSpPr>
        <p:spPr>
          <a:xfrm>
            <a:off x="2220515" y="5724058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4</a:t>
            </a:r>
          </a:p>
        </p:txBody>
      </p:sp>
      <p:sp>
        <p:nvSpPr>
          <p:cNvPr id="364" name="Shape 364"/>
          <p:cNvSpPr/>
          <p:nvPr/>
        </p:nvSpPr>
        <p:spPr>
          <a:xfrm>
            <a:off x="3989411" y="4108353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7</a:t>
            </a:r>
          </a:p>
        </p:txBody>
      </p:sp>
      <p:sp>
        <p:nvSpPr>
          <p:cNvPr id="365" name="Shape 365"/>
          <p:cNvSpPr/>
          <p:nvPr/>
        </p:nvSpPr>
        <p:spPr>
          <a:xfrm>
            <a:off x="3975689" y="2915285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</a:t>
            </a:r>
          </a:p>
        </p:txBody>
      </p:sp>
      <p:sp>
        <p:nvSpPr>
          <p:cNvPr id="366" name="Shape 366"/>
          <p:cNvSpPr/>
          <p:nvPr/>
        </p:nvSpPr>
        <p:spPr>
          <a:xfrm>
            <a:off x="6390408" y="2907026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3</a:t>
            </a:r>
          </a:p>
        </p:txBody>
      </p:sp>
      <p:sp>
        <p:nvSpPr>
          <p:cNvPr id="367" name="Shape 367"/>
          <p:cNvSpPr/>
          <p:nvPr/>
        </p:nvSpPr>
        <p:spPr>
          <a:xfrm>
            <a:off x="4497750" y="5052784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5</a:t>
            </a:r>
          </a:p>
        </p:txBody>
      </p:sp>
      <p:sp>
        <p:nvSpPr>
          <p:cNvPr id="368" name="Shape 368"/>
          <p:cNvSpPr/>
          <p:nvPr/>
        </p:nvSpPr>
        <p:spPr>
          <a:xfrm>
            <a:off x="5649244" y="4134213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2</a:t>
            </a:r>
          </a:p>
        </p:txBody>
      </p:sp>
      <p:sp>
        <p:nvSpPr>
          <p:cNvPr id="369" name="Shape 369"/>
          <p:cNvSpPr/>
          <p:nvPr/>
        </p:nvSpPr>
        <p:spPr>
          <a:xfrm>
            <a:off x="7395108" y="5706199"/>
            <a:ext cx="357188" cy="357188"/>
          </a:xfrm>
          <a:prstGeom prst="ellipse">
            <a:avLst/>
          </a:prstGeom>
          <a:solidFill>
            <a:srgbClr val="B5B5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6</a:t>
            </a:r>
          </a:p>
        </p:txBody>
      </p:sp>
      <p:sp>
        <p:nvSpPr>
          <p:cNvPr id="370" name="Shape 370"/>
          <p:cNvSpPr/>
          <p:nvPr/>
        </p:nvSpPr>
        <p:spPr>
          <a:xfrm>
            <a:off x="1916907" y="3647520"/>
            <a:ext cx="25327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s</a:t>
            </a:r>
          </a:p>
        </p:txBody>
      </p:sp>
      <p:sp>
        <p:nvSpPr>
          <p:cNvPr id="371" name="Shape 371"/>
          <p:cNvSpPr/>
          <p:nvPr/>
        </p:nvSpPr>
        <p:spPr>
          <a:xfrm>
            <a:off x="4149329" y="4611926"/>
            <a:ext cx="535781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6</a:t>
            </a:r>
          </a:p>
        </p:txBody>
      </p:sp>
      <p:sp>
        <p:nvSpPr>
          <p:cNvPr id="372" name="Shape 372"/>
          <p:cNvSpPr/>
          <p:nvPr/>
        </p:nvSpPr>
        <p:spPr>
          <a:xfrm>
            <a:off x="2193727" y="4540489"/>
            <a:ext cx="437555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9</a:t>
            </a:r>
          </a:p>
        </p:txBody>
      </p:sp>
      <p:sp>
        <p:nvSpPr>
          <p:cNvPr id="373" name="Shape 373"/>
          <p:cNvSpPr/>
          <p:nvPr/>
        </p:nvSpPr>
        <p:spPr>
          <a:xfrm>
            <a:off x="3140274" y="3933270"/>
            <a:ext cx="267891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8</a:t>
            </a:r>
          </a:p>
        </p:txBody>
      </p:sp>
      <p:sp>
        <p:nvSpPr>
          <p:cNvPr id="374" name="Shape 374"/>
          <p:cNvSpPr/>
          <p:nvPr/>
        </p:nvSpPr>
        <p:spPr>
          <a:xfrm>
            <a:off x="3631406" y="5344161"/>
            <a:ext cx="33039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4</a:t>
            </a:r>
          </a:p>
        </p:txBody>
      </p:sp>
      <p:sp>
        <p:nvSpPr>
          <p:cNvPr id="375" name="Shape 375"/>
          <p:cNvSpPr/>
          <p:nvPr/>
        </p:nvSpPr>
        <p:spPr>
          <a:xfrm>
            <a:off x="3113485" y="4924465"/>
            <a:ext cx="321469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5</a:t>
            </a:r>
          </a:p>
        </p:txBody>
      </p:sp>
      <p:sp>
        <p:nvSpPr>
          <p:cNvPr id="376" name="Shape 376"/>
          <p:cNvSpPr/>
          <p:nvPr/>
        </p:nvSpPr>
        <p:spPr>
          <a:xfrm>
            <a:off x="4756547" y="4201161"/>
            <a:ext cx="35718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7</a:t>
            </a:r>
          </a:p>
        </p:txBody>
      </p:sp>
      <p:sp>
        <p:nvSpPr>
          <p:cNvPr id="377" name="Shape 377"/>
          <p:cNvSpPr/>
          <p:nvPr/>
        </p:nvSpPr>
        <p:spPr>
          <a:xfrm>
            <a:off x="5042297" y="4665504"/>
            <a:ext cx="34825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</a:t>
            </a:r>
          </a:p>
        </p:txBody>
      </p:sp>
      <p:sp>
        <p:nvSpPr>
          <p:cNvPr id="378" name="Shape 378"/>
          <p:cNvSpPr/>
          <p:nvPr/>
        </p:nvSpPr>
        <p:spPr>
          <a:xfrm>
            <a:off x="3104555" y="3334981"/>
            <a:ext cx="33932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5</a:t>
            </a:r>
          </a:p>
        </p:txBody>
      </p:sp>
      <p:sp>
        <p:nvSpPr>
          <p:cNvPr id="379" name="Shape 379"/>
          <p:cNvSpPr/>
          <p:nvPr/>
        </p:nvSpPr>
        <p:spPr>
          <a:xfrm>
            <a:off x="3988594" y="3442137"/>
            <a:ext cx="33932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4</a:t>
            </a:r>
          </a:p>
        </p:txBody>
      </p:sp>
      <p:sp>
        <p:nvSpPr>
          <p:cNvPr id="380" name="Shape 380"/>
          <p:cNvSpPr/>
          <p:nvPr/>
        </p:nvSpPr>
        <p:spPr>
          <a:xfrm>
            <a:off x="4765477" y="2977794"/>
            <a:ext cx="33932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15</a:t>
            </a:r>
          </a:p>
        </p:txBody>
      </p:sp>
      <p:sp>
        <p:nvSpPr>
          <p:cNvPr id="381" name="Shape 381"/>
          <p:cNvSpPr/>
          <p:nvPr/>
        </p:nvSpPr>
        <p:spPr>
          <a:xfrm>
            <a:off x="5962055" y="3656450"/>
            <a:ext cx="33932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3</a:t>
            </a:r>
          </a:p>
        </p:txBody>
      </p:sp>
      <p:sp>
        <p:nvSpPr>
          <p:cNvPr id="382" name="Shape 382"/>
          <p:cNvSpPr/>
          <p:nvPr/>
        </p:nvSpPr>
        <p:spPr>
          <a:xfrm>
            <a:off x="4765477" y="3567153"/>
            <a:ext cx="339328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12</a:t>
            </a:r>
          </a:p>
        </p:txBody>
      </p:sp>
      <p:sp>
        <p:nvSpPr>
          <p:cNvPr id="383" name="Shape 383"/>
          <p:cNvSpPr/>
          <p:nvPr/>
        </p:nvSpPr>
        <p:spPr>
          <a:xfrm>
            <a:off x="4711899" y="5826364"/>
            <a:ext cx="437555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20</a:t>
            </a:r>
          </a:p>
        </p:txBody>
      </p:sp>
      <p:sp>
        <p:nvSpPr>
          <p:cNvPr id="384" name="Shape 384"/>
          <p:cNvSpPr/>
          <p:nvPr/>
        </p:nvSpPr>
        <p:spPr>
          <a:xfrm>
            <a:off x="5578079" y="5370950"/>
            <a:ext cx="437555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13</a:t>
            </a:r>
          </a:p>
        </p:txBody>
      </p:sp>
      <p:sp>
        <p:nvSpPr>
          <p:cNvPr id="385" name="Shape 385"/>
          <p:cNvSpPr/>
          <p:nvPr/>
        </p:nvSpPr>
        <p:spPr>
          <a:xfrm>
            <a:off x="6256735" y="4754801"/>
            <a:ext cx="437555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11</a:t>
            </a:r>
          </a:p>
        </p:txBody>
      </p:sp>
      <p:sp>
        <p:nvSpPr>
          <p:cNvPr id="386" name="Shape 386"/>
          <p:cNvSpPr/>
          <p:nvPr/>
        </p:nvSpPr>
        <p:spPr>
          <a:xfrm>
            <a:off x="6756798" y="4120794"/>
            <a:ext cx="437555" cy="258961"/>
          </a:xfrm>
          <a:prstGeom prst="ellipse">
            <a:avLst/>
          </a:prstGeom>
          <a:solidFill>
            <a:srgbClr val="F5F5F5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9</a:t>
            </a:r>
          </a:p>
        </p:txBody>
      </p:sp>
      <p:sp>
        <p:nvSpPr>
          <p:cNvPr id="387" name="Shape 387"/>
          <p:cNvSpPr/>
          <p:nvPr/>
        </p:nvSpPr>
        <p:spPr>
          <a:xfrm>
            <a:off x="2238376" y="6212655"/>
            <a:ext cx="2502288" cy="33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266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an edge-weighted digraph</a:t>
            </a:r>
          </a:p>
        </p:txBody>
      </p:sp>
      <p:sp>
        <p:nvSpPr>
          <p:cNvPr id="388" name="Shape 388"/>
          <p:cNvSpPr/>
          <p:nvPr/>
        </p:nvSpPr>
        <p:spPr>
          <a:xfrm>
            <a:off x="10585260" y="2223492"/>
            <a:ext cx="899285" cy="4350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1   5.0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4   9.0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7   8.0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2  12.0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3  15.0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7   4.0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3   3.0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6  11.0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3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6   9.0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5   4.0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6  20.0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7   5.0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2   1.0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6  13.0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5   6.0</a:t>
            </a:r>
          </a:p>
          <a:p>
            <a:pPr marL="41273" marR="41273" defTabSz="910796" eaLnBrk="1" fontAlgn="auto">
              <a:lnSpc>
                <a:spcPts val="2109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2   7.0</a:t>
            </a:r>
          </a:p>
        </p:txBody>
      </p:sp>
      <p:pic>
        <p:nvPicPr>
          <p:cNvPr id="389" name="button.pn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292" y="308317"/>
            <a:ext cx="616148" cy="616148"/>
          </a:xfrm>
          <a:prstGeom prst="rect">
            <a:avLst/>
          </a:prstGeom>
          <a:ln w="12700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demo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sz="2400"/>
              <a:t>Consider vertices in increasing order of distance from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s</a:t>
            </a:r>
            <a:br>
              <a:rPr sz="2400"/>
            </a:br>
            <a:r>
              <a:rPr sz="2400"/>
              <a:t>(non-tree vertex with the lowest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distTo[]</a:t>
            </a:r>
            <a:r>
              <a:rPr sz="2400"/>
              <a:t> value).</a:t>
            </a:r>
          </a:p>
          <a:p>
            <a:pPr lvl="1"/>
            <a:r>
              <a:rPr sz="2400"/>
              <a:t>Add vertex to tree and relax all edges pointing from that vertex.</a:t>
            </a:r>
          </a:p>
        </p:txBody>
      </p:sp>
      <p:sp>
        <p:nvSpPr>
          <p:cNvPr id="396" name="Shape 396"/>
          <p:cNvSpPr/>
          <p:nvPr/>
        </p:nvSpPr>
        <p:spPr>
          <a:xfrm flipH="1" flipV="1">
            <a:off x="4749143" y="5294530"/>
            <a:ext cx="2641662" cy="519321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97" name="Shape 397"/>
          <p:cNvSpPr/>
          <p:nvPr/>
        </p:nvSpPr>
        <p:spPr>
          <a:xfrm flipH="1">
            <a:off x="2431959" y="4410623"/>
            <a:ext cx="1529847" cy="1475769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98" name="Shape 398"/>
          <p:cNvSpPr/>
          <p:nvPr/>
        </p:nvSpPr>
        <p:spPr>
          <a:xfrm flipH="1">
            <a:off x="4131424" y="4316336"/>
            <a:ext cx="1491439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99" name="Shape 399"/>
          <p:cNvSpPr/>
          <p:nvPr/>
        </p:nvSpPr>
        <p:spPr>
          <a:xfrm flipV="1">
            <a:off x="4158238" y="3089637"/>
            <a:ext cx="1" cy="990588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0" name="Shape 400"/>
          <p:cNvSpPr/>
          <p:nvPr/>
        </p:nvSpPr>
        <p:spPr>
          <a:xfrm flipH="1" flipV="1">
            <a:off x="6559721" y="3154811"/>
            <a:ext cx="933564" cy="2532757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1" name="Shape 401"/>
          <p:cNvSpPr/>
          <p:nvPr/>
        </p:nvSpPr>
        <p:spPr>
          <a:xfrm flipH="1">
            <a:off x="5784302" y="3249764"/>
            <a:ext cx="668886" cy="1113935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2" name="Shape 402"/>
          <p:cNvSpPr/>
          <p:nvPr/>
        </p:nvSpPr>
        <p:spPr>
          <a:xfrm flipH="1" flipV="1">
            <a:off x="5913992" y="4408715"/>
            <a:ext cx="1512532" cy="1332431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3" name="Shape 403"/>
          <p:cNvSpPr/>
          <p:nvPr/>
        </p:nvSpPr>
        <p:spPr>
          <a:xfrm flipH="1">
            <a:off x="2399092" y="5933900"/>
            <a:ext cx="4991728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4" name="Shape 404"/>
          <p:cNvSpPr/>
          <p:nvPr/>
        </p:nvSpPr>
        <p:spPr>
          <a:xfrm flipV="1">
            <a:off x="2403772" y="3910567"/>
            <a:ext cx="1" cy="1794980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5" name="Shape 405"/>
          <p:cNvSpPr/>
          <p:nvPr/>
        </p:nvSpPr>
        <p:spPr>
          <a:xfrm flipH="1" flipV="1">
            <a:off x="2418645" y="3821104"/>
            <a:ext cx="1543160" cy="418800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6" name="Shape 406"/>
          <p:cNvSpPr/>
          <p:nvPr/>
        </p:nvSpPr>
        <p:spPr>
          <a:xfrm flipH="1">
            <a:off x="2438239" y="3177989"/>
            <a:ext cx="1532497" cy="608232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7" name="Shape 407"/>
          <p:cNvSpPr/>
          <p:nvPr/>
        </p:nvSpPr>
        <p:spPr>
          <a:xfrm flipH="1" flipV="1">
            <a:off x="4208430" y="3122835"/>
            <a:ext cx="1432157" cy="1082405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8" name="Shape 408"/>
          <p:cNvSpPr/>
          <p:nvPr/>
        </p:nvSpPr>
        <p:spPr>
          <a:xfrm flipH="1">
            <a:off x="4150165" y="3115780"/>
            <a:ext cx="2222682" cy="1"/>
          </a:xfrm>
          <a:prstGeom prst="line">
            <a:avLst/>
          </a:prstGeom>
          <a:ln w="25400">
            <a:solidFill>
              <a:srgbClr val="BABABA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09" name="Shape 409"/>
          <p:cNvSpPr/>
          <p:nvPr/>
        </p:nvSpPr>
        <p:spPr>
          <a:xfrm flipH="1" flipV="1">
            <a:off x="4130155" y="4290268"/>
            <a:ext cx="462168" cy="754362"/>
          </a:xfrm>
          <a:prstGeom prst="line">
            <a:avLst/>
          </a:prstGeom>
          <a:ln w="25400">
            <a:solidFill>
              <a:srgbClr val="BABABA"/>
            </a:solidFill>
            <a:headEnd type="stealth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10" name="Shape 410"/>
          <p:cNvSpPr/>
          <p:nvPr/>
        </p:nvSpPr>
        <p:spPr>
          <a:xfrm flipH="1">
            <a:off x="4700188" y="4410622"/>
            <a:ext cx="940398" cy="823986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11" name="Shape 411"/>
          <p:cNvSpPr/>
          <p:nvPr/>
        </p:nvSpPr>
        <p:spPr>
          <a:xfrm flipH="1">
            <a:off x="2401577" y="5286874"/>
            <a:ext cx="2087080" cy="597495"/>
          </a:xfrm>
          <a:prstGeom prst="line">
            <a:avLst/>
          </a:prstGeom>
          <a:ln w="889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2220515" y="3625686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0</a:t>
            </a:r>
          </a:p>
        </p:txBody>
      </p:sp>
      <p:sp>
        <p:nvSpPr>
          <p:cNvPr id="413" name="Shape 413"/>
          <p:cNvSpPr/>
          <p:nvPr/>
        </p:nvSpPr>
        <p:spPr>
          <a:xfrm>
            <a:off x="2220515" y="5728137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4</a:t>
            </a:r>
          </a:p>
        </p:txBody>
      </p:sp>
      <p:sp>
        <p:nvSpPr>
          <p:cNvPr id="414" name="Shape 414"/>
          <p:cNvSpPr/>
          <p:nvPr/>
        </p:nvSpPr>
        <p:spPr>
          <a:xfrm>
            <a:off x="3989411" y="4112432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7</a:t>
            </a:r>
          </a:p>
        </p:txBody>
      </p:sp>
      <p:sp>
        <p:nvSpPr>
          <p:cNvPr id="415" name="Shape 415"/>
          <p:cNvSpPr/>
          <p:nvPr/>
        </p:nvSpPr>
        <p:spPr>
          <a:xfrm>
            <a:off x="3975689" y="2919364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1</a:t>
            </a:r>
          </a:p>
        </p:txBody>
      </p:sp>
      <p:sp>
        <p:nvSpPr>
          <p:cNvPr id="416" name="Shape 416"/>
          <p:cNvSpPr/>
          <p:nvPr/>
        </p:nvSpPr>
        <p:spPr>
          <a:xfrm>
            <a:off x="4497750" y="5056863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5</a:t>
            </a:r>
          </a:p>
        </p:txBody>
      </p:sp>
      <p:sp>
        <p:nvSpPr>
          <p:cNvPr id="417" name="Shape 417"/>
          <p:cNvSpPr/>
          <p:nvPr/>
        </p:nvSpPr>
        <p:spPr>
          <a:xfrm>
            <a:off x="5649244" y="4138292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2</a:t>
            </a:r>
          </a:p>
        </p:txBody>
      </p:sp>
      <p:sp>
        <p:nvSpPr>
          <p:cNvPr id="418" name="Shape 418"/>
          <p:cNvSpPr/>
          <p:nvPr/>
        </p:nvSpPr>
        <p:spPr>
          <a:xfrm>
            <a:off x="7395108" y="5710278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2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6</a:t>
            </a:r>
          </a:p>
        </p:txBody>
      </p:sp>
      <p:sp>
        <p:nvSpPr>
          <p:cNvPr id="419" name="Shape 419"/>
          <p:cNvSpPr/>
          <p:nvPr/>
        </p:nvSpPr>
        <p:spPr>
          <a:xfrm>
            <a:off x="8631139" y="3243952"/>
            <a:ext cx="1631858" cy="268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v   distTo[]  edgeTo[]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0     0.0        -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1     5.0       0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1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2    14.0      5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2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3    17.0      2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3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4     9.0       0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4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5    13.0      4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5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6    25.0      2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6 </a:t>
            </a:r>
          </a:p>
          <a:p>
            <a:pPr marL="41273" marR="41273" defTabSz="910796" eaLnBrk="1" fontAlgn="auto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7     8.0       0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sz="1266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rPr>
              <a:t>7 </a:t>
            </a:r>
          </a:p>
        </p:txBody>
      </p:sp>
      <p:sp>
        <p:nvSpPr>
          <p:cNvPr id="420" name="Shape 420"/>
          <p:cNvSpPr/>
          <p:nvPr/>
        </p:nvSpPr>
        <p:spPr>
          <a:xfrm>
            <a:off x="8624832" y="3610068"/>
            <a:ext cx="1631858" cy="156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321457" eaLnBrk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6390408" y="2911105"/>
            <a:ext cx="357188" cy="3571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3</a:t>
            </a:r>
          </a:p>
        </p:txBody>
      </p:sp>
      <p:sp>
        <p:nvSpPr>
          <p:cNvPr id="422" name="Shape 422"/>
          <p:cNvSpPr/>
          <p:nvPr/>
        </p:nvSpPr>
        <p:spPr>
          <a:xfrm>
            <a:off x="2238375" y="6273762"/>
            <a:ext cx="338233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shortest-paths tree from vertex s</a:t>
            </a:r>
          </a:p>
        </p:txBody>
      </p:sp>
      <p:sp>
        <p:nvSpPr>
          <p:cNvPr id="423" name="Shape 423"/>
          <p:cNvSpPr/>
          <p:nvPr/>
        </p:nvSpPr>
        <p:spPr>
          <a:xfrm>
            <a:off x="1916907" y="3651599"/>
            <a:ext cx="25327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ct val="100000"/>
              </a:lnSpc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  <a:latin typeface="Lucida Console" panose="020B0609040504020204" pitchFamily="49" charset="0"/>
              </a:rPr>
              <a:t>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visualization</a:t>
            </a:r>
          </a:p>
        </p:txBody>
      </p:sp>
      <p:pic>
        <p:nvPicPr>
          <p:cNvPr id="427" name="Dijkstra0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5346" y="906033"/>
            <a:ext cx="5938242" cy="5938242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4513555" y="4618713"/>
            <a:ext cx="107345" cy="10733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9069277" y="923892"/>
            <a:ext cx="214313" cy="584001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0" fill="hold"/>
                                        <p:tgtEl>
                                          <p:spTgt spid="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27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 visualization</a:t>
            </a:r>
          </a:p>
        </p:txBody>
      </p:sp>
      <p:pic>
        <p:nvPicPr>
          <p:cNvPr id="435" name="Dijkstra222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5346" y="906033"/>
            <a:ext cx="5938242" cy="593824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8933751" y="1216502"/>
            <a:ext cx="107345" cy="10733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9069277" y="923892"/>
            <a:ext cx="214313" cy="5840016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18" fill="hold"/>
                                        <p:tgtEl>
                                          <p:spTgt spid="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35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algorithm:  correctness proof 1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400"/>
              <a:t>Proposition.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Dijkstra's algorithm computes a SPT in any edge-weighted digraph with nonnegative weights.</a:t>
            </a:r>
          </a:p>
          <a:p>
            <a:r>
              <a:rPr sz="2400"/>
              <a:t>P</a:t>
            </a:r>
            <a:r>
              <a:rPr lang="en-US" sz="2400"/>
              <a:t>roo</a:t>
            </a:r>
            <a:r>
              <a:rPr sz="2400"/>
              <a:t>f</a:t>
            </a:r>
            <a:r>
              <a:rPr lang="en-US" sz="2400"/>
              <a:t>:</a:t>
            </a:r>
            <a:r>
              <a:t>  </a:t>
            </a:r>
          </a:p>
          <a:p>
            <a:pPr lvl="1"/>
            <a:r>
              <a:rPr sz="2400"/>
              <a:t>Each edge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sz="2000"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latin typeface="+mj-lt"/>
                <a:ea typeface="+mj-ea"/>
                <a:cs typeface="+mj-cs"/>
                <a:sym typeface="Times Roman"/>
              </a:rPr>
              <a:t>=</a:t>
            </a:r>
            <a:r>
              <a:rPr sz="2000">
                <a:latin typeface="+mj-lt"/>
                <a:ea typeface="+mj-ea"/>
                <a:cs typeface="+mj-cs"/>
                <a:sym typeface="Times New Roman"/>
              </a:rPr>
              <a:t>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000">
                <a:latin typeface="+mj-lt"/>
                <a:ea typeface="+mj-ea"/>
                <a:cs typeface="+mj-cs"/>
                <a:sym typeface="Times New Roman"/>
              </a:rPr>
              <a:t>→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w</a:t>
            </a:r>
            <a:r>
              <a:rPr sz="2400"/>
              <a:t> is relaxed exactly once (when vertex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v</a:t>
            </a:r>
            <a:r>
              <a:rPr sz="2400"/>
              <a:t> is relaxed),</a:t>
            </a:r>
            <a:br>
              <a:rPr sz="2400"/>
            </a:br>
            <a:r>
              <a:rPr sz="2400"/>
              <a:t>leaving 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000">
                <a:latin typeface="+mj-lt"/>
                <a:ea typeface="+mj-ea"/>
                <a:cs typeface="+mj-cs"/>
              </a:rPr>
              <a:t> </a:t>
            </a:r>
            <a:r>
              <a:rPr sz="2000">
                <a:latin typeface="+mj-lt"/>
                <a:ea typeface="+mj-ea"/>
                <a:cs typeface="+mj-cs"/>
                <a:sym typeface="Times Roman"/>
              </a:rPr>
              <a:t>≤</a:t>
            </a:r>
            <a:r>
              <a:rPr sz="2000">
                <a:latin typeface="+mj-lt"/>
                <a:ea typeface="+mj-ea"/>
                <a:cs typeface="+mj-cs"/>
              </a:rPr>
              <a:t> 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000">
                <a:latin typeface="+mj-lt"/>
                <a:ea typeface="+mj-ea"/>
                <a:cs typeface="+mj-cs"/>
              </a:rPr>
              <a:t> </a:t>
            </a:r>
            <a:r>
              <a:rPr sz="2000">
                <a:latin typeface="+mj-lt"/>
                <a:ea typeface="+mj-ea"/>
                <a:cs typeface="+mj-cs"/>
                <a:sym typeface="Times Roman"/>
              </a:rPr>
              <a:t>+</a:t>
            </a:r>
            <a:r>
              <a:rPr sz="2000">
                <a:latin typeface="+mj-lt"/>
                <a:ea typeface="+mj-ea"/>
                <a:cs typeface="+mj-cs"/>
              </a:rPr>
              <a:t> 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e.weight()</a:t>
            </a:r>
            <a:r>
              <a:rPr sz="2400"/>
              <a:t>.</a:t>
            </a:r>
            <a:endParaRPr/>
          </a:p>
          <a:p>
            <a:pPr lvl="1"/>
            <a:r>
              <a:rPr sz="2400"/>
              <a:t>Inequality holds until algorithm terminates because:</a:t>
            </a:r>
          </a:p>
          <a:p>
            <a:pPr marL="1147763" lvl="2" indent="-214313"/>
            <a:r>
              <a:rPr lang="en-US" sz="2000"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400"/>
              <a:t> cannot increase</a:t>
            </a:r>
            <a:r>
              <a:t> </a:t>
            </a:r>
          </a:p>
          <a:p>
            <a:pPr marL="1147763" lvl="2" indent="-214313"/>
            <a:r>
              <a:rPr lang="en-US" sz="2000"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rPr sz="2000"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/>
              <a:t> will not change</a:t>
            </a:r>
            <a:br/>
            <a:endParaRPr/>
          </a:p>
          <a:p>
            <a:pPr lvl="1"/>
            <a:r>
              <a:rPr sz="2400"/>
              <a:t>Thus, upon termination, shortest-paths optimality conditions hold.  </a:t>
            </a:r>
            <a:r>
              <a:rPr sz="984">
                <a:latin typeface="Webdings"/>
                <a:ea typeface="Webdings"/>
                <a:cs typeface="Webdings"/>
                <a:sym typeface="Webdings"/>
              </a:rPr>
              <a:t>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5607132" y="4373696"/>
            <a:ext cx="5422043" cy="564578"/>
            <a:chOff x="0" y="0"/>
            <a:chExt cx="7711349" cy="802957"/>
          </a:xfrm>
        </p:grpSpPr>
        <p:sp>
          <p:nvSpPr>
            <p:cNvPr id="444" name="Shape 444"/>
            <p:cNvSpPr/>
            <p:nvPr/>
          </p:nvSpPr>
          <p:spPr>
            <a:xfrm>
              <a:off x="0" y="419491"/>
              <a:ext cx="713205" cy="0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860380" y="0"/>
              <a:ext cx="6850969" cy="802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41273" marR="41273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6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we choose lowest </a:t>
              </a:r>
              <a:r>
                <a:rPr sz="14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Helvetica"/>
                  <a:ea typeface="+mj-ea"/>
                  <a:cs typeface="Helvetica"/>
                  <a:sym typeface="Helvetica"/>
                </a:rPr>
                <a:t>distTo[]</a:t>
              </a:r>
              <a:r>
                <a:rPr sz="16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 value at each step</a:t>
              </a:r>
            </a:p>
            <a:p>
              <a:pPr marL="41273" marR="41273" defTabSz="910796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6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(and edge weights are nonnegative)</a:t>
              </a: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5604867" y="3986143"/>
            <a:ext cx="4437673" cy="459151"/>
            <a:chOff x="0" y="1"/>
            <a:chExt cx="6311355" cy="652276"/>
          </a:xfrm>
        </p:grpSpPr>
        <p:sp>
          <p:nvSpPr>
            <p:cNvPr id="447" name="Shape 447"/>
            <p:cNvSpPr/>
            <p:nvPr/>
          </p:nvSpPr>
          <p:spPr>
            <a:xfrm>
              <a:off x="863599" y="1"/>
              <a:ext cx="5447756" cy="6522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Helvetica"/>
                  <a:ea typeface="+mj-ea"/>
                  <a:cs typeface="Helvetica"/>
                  <a:sym typeface="Helvetica"/>
                </a:rPr>
                <a:t>distTo[]</a:t>
              </a:r>
              <a:r>
                <a:rPr sz="1600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 values are monotone decreasing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323452"/>
              <a:ext cx="713204" cy="0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build="p" bldLvl="5" animBg="1" advAuto="0"/>
      <p:bldP spid="446" grpId="0" animBg="1" advAuto="0"/>
      <p:bldP spid="449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algorithm:  correctness proof 2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400"/>
              <a:t>Invariant. </a:t>
            </a:r>
            <a:r>
              <a:rPr sz="2400">
                <a:solidFill>
                  <a:srgbClr val="000000"/>
                </a:solidFill>
              </a:rPr>
              <a:t>For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400">
                <a:solidFill>
                  <a:srgbClr val="000000"/>
                </a:solidFill>
              </a:rPr>
              <a:t> in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400">
                <a:solidFill>
                  <a:srgbClr val="000000"/>
                </a:solidFill>
              </a:rPr>
              <a:t>, </a:t>
            </a:r>
            <a:r>
              <a: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distTo[v]</a:t>
            </a:r>
            <a:r>
              <a:rPr sz="2400">
                <a:solidFill>
                  <a:srgbClr val="000000"/>
                </a:solidFill>
              </a:rPr>
              <a:t> is the length of the shortest path from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</a:rPr>
              <a:t> to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8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r>
              <a:rPr sz="2400"/>
              <a:t>P</a:t>
            </a:r>
            <a:r>
              <a:rPr lang="en-US" sz="2400"/>
              <a:t>roo</a:t>
            </a:r>
            <a:r>
              <a:rPr sz="2400"/>
              <a:t>f</a:t>
            </a:r>
            <a:r>
              <a:rPr lang="en-US" sz="2400"/>
              <a:t>:</a:t>
            </a:r>
            <a:r>
              <a:rPr sz="2400"/>
              <a:t>  </a:t>
            </a:r>
            <a:r>
              <a:rPr sz="2400">
                <a:solidFill>
                  <a:srgbClr val="5E5E5E"/>
                </a:solidFill>
              </a:rPr>
              <a:t>[ by induction on </a:t>
            </a:r>
            <a:r>
              <a:rPr sz="2400">
                <a:solidFill>
                  <a:srgbClr val="5E5E5E"/>
                </a:solidFill>
                <a:latin typeface="Symbol"/>
                <a:ea typeface="Symbol"/>
                <a:cs typeface="Symbol"/>
                <a:sym typeface="Symbol"/>
              </a:rPr>
              <a:t>|</a:t>
            </a:r>
            <a:r>
              <a: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solidFill>
                  <a:srgbClr val="5E5E5E"/>
                </a:solid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40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>
                <a:solidFill>
                  <a:srgbClr val="5E5E5E"/>
                </a:solidFill>
                <a:latin typeface="Symbol"/>
                <a:ea typeface="Symbol"/>
                <a:cs typeface="Symbol"/>
                <a:sym typeface="Symbol"/>
              </a:rPr>
              <a:t>|</a:t>
            </a:r>
            <a:r>
              <a: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>
                <a:solidFill>
                  <a:srgbClr val="5E5E5E"/>
                </a:solidFill>
              </a:rPr>
              <a:t>]</a:t>
            </a:r>
          </a:p>
          <a:p>
            <a:pPr lvl="1"/>
            <a:r>
              <a:rPr sz="2400"/>
              <a:t>Let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 sz="2400"/>
              <a:t> be next vertex added to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400"/>
              <a:t>.</a:t>
            </a:r>
          </a:p>
          <a:p>
            <a:pPr lvl="1"/>
            <a:r>
              <a:rPr sz="2400"/>
              <a:t>Let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P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sz="2400"/>
              <a:t> be the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>
                <a:latin typeface="Times New Roman"/>
                <a:ea typeface="Times New Roman"/>
                <a:cs typeface="Times New Roman"/>
                <a:sym typeface="Times New Roman"/>
              </a:rPr>
              <a:t>↝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 sz="2400"/>
              <a:t> path through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400"/>
              <a:t>.</a:t>
            </a:r>
          </a:p>
          <a:p>
            <a:pPr lvl="1"/>
            <a:r>
              <a:rPr sz="2400"/>
              <a:t>Consider any other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>
                <a:latin typeface="Times New Roman"/>
                <a:ea typeface="Times New Roman"/>
                <a:cs typeface="Times New Roman"/>
                <a:sym typeface="Times New Roman"/>
              </a:rPr>
              <a:t>↝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 sz="2400"/>
              <a:t> path 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sz="2400"/>
              <a:t>; let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x</a:t>
            </a:r>
            <a:r>
              <a:rPr sz="2400"/>
              <a:t> be first vertex on path outside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400"/>
              <a:t>.</a:t>
            </a:r>
          </a:p>
          <a:p>
            <a:pPr lvl="1"/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P</a:t>
            </a:r>
            <a:r>
              <a:rPr sz="2400"/>
              <a:t> is already as long as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P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sz="2400"/>
              <a:t> as soon as it reaches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x</a:t>
            </a:r>
            <a:r>
              <a:rPr sz="2400"/>
              <a:t> by greedy choice.</a:t>
            </a:r>
          </a:p>
          <a:p>
            <a:pPr lvl="1"/>
            <a:r>
              <a:rPr sz="2400"/>
              <a:t>Thus,</a:t>
            </a:r>
            <a:r>
              <a:rPr sz="2400">
                <a:uFill>
                  <a:solidFill>
                    <a:srgbClr val="0048AA"/>
                  </a:solidFill>
                </a:uFill>
              </a:rPr>
              <a:t> </a:t>
            </a:r>
            <a:r>
              <a:rPr sz="2000">
                <a:uFill>
                  <a:solidFill>
                    <a:srgbClr val="0048AA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distTo[w]</a:t>
            </a:r>
            <a:r>
              <a:rPr sz="2400">
                <a:uFill>
                  <a:solidFill>
                    <a:srgbClr val="0048AA"/>
                  </a:solidFill>
                </a:uFill>
              </a:rPr>
              <a:t> is the length of the shortest path from </a:t>
            </a:r>
            <a:r>
              <a:rPr sz="2400" i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sz="2400">
                <a:uFill>
                  <a:solidFill>
                    <a:srgbClr val="0048AA"/>
                  </a:solidFill>
                </a:uFill>
              </a:rPr>
              <a:t> to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w</a:t>
            </a:r>
            <a:r>
              <a:rPr sz="2400">
                <a:uFill>
                  <a:solidFill>
                    <a:srgbClr val="0048AA"/>
                  </a:solidFill>
                </a:uFill>
              </a:rPr>
              <a:t>.</a:t>
            </a:r>
          </a:p>
        </p:txBody>
      </p:sp>
      <p:sp>
        <p:nvSpPr>
          <p:cNvPr id="456" name="Shape 456"/>
          <p:cNvSpPr/>
          <p:nvPr/>
        </p:nvSpPr>
        <p:spPr>
          <a:xfrm>
            <a:off x="3807685" y="4567425"/>
            <a:ext cx="3256589" cy="1925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7" h="21274" extrusionOk="0">
                <a:moveTo>
                  <a:pt x="2410" y="5889"/>
                </a:moveTo>
                <a:cubicBezTo>
                  <a:pt x="2728" y="5520"/>
                  <a:pt x="3096" y="5280"/>
                  <a:pt x="3350" y="4824"/>
                </a:cubicBezTo>
                <a:cubicBezTo>
                  <a:pt x="3591" y="4390"/>
                  <a:pt x="3654" y="4194"/>
                  <a:pt x="3971" y="3933"/>
                </a:cubicBezTo>
                <a:cubicBezTo>
                  <a:pt x="4365" y="3607"/>
                  <a:pt x="4822" y="3281"/>
                  <a:pt x="5228" y="3042"/>
                </a:cubicBezTo>
                <a:cubicBezTo>
                  <a:pt x="5329" y="2977"/>
                  <a:pt x="5431" y="2912"/>
                  <a:pt x="5532" y="2847"/>
                </a:cubicBezTo>
                <a:cubicBezTo>
                  <a:pt x="5748" y="2716"/>
                  <a:pt x="5951" y="2608"/>
                  <a:pt x="6167" y="2499"/>
                </a:cubicBezTo>
                <a:cubicBezTo>
                  <a:pt x="6370" y="2390"/>
                  <a:pt x="6789" y="2151"/>
                  <a:pt x="6789" y="2151"/>
                </a:cubicBezTo>
                <a:cubicBezTo>
                  <a:pt x="7779" y="1000"/>
                  <a:pt x="9187" y="761"/>
                  <a:pt x="10342" y="543"/>
                </a:cubicBezTo>
                <a:cubicBezTo>
                  <a:pt x="11269" y="196"/>
                  <a:pt x="13160" y="0"/>
                  <a:pt x="13160" y="0"/>
                </a:cubicBezTo>
                <a:cubicBezTo>
                  <a:pt x="14099" y="65"/>
                  <a:pt x="15038" y="65"/>
                  <a:pt x="15977" y="174"/>
                </a:cubicBezTo>
                <a:cubicBezTo>
                  <a:pt x="16053" y="174"/>
                  <a:pt x="16751" y="500"/>
                  <a:pt x="16815" y="543"/>
                </a:cubicBezTo>
                <a:cubicBezTo>
                  <a:pt x="17030" y="652"/>
                  <a:pt x="17449" y="891"/>
                  <a:pt x="17449" y="891"/>
                </a:cubicBezTo>
                <a:cubicBezTo>
                  <a:pt x="17817" y="1326"/>
                  <a:pt x="18363" y="1717"/>
                  <a:pt x="18794" y="1956"/>
                </a:cubicBezTo>
                <a:cubicBezTo>
                  <a:pt x="18959" y="2238"/>
                  <a:pt x="19163" y="2390"/>
                  <a:pt x="19328" y="2673"/>
                </a:cubicBezTo>
                <a:cubicBezTo>
                  <a:pt x="19416" y="2825"/>
                  <a:pt x="19454" y="3042"/>
                  <a:pt x="19531" y="3216"/>
                </a:cubicBezTo>
                <a:cubicBezTo>
                  <a:pt x="19594" y="3346"/>
                  <a:pt x="19670" y="3455"/>
                  <a:pt x="19746" y="3564"/>
                </a:cubicBezTo>
                <a:cubicBezTo>
                  <a:pt x="19873" y="4259"/>
                  <a:pt x="20076" y="5041"/>
                  <a:pt x="20368" y="5541"/>
                </a:cubicBezTo>
                <a:cubicBezTo>
                  <a:pt x="20520" y="6367"/>
                  <a:pt x="20622" y="6975"/>
                  <a:pt x="20888" y="7693"/>
                </a:cubicBezTo>
                <a:cubicBezTo>
                  <a:pt x="21053" y="9388"/>
                  <a:pt x="21155" y="11213"/>
                  <a:pt x="20571" y="12691"/>
                </a:cubicBezTo>
                <a:cubicBezTo>
                  <a:pt x="20432" y="13429"/>
                  <a:pt x="20064" y="14103"/>
                  <a:pt x="19746" y="14668"/>
                </a:cubicBezTo>
                <a:cubicBezTo>
                  <a:pt x="19581" y="15450"/>
                  <a:pt x="19467" y="16037"/>
                  <a:pt x="19112" y="16624"/>
                </a:cubicBezTo>
                <a:cubicBezTo>
                  <a:pt x="18883" y="17862"/>
                  <a:pt x="19061" y="17428"/>
                  <a:pt x="18693" y="18058"/>
                </a:cubicBezTo>
                <a:cubicBezTo>
                  <a:pt x="18528" y="18971"/>
                  <a:pt x="17868" y="20101"/>
                  <a:pt x="17335" y="20383"/>
                </a:cubicBezTo>
                <a:cubicBezTo>
                  <a:pt x="16269" y="21600"/>
                  <a:pt x="14188" y="21165"/>
                  <a:pt x="12957" y="21274"/>
                </a:cubicBezTo>
                <a:cubicBezTo>
                  <a:pt x="9885" y="21144"/>
                  <a:pt x="9644" y="21404"/>
                  <a:pt x="7626" y="20557"/>
                </a:cubicBezTo>
                <a:cubicBezTo>
                  <a:pt x="6586" y="19405"/>
                  <a:pt x="5393" y="18884"/>
                  <a:pt x="4175" y="18601"/>
                </a:cubicBezTo>
                <a:cubicBezTo>
                  <a:pt x="3933" y="18449"/>
                  <a:pt x="3680" y="18427"/>
                  <a:pt x="3451" y="18232"/>
                </a:cubicBezTo>
                <a:cubicBezTo>
                  <a:pt x="3362" y="18167"/>
                  <a:pt x="3312" y="17971"/>
                  <a:pt x="3235" y="17884"/>
                </a:cubicBezTo>
                <a:cubicBezTo>
                  <a:pt x="2931" y="17536"/>
                  <a:pt x="2829" y="17515"/>
                  <a:pt x="2512" y="17341"/>
                </a:cubicBezTo>
                <a:cubicBezTo>
                  <a:pt x="1903" y="16341"/>
                  <a:pt x="1129" y="15841"/>
                  <a:pt x="520" y="14842"/>
                </a:cubicBezTo>
                <a:cubicBezTo>
                  <a:pt x="88" y="12560"/>
                  <a:pt x="-445" y="9344"/>
                  <a:pt x="634" y="7497"/>
                </a:cubicBezTo>
                <a:cubicBezTo>
                  <a:pt x="862" y="6302"/>
                  <a:pt x="1738" y="5889"/>
                  <a:pt x="2410" y="5889"/>
                </a:cubicBezTo>
                <a:close/>
              </a:path>
            </a:pathLst>
          </a:custGeom>
          <a:solidFill>
            <a:srgbClr val="005493">
              <a:alpha val="25000"/>
            </a:srgbClr>
          </a:solidFill>
          <a:ln w="12700"/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4195500" y="5553320"/>
            <a:ext cx="1910954" cy="50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72" y="749"/>
                  <a:pt x="3911" y="4044"/>
                  <a:pt x="5809" y="4718"/>
                </a:cubicBezTo>
                <a:cubicBezTo>
                  <a:pt x="7707" y="5392"/>
                  <a:pt x="9581" y="3744"/>
                  <a:pt x="11433" y="3819"/>
                </a:cubicBezTo>
                <a:cubicBezTo>
                  <a:pt x="13284" y="3894"/>
                  <a:pt x="15460" y="2921"/>
                  <a:pt x="16964" y="5167"/>
                </a:cubicBezTo>
                <a:cubicBezTo>
                  <a:pt x="18468" y="7414"/>
                  <a:pt x="19718" y="14828"/>
                  <a:pt x="20436" y="17374"/>
                </a:cubicBezTo>
                <a:lnTo>
                  <a:pt x="21600" y="21600"/>
                </a:lnTo>
              </a:path>
            </a:pathLst>
          </a:custGeom>
          <a:ln w="50800">
            <a:solidFill>
              <a:srgbClr val="003F83"/>
            </a:solidFill>
            <a:tailEnd type="triangle"/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510997" y="5128339"/>
            <a:ext cx="1705571" cy="1367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5" h="21600" extrusionOk="0">
                <a:moveTo>
                  <a:pt x="15231" y="0"/>
                </a:moveTo>
                <a:cubicBezTo>
                  <a:pt x="15009" y="625"/>
                  <a:pt x="15978" y="2953"/>
                  <a:pt x="13902" y="3752"/>
                </a:cubicBezTo>
                <a:cubicBezTo>
                  <a:pt x="11825" y="4551"/>
                  <a:pt x="5095" y="4238"/>
                  <a:pt x="2769" y="4864"/>
                </a:cubicBezTo>
                <a:cubicBezTo>
                  <a:pt x="443" y="5489"/>
                  <a:pt x="0" y="6740"/>
                  <a:pt x="0" y="7469"/>
                </a:cubicBezTo>
                <a:cubicBezTo>
                  <a:pt x="0" y="8199"/>
                  <a:pt x="942" y="8755"/>
                  <a:pt x="2769" y="9207"/>
                </a:cubicBezTo>
                <a:cubicBezTo>
                  <a:pt x="4597" y="9658"/>
                  <a:pt x="8640" y="10179"/>
                  <a:pt x="10911" y="10284"/>
                </a:cubicBezTo>
                <a:cubicBezTo>
                  <a:pt x="13182" y="10388"/>
                  <a:pt x="14843" y="9033"/>
                  <a:pt x="16477" y="9867"/>
                </a:cubicBezTo>
                <a:cubicBezTo>
                  <a:pt x="18111" y="10700"/>
                  <a:pt x="21600" y="13410"/>
                  <a:pt x="20797" y="15286"/>
                </a:cubicBezTo>
                <a:cubicBezTo>
                  <a:pt x="19994" y="17162"/>
                  <a:pt x="13514" y="19942"/>
                  <a:pt x="11603" y="21158"/>
                </a:cubicBezTo>
                <a:lnTo>
                  <a:pt x="10893" y="21600"/>
                </a:lnTo>
              </a:path>
            </a:pathLst>
          </a:custGeom>
          <a:ln w="25400">
            <a:solidFill>
              <a:srgbClr val="000000"/>
            </a:solidFill>
            <a:custDash>
              <a:ds d="300000" sp="300000"/>
            </a:custDash>
            <a:tailEnd type="triangle"/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4211449" y="5136293"/>
            <a:ext cx="1928813" cy="48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2" extrusionOk="0">
                <a:moveTo>
                  <a:pt x="0" y="21322"/>
                </a:moveTo>
                <a:cubicBezTo>
                  <a:pt x="595" y="18759"/>
                  <a:pt x="2133" y="9332"/>
                  <a:pt x="3572" y="5854"/>
                </a:cubicBezTo>
                <a:cubicBezTo>
                  <a:pt x="5011" y="2376"/>
                  <a:pt x="7393" y="-278"/>
                  <a:pt x="8608" y="546"/>
                </a:cubicBezTo>
                <a:cubicBezTo>
                  <a:pt x="9824" y="1369"/>
                  <a:pt x="9551" y="9515"/>
                  <a:pt x="10866" y="10980"/>
                </a:cubicBezTo>
                <a:cubicBezTo>
                  <a:pt x="12181" y="12444"/>
                  <a:pt x="14810" y="11071"/>
                  <a:pt x="16472" y="9515"/>
                </a:cubicBezTo>
                <a:cubicBezTo>
                  <a:pt x="18134" y="7959"/>
                  <a:pt x="19970" y="3108"/>
                  <a:pt x="20888" y="1369"/>
                </a:cubicBez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custDash>
              <a:ds d="300000" sp="300000"/>
            </a:custDash>
            <a:tailEnd type="triangle"/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411102" y="4987353"/>
            <a:ext cx="375048" cy="34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spcBef>
                <a:spcPts val="1600"/>
              </a:spcBef>
              <a:defRPr sz="22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sz="1547" kern="0">
                <a:latin typeface="Lucida Sans Regular"/>
                <a:sym typeface="Lucida Sans Regular"/>
              </a:rPr>
              <a:t>P</a:t>
            </a:r>
          </a:p>
        </p:txBody>
      </p:sp>
      <p:sp>
        <p:nvSpPr>
          <p:cNvPr id="461" name="Shape 461"/>
          <p:cNvSpPr/>
          <p:nvPr/>
        </p:nvSpPr>
        <p:spPr>
          <a:xfrm>
            <a:off x="6323461" y="6225764"/>
            <a:ext cx="751881" cy="287082"/>
          </a:xfrm>
          <a:prstGeom prst="line">
            <a:avLst/>
          </a:prstGeom>
          <a:ln w="50800">
            <a:solidFill>
              <a:srgbClr val="003F83"/>
            </a:solidFill>
            <a:tailEnd type="triangle"/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6281106" y="5011499"/>
            <a:ext cx="1261505" cy="26947"/>
          </a:xfrm>
          <a:prstGeom prst="line">
            <a:avLst/>
          </a:prstGeom>
          <a:ln w="25400">
            <a:solidFill>
              <a:srgbClr val="000000"/>
            </a:solidFill>
            <a:custDash>
              <a:ds d="300000" sp="300000"/>
            </a:custDash>
            <a:tailEnd type="triangle"/>
          </a:ln>
        </p:spPr>
        <p:txBody>
          <a:bodyPr lIns="142875" tIns="142875" rIns="142875" bIns="142875"/>
          <a:lstStyle/>
          <a:p>
            <a:pPr marL="5079" marR="5079" defTabSz="910796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 sz="1547" kern="0">
              <a:solidFill>
                <a:srgbClr val="005493"/>
              </a:solidFill>
              <a:uFill>
                <a:solidFill>
                  <a:srgbClr val="0048AA"/>
                </a:solidFill>
              </a:uFill>
              <a:latin typeface="Lucida Sans Regular"/>
              <a:sym typeface="Lucida Sans Regular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6041235" y="6015663"/>
            <a:ext cx="294680" cy="2946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v</a:t>
            </a:r>
          </a:p>
        </p:txBody>
      </p:sp>
      <p:sp>
        <p:nvSpPr>
          <p:cNvPr id="464" name="Shape 464"/>
          <p:cNvSpPr/>
          <p:nvPr/>
        </p:nvSpPr>
        <p:spPr>
          <a:xfrm>
            <a:off x="4118350" y="5406771"/>
            <a:ext cx="294680" cy="2946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s</a:t>
            </a:r>
          </a:p>
        </p:txBody>
      </p:sp>
      <p:sp>
        <p:nvSpPr>
          <p:cNvPr id="465" name="Shape 465"/>
          <p:cNvSpPr/>
          <p:nvPr/>
        </p:nvSpPr>
        <p:spPr>
          <a:xfrm>
            <a:off x="7550884" y="4878398"/>
            <a:ext cx="294680" cy="2946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x</a:t>
            </a:r>
          </a:p>
        </p:txBody>
      </p:sp>
      <p:sp>
        <p:nvSpPr>
          <p:cNvPr id="466" name="Shape 466"/>
          <p:cNvSpPr/>
          <p:nvPr/>
        </p:nvSpPr>
        <p:spPr>
          <a:xfrm>
            <a:off x="7052545" y="6417050"/>
            <a:ext cx="294680" cy="2946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5079" marR="5079" defTabSz="910796" eaLnBrk="1" fontAlgn="auto">
              <a:spcBef>
                <a:spcPts val="0"/>
              </a:spcBef>
              <a:spcAft>
                <a:spcPts val="0"/>
              </a:spcAft>
            </a:pPr>
            <a:r>
              <a:rPr sz="1266" kern="0">
                <a:latin typeface="Lucida Sans Regular"/>
                <a:sym typeface="Lucida Sans Regular"/>
              </a:rPr>
              <a:t>w</a:t>
            </a:r>
          </a:p>
        </p:txBody>
      </p:sp>
      <p:sp>
        <p:nvSpPr>
          <p:cNvPr id="467" name="Shape 467"/>
          <p:cNvSpPr/>
          <p:nvPr/>
        </p:nvSpPr>
        <p:spPr>
          <a:xfrm>
            <a:off x="4808934" y="5972994"/>
            <a:ext cx="280526" cy="384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547" kern="0">
                <a:uFill>
                  <a:solidFill>
                    <a:srgbClr val="8D3124"/>
                  </a:solidFill>
                </a:uFill>
                <a:latin typeface="Lucida Sans Regular"/>
                <a:sym typeface="Lucida Sans Regular"/>
              </a:rPr>
              <a:t>T</a:t>
            </a:r>
          </a:p>
        </p:txBody>
      </p:sp>
      <p:sp>
        <p:nvSpPr>
          <p:cNvPr id="468" name="Shape 468"/>
          <p:cNvSpPr/>
          <p:nvPr/>
        </p:nvSpPr>
        <p:spPr>
          <a:xfrm>
            <a:off x="5393242" y="5746189"/>
            <a:ext cx="646768" cy="44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>
            <a:lvl1pPr>
              <a:spcBef>
                <a:spcPts val="1600"/>
              </a:spcBef>
              <a:defRPr sz="2200">
                <a:solidFill>
                  <a:srgbClr val="003F83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sz="1547" kern="0">
                <a:latin typeface="Lucida Sans Regular"/>
                <a:sym typeface="Lucida Sans Regular"/>
              </a:rPr>
              <a:t>P*</a:t>
            </a:r>
          </a:p>
        </p:txBody>
      </p:sp>
      <p:grpSp>
        <p:nvGrpSpPr>
          <p:cNvPr id="471" name="Group 471"/>
          <p:cNvGrpSpPr/>
          <p:nvPr/>
        </p:nvGrpSpPr>
        <p:grpSpPr>
          <a:xfrm>
            <a:off x="9743227" y="3999707"/>
            <a:ext cx="2044898" cy="1023088"/>
            <a:chOff x="0" y="0"/>
            <a:chExt cx="2908300" cy="1455058"/>
          </a:xfrm>
        </p:grpSpPr>
        <p:sp>
          <p:nvSpPr>
            <p:cNvPr id="469" name="Shape 469"/>
            <p:cNvSpPr/>
            <p:nvPr/>
          </p:nvSpPr>
          <p:spPr>
            <a:xfrm>
              <a:off x="0" y="660400"/>
              <a:ext cx="2908300" cy="794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/>
            <a:p>
              <a:pPr marL="41273" marR="41273" algn="ctr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25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assuming that edge</a:t>
              </a:r>
              <a:br>
                <a:rPr sz="1125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</a:br>
              <a:r>
                <a:rPr sz="1125" kern="0"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  <a:latin typeface="Lucida Sans Regular"/>
                  <a:sym typeface="Lucida Sans Regular"/>
                </a:rPr>
                <a:t>weights are nonnegative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939800" y="0"/>
              <a:ext cx="325820" cy="604002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 eaLnBrk="1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844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472" name="Shape 472"/>
          <p:cNvSpPr/>
          <p:nvPr/>
        </p:nvSpPr>
        <p:spPr>
          <a:xfrm>
            <a:off x="6147070" y="4885057"/>
            <a:ext cx="294680" cy="2946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5079" marR="5079" algn="ctr" defTabSz="910796" eaLnBrk="1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sz="1266" b="1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 build="p" bldLvl="5" animBg="1" advAuto="0"/>
      <p:bldP spid="471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algorithm:  Java implementation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7E650-6116-41A0-ACFF-E165F110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46" y="892021"/>
            <a:ext cx="7449737" cy="59102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algorithm:  Java implementation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5FC8-50EA-4A84-9C35-D0E66166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74" y="1986995"/>
            <a:ext cx="8129965" cy="3035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Dijkstra's algorithm:  which priority queue?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393250" algn="l"/>
                <a:tab pos="4571837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2400"/>
              <a:t>Depends on PQ implementation: 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400"/>
              <a:t> insert,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400"/>
              <a:t> delete-min, </a:t>
            </a:r>
            <a:r>
              <a:rPr sz="24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E</a:t>
            </a:r>
            <a:r>
              <a:rPr sz="2400"/>
              <a:t> decrease-key.</a:t>
            </a:r>
          </a:p>
          <a:p>
            <a:pPr>
              <a:tabLst>
                <a:tab pos="4393250" algn="l"/>
                <a:tab pos="4571837" algn="l"/>
              </a:tabLst>
            </a:pPr>
            <a:endParaRPr sz="2400"/>
          </a:p>
          <a:p>
            <a:pPr>
              <a:tabLst>
                <a:tab pos="4393250" algn="l"/>
                <a:tab pos="4571837" algn="l"/>
              </a:tabLst>
            </a:pPr>
            <a:endParaRPr lang="en-US" sz="2400"/>
          </a:p>
          <a:p>
            <a:pPr>
              <a:tabLst>
                <a:tab pos="4393250" algn="l"/>
                <a:tab pos="4571837" algn="l"/>
              </a:tabLst>
            </a:pPr>
            <a:endParaRPr lang="en-US" sz="2400"/>
          </a:p>
          <a:p>
            <a:pPr>
              <a:tabLst>
                <a:tab pos="4393250" algn="l"/>
                <a:tab pos="4571837" algn="l"/>
              </a:tabLst>
            </a:pPr>
            <a:endParaRPr lang="en-US" sz="2400"/>
          </a:p>
          <a:p>
            <a:pPr>
              <a:tabLst>
                <a:tab pos="4393250" algn="l"/>
                <a:tab pos="4571837" algn="l"/>
              </a:tabLst>
            </a:pPr>
            <a:endParaRPr lang="en-US" sz="2400"/>
          </a:p>
          <a:p>
            <a:pPr>
              <a:tabLst>
                <a:tab pos="4393250" algn="l"/>
                <a:tab pos="4571837" algn="l"/>
              </a:tabLst>
            </a:pPr>
            <a:endParaRPr lang="en-US" sz="3600"/>
          </a:p>
          <a:p>
            <a:pPr>
              <a:tabLst>
                <a:tab pos="4393250" algn="l"/>
                <a:tab pos="4571837" algn="l"/>
              </a:tabLst>
            </a:pPr>
            <a:r>
              <a:rPr sz="2400"/>
              <a:t>Bottom line.</a:t>
            </a:r>
          </a:p>
          <a:p>
            <a:pPr lvl="1">
              <a:tabLst>
                <a:tab pos="4214663" algn="l"/>
                <a:tab pos="4393250" algn="l"/>
              </a:tabLst>
            </a:pPr>
            <a:r>
              <a:rPr sz="2000"/>
              <a:t>Array implementation optimal for dense graphs.</a:t>
            </a:r>
          </a:p>
          <a:p>
            <a:pPr lvl="1">
              <a:tabLst>
                <a:tab pos="4214663" algn="l"/>
                <a:tab pos="4393250" algn="l"/>
              </a:tabLst>
            </a:pPr>
            <a:r>
              <a:rPr sz="2000"/>
              <a:t>Binary heap much faster for sparse graphs.</a:t>
            </a:r>
          </a:p>
          <a:p>
            <a:pPr lvl="1">
              <a:tabLst>
                <a:tab pos="4214663" algn="l"/>
                <a:tab pos="4393250" algn="l"/>
              </a:tabLst>
            </a:pPr>
            <a:r>
              <a:rPr sz="2000"/>
              <a:t>4-way heap worth the trouble in performance-critical situations.</a:t>
            </a:r>
          </a:p>
          <a:p>
            <a:pPr lvl="1">
              <a:tabLst>
                <a:tab pos="4214663" algn="l"/>
                <a:tab pos="4393250" algn="l"/>
              </a:tabLst>
            </a:pPr>
            <a:r>
              <a:rPr sz="2000"/>
              <a:t>Fibonacci heap best in theory, but not worth implementing.</a:t>
            </a:r>
          </a:p>
        </p:txBody>
      </p:sp>
      <p:sp>
        <p:nvSpPr>
          <p:cNvPr id="491" name="Shape 491"/>
          <p:cNvSpPr/>
          <p:nvPr/>
        </p:nvSpPr>
        <p:spPr>
          <a:xfrm>
            <a:off x="8417720" y="4643320"/>
            <a:ext cx="985847" cy="30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125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rPr sz="1125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Sans Regular"/>
                <a:sym typeface="Lucida Sans Regular"/>
              </a:rPr>
              <a:t> amortized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D0E22-8729-4CFC-9BDC-3B536CD2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45" y="1901741"/>
            <a:ext cx="7043749" cy="274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 build="p" bldLvl="5" animBg="1" advAuto="0"/>
      <p:bldP spid="49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Shortest paths in an edge-weighted digraph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Given an edge-weighted digraph, find the shortest path from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t> to </a:t>
            </a:r>
            <a:r>
              <a:rPr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t>.</a:t>
            </a:r>
          </a:p>
        </p:txBody>
      </p:sp>
      <p:pic>
        <p:nvPicPr>
          <p:cNvPr id="72" name="TinyEWD2.png"/>
          <p:cNvPicPr>
            <a:picLocks noChangeAspect="1"/>
          </p:cNvPicPr>
          <p:nvPr/>
        </p:nvPicPr>
        <p:blipFill>
          <a:blip r:embed="rId3"/>
          <a:srcRect b="7857"/>
          <a:stretch>
            <a:fillRect/>
          </a:stretch>
        </p:blipFill>
        <p:spPr>
          <a:xfrm>
            <a:off x="3363780" y="2309518"/>
            <a:ext cx="5009069" cy="4474743"/>
          </a:xfrm>
          <a:prstGeom prst="rect">
            <a:avLst/>
          </a:prstGeom>
          <a:ln w="12700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Google maps</a:t>
            </a:r>
          </a:p>
        </p:txBody>
      </p:sp>
      <p:pic>
        <p:nvPicPr>
          <p:cNvPr id="78" name="pic2.jpg"/>
          <p:cNvPicPr>
            <a:picLocks/>
          </p:cNvPicPr>
          <p:nvPr/>
        </p:nvPicPr>
        <p:blipFill>
          <a:blip r:embed="rId3"/>
          <a:srcRect l="857" t="1355"/>
          <a:stretch>
            <a:fillRect/>
          </a:stretch>
        </p:blipFill>
        <p:spPr>
          <a:xfrm>
            <a:off x="2453040" y="1419512"/>
            <a:ext cx="7224117" cy="5197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Shortest path applications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0"/>
              </a:spcBef>
            </a:pPr>
            <a:r>
              <a:t>PERT/CPM.</a:t>
            </a:r>
          </a:p>
          <a:p>
            <a:pPr lvl="1">
              <a:spcBef>
                <a:spcPts val="0"/>
              </a:spcBef>
            </a:pPr>
            <a:r>
              <a:t>Map routing.</a:t>
            </a:r>
          </a:p>
          <a:p>
            <a:pPr lvl="1">
              <a:spcBef>
                <a:spcPts val="0"/>
              </a:spcBef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Seam carving</a:t>
            </a:r>
            <a:r>
              <a:t>.</a:t>
            </a:r>
          </a:p>
          <a:p>
            <a:pPr lvl="1">
              <a:spcBef>
                <a:spcPts val="0"/>
              </a:spcBef>
            </a:pPr>
            <a:r>
              <a:t>Texture mapping.</a:t>
            </a:r>
          </a:p>
          <a:p>
            <a:pPr lvl="1">
              <a:spcBef>
                <a:spcPts val="0"/>
              </a:spcBef>
            </a:pPr>
            <a:r>
              <a:t>Robot navigation. </a:t>
            </a:r>
          </a:p>
          <a:p>
            <a:pPr lvl="1">
              <a:spcBef>
                <a:spcPts val="0"/>
              </a:spcBef>
            </a:pPr>
            <a:r>
              <a:t>Typesetting in TeX.</a:t>
            </a:r>
          </a:p>
          <a:p>
            <a:pPr lvl="1">
              <a:spcBef>
                <a:spcPts val="0"/>
              </a:spcBef>
            </a:pPr>
            <a:r>
              <a:t>Urban traffic planning.</a:t>
            </a:r>
          </a:p>
          <a:p>
            <a:pPr lvl="1">
              <a:spcBef>
                <a:spcPts val="0"/>
              </a:spcBef>
            </a:pPr>
            <a:r>
              <a:t>Optimal pipelining of VLSI chip.</a:t>
            </a:r>
          </a:p>
          <a:p>
            <a:pPr lvl="1">
              <a:spcBef>
                <a:spcPts val="0"/>
              </a:spcBef>
            </a:pPr>
            <a:r>
              <a:t>Telemarketer operator scheduling.</a:t>
            </a:r>
          </a:p>
          <a:p>
            <a:pPr lvl="1">
              <a:spcBef>
                <a:spcPts val="0"/>
              </a:spcBef>
            </a:pPr>
            <a:r>
              <a:t>Routing of telecommunications messages.</a:t>
            </a:r>
          </a:p>
          <a:p>
            <a:pPr lvl="1">
              <a:spcBef>
                <a:spcPts val="0"/>
              </a:spcBef>
            </a:pPr>
            <a:r>
              <a:t>Network routing protocols (OSPF, BGP, RIP).</a:t>
            </a:r>
          </a:p>
          <a:p>
            <a:pPr lvl="1">
              <a:spcBef>
                <a:spcPts val="0"/>
              </a:spcBef>
            </a:pPr>
            <a:r>
              <a:t>Exploiting </a:t>
            </a: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arbitrage</a:t>
            </a:r>
            <a:r>
              <a:t> opportunities in currency exchange.</a:t>
            </a:r>
          </a:p>
          <a:p>
            <a:pPr lvl="1">
              <a:spcBef>
                <a:spcPts val="0"/>
              </a:spcBef>
            </a:pPr>
            <a:r>
              <a:t>Optimal truck routing through given traffic congestion pattern.</a:t>
            </a:r>
          </a:p>
        </p:txBody>
      </p:sp>
      <p:sp>
        <p:nvSpPr>
          <p:cNvPr id="84" name="Shape 84"/>
          <p:cNvSpPr/>
          <p:nvPr/>
        </p:nvSpPr>
        <p:spPr>
          <a:xfrm>
            <a:off x="2262187" y="6540695"/>
            <a:ext cx="7920634" cy="47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914" kern="0">
                <a:latin typeface="Lucida Console" panose="020B0609040504020204" pitchFamily="49" charset="0"/>
              </a:rPr>
              <a:t>Reference:  Network Flows:  Theory, Algorithms, and Applications, R. K. Ahuja, T. L. Magnanti, and J. B. Orlin, Prentice Hall, 1993.</a:t>
            </a:r>
          </a:p>
        </p:txBody>
      </p:sp>
      <p:pic>
        <p:nvPicPr>
          <p:cNvPr id="86" name="593px-Broadway_tower_edit_Seam_Carv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44" y="3732581"/>
            <a:ext cx="2100268" cy="2125060"/>
          </a:xfrm>
          <a:prstGeom prst="rect">
            <a:avLst/>
          </a:prstGeom>
          <a:ln w="12700"/>
        </p:spPr>
      </p:pic>
      <p:pic>
        <p:nvPicPr>
          <p:cNvPr id="87" name="800px-Broadway_tower_edit.jpg"/>
          <p:cNvPicPr>
            <a:picLocks noChangeAspect="1"/>
          </p:cNvPicPr>
          <p:nvPr/>
        </p:nvPicPr>
        <p:blipFill>
          <a:blip r:embed="rId4"/>
          <a:srcRect t="966" r="8836"/>
          <a:stretch>
            <a:fillRect/>
          </a:stretch>
        </p:blipFill>
        <p:spPr>
          <a:xfrm>
            <a:off x="8676430" y="1383909"/>
            <a:ext cx="2922684" cy="2151076"/>
          </a:xfrm>
          <a:prstGeom prst="rect">
            <a:avLst/>
          </a:prstGeom>
          <a:ln w="12700"/>
        </p:spPr>
      </p:pic>
      <p:sp>
        <p:nvSpPr>
          <p:cNvPr id="88" name="Shape 88"/>
          <p:cNvSpPr/>
          <p:nvPr/>
        </p:nvSpPr>
        <p:spPr>
          <a:xfrm>
            <a:off x="9223815" y="3490205"/>
            <a:ext cx="2412520" cy="24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41273" marR="41273" defTabSz="910796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844" kern="0">
                <a:latin typeface="Lucida Sans Regular"/>
                <a:sym typeface="Lucida Sans Regular"/>
              </a:rPr>
              <a:t>http://en.wikipedia.org/wiki/Seam_carving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Shortest path variants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</a:pPr>
            <a:r>
              <a:rPr sz="2400"/>
              <a:t>Which vertices?</a:t>
            </a:r>
          </a:p>
          <a:p>
            <a:pPr lvl="1">
              <a:spcBef>
                <a:spcPts val="300"/>
              </a:spcBef>
            </a:pPr>
            <a:r>
              <a:rPr sz="20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Single source:</a:t>
            </a:r>
            <a:r>
              <a:rPr sz="2000"/>
              <a:t>  from one vertex </a:t>
            </a:r>
            <a:r>
              <a:rPr sz="20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0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000"/>
              <a:t>to every other vertex.</a:t>
            </a:r>
          </a:p>
          <a:p>
            <a:pPr lvl="1">
              <a:spcBef>
                <a:spcPts val="300"/>
              </a:spcBef>
            </a:pPr>
            <a:r>
              <a:rPr sz="2000"/>
              <a:t>Single sink: from every vertex to one vertex </a:t>
            </a:r>
            <a:r>
              <a:rPr sz="20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000"/>
              <a:t>.</a:t>
            </a:r>
          </a:p>
          <a:p>
            <a:pPr lvl="1">
              <a:spcBef>
                <a:spcPts val="300"/>
              </a:spcBef>
            </a:pPr>
            <a:r>
              <a:rPr sz="2000"/>
              <a:t>Source-sink:  from one vertex </a:t>
            </a:r>
            <a:r>
              <a:rPr sz="20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000"/>
              <a:t> to another </a:t>
            </a:r>
            <a:r>
              <a:rPr sz="2000" i="1"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t</a:t>
            </a:r>
            <a:r>
              <a:rPr sz="2000"/>
              <a:t>.</a:t>
            </a:r>
          </a:p>
          <a:p>
            <a:pPr lvl="1">
              <a:spcBef>
                <a:spcPts val="300"/>
              </a:spcBef>
            </a:pPr>
            <a:r>
              <a:rPr sz="2000"/>
              <a:t>All pairs:  between all pairs of vertices.</a:t>
            </a:r>
          </a:p>
          <a:p>
            <a:pPr>
              <a:spcBef>
                <a:spcPts val="300"/>
              </a:spcBef>
            </a:pPr>
            <a:r>
              <a:rPr sz="2400"/>
              <a:t>Restrictions on edge weights?</a:t>
            </a:r>
          </a:p>
          <a:p>
            <a:pPr lvl="1">
              <a:spcBef>
                <a:spcPts val="300"/>
              </a:spcBef>
            </a:pPr>
            <a:r>
              <a:rPr sz="2000"/>
              <a:t>Nonnegative weights.</a:t>
            </a:r>
          </a:p>
          <a:p>
            <a:pPr lvl="1">
              <a:spcBef>
                <a:spcPts val="300"/>
              </a:spcBef>
            </a:pPr>
            <a:r>
              <a:rPr sz="2000"/>
              <a:t>Euclidean weights.</a:t>
            </a:r>
          </a:p>
          <a:p>
            <a:pPr lvl="1">
              <a:spcBef>
                <a:spcPts val="300"/>
              </a:spcBef>
            </a:pPr>
            <a:r>
              <a:rPr sz="2000"/>
              <a:t>Arbitrary weights.</a:t>
            </a:r>
          </a:p>
          <a:p>
            <a:pPr>
              <a:spcBef>
                <a:spcPts val="300"/>
              </a:spcBef>
            </a:pPr>
            <a:r>
              <a:rPr sz="2400"/>
              <a:t>Cycles?</a:t>
            </a:r>
          </a:p>
          <a:p>
            <a:pPr lvl="1">
              <a:spcBef>
                <a:spcPts val="300"/>
              </a:spcBef>
            </a:pPr>
            <a:r>
              <a:rPr sz="2000"/>
              <a:t>No directed cycles.</a:t>
            </a:r>
          </a:p>
          <a:p>
            <a:pPr lvl="1">
              <a:spcBef>
                <a:spcPts val="300"/>
              </a:spcBef>
            </a:pPr>
            <a:r>
              <a:rPr sz="2000"/>
              <a:t>No "negative cycles."</a:t>
            </a:r>
          </a:p>
          <a:p>
            <a:pPr>
              <a:spcBef>
                <a:spcPts val="300"/>
              </a:spcBef>
            </a:pPr>
            <a:r>
              <a:rPr sz="2400"/>
              <a:t>Simplifying assumption. 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Shortest paths from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s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to each vertex 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Roman"/>
                <a:cs typeface="Times New Roman" panose="02020603050405020304" pitchFamily="18" charset="0"/>
                <a:sym typeface="Times Roman"/>
              </a:rPr>
              <a:t>v</a:t>
            </a:r>
            <a:r>
              <a:rPr sz="24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exist.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8235330" y="1986995"/>
            <a:ext cx="3173320" cy="3570100"/>
            <a:chOff x="-83" y="8"/>
            <a:chExt cx="4513164" cy="5077474"/>
          </a:xfrm>
        </p:grpSpPr>
        <p:pic>
          <p:nvPicPr>
            <p:cNvPr id="95" name="MoovM400.jpg"/>
            <p:cNvPicPr>
              <a:picLocks noChangeAspect="1"/>
            </p:cNvPicPr>
            <p:nvPr/>
          </p:nvPicPr>
          <p:blipFill>
            <a:blip r:embed="rId3"/>
            <a:srcRect l="6843" t="7729" r="7817" b="10497"/>
            <a:stretch>
              <a:fillRect/>
            </a:stretch>
          </p:blipFill>
          <p:spPr>
            <a:xfrm>
              <a:off x="-84" y="8"/>
              <a:ext cx="4513166" cy="373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1" extrusionOk="0">
                  <a:moveTo>
                    <a:pt x="18182" y="6"/>
                  </a:moveTo>
                  <a:cubicBezTo>
                    <a:pt x="18016" y="15"/>
                    <a:pt x="17824" y="31"/>
                    <a:pt x="17596" y="56"/>
                  </a:cubicBezTo>
                  <a:cubicBezTo>
                    <a:pt x="17276" y="92"/>
                    <a:pt x="16402" y="191"/>
                    <a:pt x="15653" y="274"/>
                  </a:cubicBezTo>
                  <a:cubicBezTo>
                    <a:pt x="14138" y="442"/>
                    <a:pt x="13003" y="576"/>
                    <a:pt x="9069" y="1053"/>
                  </a:cubicBezTo>
                  <a:cubicBezTo>
                    <a:pt x="7593" y="1232"/>
                    <a:pt x="6318" y="1380"/>
                    <a:pt x="6237" y="1380"/>
                  </a:cubicBezTo>
                  <a:cubicBezTo>
                    <a:pt x="6156" y="1380"/>
                    <a:pt x="6070" y="1392"/>
                    <a:pt x="6044" y="1406"/>
                  </a:cubicBezTo>
                  <a:cubicBezTo>
                    <a:pt x="6018" y="1419"/>
                    <a:pt x="5518" y="1487"/>
                    <a:pt x="4935" y="1557"/>
                  </a:cubicBezTo>
                  <a:cubicBezTo>
                    <a:pt x="3543" y="1723"/>
                    <a:pt x="1597" y="1974"/>
                    <a:pt x="1447" y="2008"/>
                  </a:cubicBezTo>
                  <a:cubicBezTo>
                    <a:pt x="910" y="2128"/>
                    <a:pt x="588" y="2479"/>
                    <a:pt x="393" y="3151"/>
                  </a:cubicBezTo>
                  <a:cubicBezTo>
                    <a:pt x="175" y="3899"/>
                    <a:pt x="120" y="4563"/>
                    <a:pt x="36" y="7536"/>
                  </a:cubicBezTo>
                  <a:cubicBezTo>
                    <a:pt x="-22" y="9597"/>
                    <a:pt x="-7" y="14939"/>
                    <a:pt x="61" y="16555"/>
                  </a:cubicBezTo>
                  <a:cubicBezTo>
                    <a:pt x="146" y="18587"/>
                    <a:pt x="407" y="19374"/>
                    <a:pt x="1102" y="19688"/>
                  </a:cubicBezTo>
                  <a:cubicBezTo>
                    <a:pt x="1267" y="19763"/>
                    <a:pt x="1392" y="19786"/>
                    <a:pt x="2055" y="19858"/>
                  </a:cubicBezTo>
                  <a:cubicBezTo>
                    <a:pt x="2381" y="19893"/>
                    <a:pt x="2948" y="19957"/>
                    <a:pt x="3314" y="19998"/>
                  </a:cubicBezTo>
                  <a:cubicBezTo>
                    <a:pt x="5274" y="20214"/>
                    <a:pt x="6257" y="20312"/>
                    <a:pt x="6307" y="20295"/>
                  </a:cubicBezTo>
                  <a:cubicBezTo>
                    <a:pt x="6318" y="20292"/>
                    <a:pt x="6366" y="20297"/>
                    <a:pt x="6412" y="20307"/>
                  </a:cubicBezTo>
                  <a:cubicBezTo>
                    <a:pt x="6457" y="20316"/>
                    <a:pt x="6874" y="20364"/>
                    <a:pt x="7337" y="20412"/>
                  </a:cubicBezTo>
                  <a:cubicBezTo>
                    <a:pt x="10045" y="20696"/>
                    <a:pt x="11016" y="20801"/>
                    <a:pt x="12192" y="20939"/>
                  </a:cubicBezTo>
                  <a:cubicBezTo>
                    <a:pt x="12888" y="21021"/>
                    <a:pt x="15569" y="21302"/>
                    <a:pt x="16963" y="21441"/>
                  </a:cubicBezTo>
                  <a:cubicBezTo>
                    <a:pt x="17312" y="21475"/>
                    <a:pt x="17685" y="21514"/>
                    <a:pt x="17794" y="21526"/>
                  </a:cubicBezTo>
                  <a:cubicBezTo>
                    <a:pt x="18289" y="21580"/>
                    <a:pt x="18959" y="21544"/>
                    <a:pt x="19157" y="21452"/>
                  </a:cubicBezTo>
                  <a:cubicBezTo>
                    <a:pt x="19191" y="21437"/>
                    <a:pt x="19248" y="21421"/>
                    <a:pt x="19284" y="21416"/>
                  </a:cubicBezTo>
                  <a:cubicBezTo>
                    <a:pt x="19319" y="21410"/>
                    <a:pt x="19402" y="21387"/>
                    <a:pt x="19469" y="21365"/>
                  </a:cubicBezTo>
                  <a:cubicBezTo>
                    <a:pt x="19537" y="21344"/>
                    <a:pt x="19684" y="21310"/>
                    <a:pt x="19794" y="21290"/>
                  </a:cubicBezTo>
                  <a:cubicBezTo>
                    <a:pt x="20499" y="21161"/>
                    <a:pt x="20933" y="20602"/>
                    <a:pt x="21174" y="19514"/>
                  </a:cubicBezTo>
                  <a:cubicBezTo>
                    <a:pt x="21326" y="18827"/>
                    <a:pt x="21414" y="17703"/>
                    <a:pt x="21494" y="15473"/>
                  </a:cubicBezTo>
                  <a:cubicBezTo>
                    <a:pt x="21558" y="13704"/>
                    <a:pt x="21578" y="10194"/>
                    <a:pt x="21536" y="8225"/>
                  </a:cubicBezTo>
                  <a:cubicBezTo>
                    <a:pt x="21483" y="5777"/>
                    <a:pt x="21331" y="3114"/>
                    <a:pt x="21202" y="2395"/>
                  </a:cubicBezTo>
                  <a:cubicBezTo>
                    <a:pt x="21100" y="1827"/>
                    <a:pt x="20886" y="1208"/>
                    <a:pt x="20690" y="915"/>
                  </a:cubicBezTo>
                  <a:cubicBezTo>
                    <a:pt x="20437" y="537"/>
                    <a:pt x="20082" y="337"/>
                    <a:pt x="19509" y="249"/>
                  </a:cubicBezTo>
                  <a:cubicBezTo>
                    <a:pt x="19441" y="238"/>
                    <a:pt x="19344" y="210"/>
                    <a:pt x="19293" y="187"/>
                  </a:cubicBezTo>
                  <a:cubicBezTo>
                    <a:pt x="18955" y="32"/>
                    <a:pt x="18681" y="-20"/>
                    <a:pt x="18182" y="6"/>
                  </a:cubicBezTo>
                  <a:close/>
                </a:path>
              </a:pathLst>
            </a:custGeom>
            <a:ln w="12700" cap="flat">
              <a:noFill/>
              <a:round/>
            </a:ln>
            <a:effectLst/>
          </p:spPr>
        </p:pic>
        <p:sp>
          <p:nvSpPr>
            <p:cNvPr id="96" name="Shape 96"/>
            <p:cNvSpPr/>
            <p:nvPr/>
          </p:nvSpPr>
          <p:spPr>
            <a:xfrm>
              <a:off x="1166996" y="38074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>
                <a:defRPr sz="1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 marL="41273" marR="41273" defTabSz="910796" eaLnBrk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kern="0">
                  <a:latin typeface="Lucida Console" panose="020B0609040504020204" pitchFamily="49" charset="0"/>
                </a:rPr>
                <a:t>which variant?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 animBg="1" advAuto="0"/>
      <p:bldP spid="9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200"/>
              <a:t>Edge-weighted digraph:adjacency-lists representation</a:t>
            </a:r>
          </a:p>
        </p:txBody>
      </p:sp>
      <p:pic>
        <p:nvPicPr>
          <p:cNvPr id="138" name="WeightedDiGraphRep.png"/>
          <p:cNvPicPr>
            <a:picLocks noChangeAspect="1"/>
          </p:cNvPicPr>
          <p:nvPr/>
        </p:nvPicPr>
        <p:blipFill>
          <a:blip r:embed="rId2"/>
          <a:srcRect b="6122"/>
          <a:stretch>
            <a:fillRect/>
          </a:stretch>
        </p:blipFill>
        <p:spPr>
          <a:xfrm>
            <a:off x="1092251" y="1903346"/>
            <a:ext cx="8512046" cy="4675253"/>
          </a:xfrm>
          <a:prstGeom prst="rect">
            <a:avLst/>
          </a:prstGeom>
          <a:ln w="12700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Single-source shortest paths API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Find the shortest path from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to every other vertex.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66ED3-ADC3-45F8-AB56-B985BFAA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114314"/>
            <a:ext cx="73533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25039-40F5-471D-85C5-ABA5F445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3" y="4550580"/>
            <a:ext cx="532447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Single-source shortest paths API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Find the shortest path from </a:t>
            </a:r>
            <a:r>
              <a:rPr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to every other vertex.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66ED3-ADC3-45F8-AB56-B985BFAA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116915"/>
            <a:ext cx="73533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F3236-321D-4AAF-A7B8-4C9BB9D6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4510072"/>
            <a:ext cx="52959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116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50487</TotalTime>
  <Words>2295</Words>
  <Application>Microsoft Office PowerPoint</Application>
  <PresentationFormat>Widescreen</PresentationFormat>
  <Paragraphs>296</Paragraphs>
  <Slides>28</Slides>
  <Notes>18</Notes>
  <HiddenSlides>1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Times New Roman</vt:lpstr>
      <vt:lpstr>Helvetica</vt:lpstr>
      <vt:lpstr>Americana BT</vt:lpstr>
      <vt:lpstr>Lucida Console</vt:lpstr>
      <vt:lpstr>Webdings</vt:lpstr>
      <vt:lpstr>Calibri</vt:lpstr>
      <vt:lpstr>Carmina Lt BT</vt:lpstr>
      <vt:lpstr>Georgia</vt:lpstr>
      <vt:lpstr>Arial</vt:lpstr>
      <vt:lpstr>Lucida Sans Regular</vt:lpstr>
      <vt:lpstr>Wingdings</vt:lpstr>
      <vt:lpstr>Verdana</vt:lpstr>
      <vt:lpstr>Symbol</vt:lpstr>
      <vt:lpstr>Profile</vt:lpstr>
      <vt:lpstr>Shortest Paths</vt:lpstr>
      <vt:lpstr>Alerts</vt:lpstr>
      <vt:lpstr>Shortest paths in an edge-weighted digraph</vt:lpstr>
      <vt:lpstr>Google maps</vt:lpstr>
      <vt:lpstr>Shortest path applications</vt:lpstr>
      <vt:lpstr>Shortest path variants</vt:lpstr>
      <vt:lpstr>Edge-weighted digraph:adjacency-lists representation</vt:lpstr>
      <vt:lpstr>Single-source shortest paths API</vt:lpstr>
      <vt:lpstr>Single-source shortest paths API</vt:lpstr>
      <vt:lpstr>Data structures for single-source shortest paths</vt:lpstr>
      <vt:lpstr>Data structures for single-source shortest paths</vt:lpstr>
      <vt:lpstr>Edge relaxation</vt:lpstr>
      <vt:lpstr>Edge relaxation</vt:lpstr>
      <vt:lpstr>Shortest-paths optimality conditions </vt:lpstr>
      <vt:lpstr>Shortest-paths optimality conditions</vt:lpstr>
      <vt:lpstr>Generic shortest-paths algorithm</vt:lpstr>
      <vt:lpstr>Generic shortest-paths algorithm</vt:lpstr>
      <vt:lpstr>Edsger W. Dijkstra:  select quotes</vt:lpstr>
      <vt:lpstr>Edsger W. Dijkstra:  select quotes</vt:lpstr>
      <vt:lpstr>Dijkstra's algorithm demo</vt:lpstr>
      <vt:lpstr>Dijkstra's algorithm demo</vt:lpstr>
      <vt:lpstr>Dijkstra's algorithm visualization</vt:lpstr>
      <vt:lpstr>Dijkstra's algorithm visualization</vt:lpstr>
      <vt:lpstr>Dijkstra's algorithm:  correctness proof 1</vt:lpstr>
      <vt:lpstr>Dijkstra's algorithm:  correctness proof 2</vt:lpstr>
      <vt:lpstr>Dijkstra's algorithm:  Java implementation</vt:lpstr>
      <vt:lpstr>Dijkstra's algorithm:  Java implementation</vt:lpstr>
      <vt:lpstr>Dijkstra's algorithm:  which priority queue?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848</cp:revision>
  <dcterms:created xsi:type="dcterms:W3CDTF">2005-03-22T22:30:11Z</dcterms:created>
  <dcterms:modified xsi:type="dcterms:W3CDTF">2022-11-15T22:18:57Z</dcterms:modified>
</cp:coreProperties>
</file>