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3" r:id="rId1"/>
  </p:sldMasterIdLst>
  <p:notesMasterIdLst>
    <p:notesMasterId r:id="rId18"/>
  </p:notesMasterIdLst>
  <p:handoutMasterIdLst>
    <p:handoutMasterId r:id="rId19"/>
  </p:handoutMasterIdLst>
  <p:sldIdLst>
    <p:sldId id="448" r:id="rId2"/>
    <p:sldId id="460" r:id="rId3"/>
    <p:sldId id="551" r:id="rId4"/>
    <p:sldId id="579" r:id="rId5"/>
    <p:sldId id="554" r:id="rId6"/>
    <p:sldId id="556" r:id="rId7"/>
    <p:sldId id="555" r:id="rId8"/>
    <p:sldId id="576" r:id="rId9"/>
    <p:sldId id="558" r:id="rId10"/>
    <p:sldId id="559" r:id="rId11"/>
    <p:sldId id="578" r:id="rId12"/>
    <p:sldId id="580" r:id="rId13"/>
    <p:sldId id="581" r:id="rId14"/>
    <p:sldId id="582" r:id="rId15"/>
    <p:sldId id="583" r:id="rId16"/>
    <p:sldId id="584" r:id="rId17"/>
  </p:sldIdLst>
  <p:sldSz cx="12192000" cy="6858000"/>
  <p:notesSz cx="7315200" cy="9601200"/>
  <p:embeddedFontLst>
    <p:embeddedFont>
      <p:font typeface="Adelon-Light" panose="00000300000000000000" pitchFamily="2" charset="0"/>
      <p:regular r:id="rId20"/>
    </p:embeddedFont>
    <p:embeddedFont>
      <p:font typeface="Americana BT" panose="02020504070506020904" pitchFamily="18" charset="0"/>
      <p:regular r:id="rId21"/>
      <p:bold r:id="rId22"/>
      <p: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mbria Math" panose="02040503050406030204" pitchFamily="18" charset="0"/>
      <p:regular r:id="rId28"/>
    </p:embeddedFont>
    <p:embeddedFont>
      <p:font typeface="Carmina Lt BT" panose="0207050206030A030404" pitchFamily="18" charset="0"/>
      <p:regular r:id="rId29"/>
    </p:embeddedFont>
    <p:embeddedFont>
      <p:font typeface="Georgia" panose="02040502050405020303" pitchFamily="18" charset="0"/>
      <p:regular r:id="rId30"/>
      <p:bold r:id="rId31"/>
      <p:italic r:id="rId32"/>
      <p:boldItalic r:id="rId33"/>
    </p:embeddedFont>
    <p:embeddedFont>
      <p:font typeface="Helvetica" panose="020B0604020202020204" pitchFamily="34" charset="0"/>
      <p:regular r:id="rId34"/>
      <p:bold r:id="rId35"/>
      <p:italic r:id="rId36"/>
      <p:boldItalic r:id="rId37"/>
    </p:embeddedFont>
    <p:embeddedFont>
      <p:font typeface="Lucida Sans Regular" panose="020B0602030504020204" pitchFamily="34" charset="0"/>
      <p:regular r:id="rId38"/>
    </p:embeddedFont>
    <p:embeddedFont>
      <p:font typeface="Verdana" panose="020B0604030504040204" pitchFamily="34" charset="0"/>
      <p:regular r:id="rId39"/>
      <p:bold r:id="rId40"/>
      <p:italic r:id="rId41"/>
      <p:boldItalic r:id="rId42"/>
    </p:embeddedFont>
  </p:embeddedFont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ucki, David" initials="SD" lastIdx="1" clrIdx="0">
    <p:extLst>
      <p:ext uri="{19B8F6BF-5375-455C-9EA6-DF929625EA0E}">
        <p15:presenceInfo xmlns:p15="http://schemas.microsoft.com/office/powerpoint/2012/main" userId="Stucki, Davi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4D67"/>
    <a:srgbClr val="C0C0C0"/>
    <a:srgbClr val="F2F2F2"/>
    <a:srgbClr val="CBCBCB"/>
    <a:srgbClr val="FFFFFF"/>
    <a:srgbClr val="C8655D"/>
    <a:srgbClr val="BF2610"/>
    <a:srgbClr val="6600FF"/>
    <a:srgbClr val="FF9797"/>
    <a:srgbClr val="F2D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3" autoAdjust="0"/>
    <p:restoredTop sz="94660" autoAdjust="0"/>
  </p:normalViewPr>
  <p:slideViewPr>
    <p:cSldViewPr>
      <p:cViewPr varScale="1">
        <p:scale>
          <a:sx n="111" d="100"/>
          <a:sy n="111" d="100"/>
        </p:scale>
        <p:origin x="222" y="114"/>
      </p:cViewPr>
      <p:guideLst>
        <p:guide orient="horz" pos="2160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5895" cy="7589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font" Target="fonts/font23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font" Target="fonts/font21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font" Target="fonts/font12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46" Type="http://schemas.openxmlformats.org/officeDocument/2006/relationships/theme" Target="theme/theme1.xml"/><Relationship Id="rId20" Type="http://schemas.openxmlformats.org/officeDocument/2006/relationships/font" Target="fonts/font1.fntdata"/><Relationship Id="rId41" Type="http://schemas.openxmlformats.org/officeDocument/2006/relationships/font" Target="fonts/font2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0" tIns="46590" rIns="93180" bIns="46590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0" tIns="46590" rIns="93180" bIns="46590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0" tIns="46590" rIns="93180" bIns="46590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0" tIns="46590" rIns="93180" bIns="46590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E8A2B57-62EC-4BAE-9A84-C6712FC370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2549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44400E7-0945-463B-854C-2C4C8A80AD69}" type="datetimeFigureOut">
              <a:rPr lang="en-US"/>
              <a:pPr>
                <a:defRPr/>
              </a:pPr>
              <a:t>11/8/2022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C66AB41-2DBD-467C-A47B-3DF4A503E9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9891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宋体" panose="02010600030101010101" pitchFamily="2" charset="-122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fld id="{3E62D02B-A39D-4D7F-82FC-832C5CE9C190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19574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66AB41-2DBD-467C-A47B-3DF4A503E9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95705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66AB41-2DBD-467C-A47B-3DF4A503E9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99793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66AB41-2DBD-467C-A47B-3DF4A503E9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70132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66AB41-2DBD-467C-A47B-3DF4A503E9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31823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66AB41-2DBD-467C-A47B-3DF4A503E9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31787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66AB41-2DBD-467C-A47B-3DF4A503E9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2161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66AB41-2DBD-467C-A47B-3DF4A503E9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184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66AB41-2DBD-467C-A47B-3DF4A503E9B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898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66AB41-2DBD-467C-A47B-3DF4A503E9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0716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66AB41-2DBD-467C-A47B-3DF4A503E9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2430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66AB41-2DBD-467C-A47B-3DF4A503E9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4118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66AB41-2DBD-467C-A47B-3DF4A503E9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7140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66AB41-2DBD-467C-A47B-3DF4A503E9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15708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66AB41-2DBD-467C-A47B-3DF4A503E9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52412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66AB41-2DBD-467C-A47B-3DF4A503E9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4103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609600" y="2670176"/>
            <a:ext cx="11582400" cy="227013"/>
            <a:chOff x="288" y="1682"/>
            <a:chExt cx="5472" cy="239"/>
          </a:xfrm>
        </p:grpSpPr>
        <p:sp>
          <p:nvSpPr>
            <p:cNvPr id="5" name="AutoShape 10"/>
            <p:cNvSpPr>
              <a:spLocks noChangeArrowheads="1"/>
            </p:cNvSpPr>
            <p:nvPr userDrawn="1"/>
          </p:nvSpPr>
          <p:spPr bwMode="auto">
            <a:xfrm>
              <a:off x="288" y="1682"/>
              <a:ext cx="5472" cy="150"/>
            </a:xfrm>
            <a:custGeom>
              <a:avLst/>
              <a:gdLst>
                <a:gd name="G0" fmla="+- 585 0 0"/>
              </a:gdLst>
              <a:ahLst/>
              <a:cxnLst>
                <a:cxn ang="0">
                  <a:pos x="0" y="0"/>
                </a:cxn>
                <a:cxn ang="0">
                  <a:pos x="585" y="0"/>
                </a:cxn>
                <a:cxn ang="0">
                  <a:pos x="585" y="1000"/>
                </a:cxn>
                <a:cxn ang="0">
                  <a:pos x="0" y="1000"/>
                </a:cxn>
                <a:cxn ang="0">
                  <a:pos x="0" y="0"/>
                </a:cxn>
                <a:cxn ang="0">
                  <a:pos x="1000" y="0"/>
                </a:cxn>
              </a:cxnLst>
              <a:rect l="0" t="0" r="r" b="b"/>
              <a:pathLst>
                <a:path w="1000" h="1000" stroke="0">
                  <a:moveTo>
                    <a:pt x="0" y="0"/>
                  </a:moveTo>
                  <a:lnTo>
                    <a:pt x="585" y="0"/>
                  </a:lnTo>
                  <a:lnTo>
                    <a:pt x="585" y="1000"/>
                  </a:lnTo>
                  <a:lnTo>
                    <a:pt x="0" y="1000"/>
                  </a:lnTo>
                  <a:close/>
                </a:path>
                <a:path w="1000" h="1000">
                  <a:moveTo>
                    <a:pt x="0" y="0"/>
                  </a:moveTo>
                  <a:lnTo>
                    <a:pt x="1000" y="0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6" name="Text Box 11"/>
            <p:cNvSpPr txBox="1">
              <a:spLocks noChangeArrowheads="1"/>
            </p:cNvSpPr>
            <p:nvPr userDrawn="1"/>
          </p:nvSpPr>
          <p:spPr bwMode="auto">
            <a:xfrm>
              <a:off x="3597" y="1682"/>
              <a:ext cx="173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sz="600" b="1" dirty="0">
                  <a:latin typeface="Georgia" panose="02040502050405020303" pitchFamily="18" charset="0"/>
                </a:rPr>
                <a:t>Computer Science  </a:t>
              </a:r>
              <a:r>
                <a:rPr lang="en-US" sz="600" dirty="0">
                  <a:solidFill>
                    <a:srgbClr val="FF0000"/>
                  </a:solidFill>
                  <a:latin typeface="Georgia" panose="02040502050405020303" pitchFamily="18" charset="0"/>
                  <a:sym typeface="Wingdings" panose="05000000000000000000" pitchFamily="2" charset="2"/>
                </a:rPr>
                <a:t></a:t>
              </a:r>
              <a:r>
                <a:rPr lang="en-US" sz="600" b="1" dirty="0">
                  <a:latin typeface="Georgia" panose="02040502050405020303" pitchFamily="18" charset="0"/>
                </a:rPr>
                <a:t>  Engineering  </a:t>
              </a:r>
              <a:r>
                <a:rPr lang="en-US" sz="600" dirty="0">
                  <a:solidFill>
                    <a:srgbClr val="FF0000"/>
                  </a:solidFill>
                  <a:latin typeface="Georgia" panose="02040502050405020303" pitchFamily="18" charset="0"/>
                  <a:sym typeface="Wingdings" panose="05000000000000000000" pitchFamily="2" charset="2"/>
                </a:rPr>
                <a:t></a:t>
              </a:r>
              <a:r>
                <a:rPr lang="en-US" sz="600" b="1" dirty="0">
                  <a:latin typeface="Georgia" panose="02040502050405020303" pitchFamily="18" charset="0"/>
                </a:rPr>
                <a:t>  Otterbein University</a:t>
              </a:r>
            </a:p>
          </p:txBody>
        </p:sp>
        <p:sp>
          <p:nvSpPr>
            <p:cNvPr id="7" name="Line 12"/>
            <p:cNvSpPr>
              <a:spLocks noChangeShapeType="1"/>
            </p:cNvSpPr>
            <p:nvPr userDrawn="1"/>
          </p:nvSpPr>
          <p:spPr bwMode="auto">
            <a:xfrm flipV="1">
              <a:off x="288" y="1921"/>
              <a:ext cx="5472" cy="0"/>
            </a:xfrm>
            <a:prstGeom prst="line">
              <a:avLst/>
            </a:prstGeom>
            <a:noFill/>
            <a:ln w="57150">
              <a:solidFill>
                <a:srgbClr val="F2D59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990600"/>
            <a:ext cx="10363200" cy="1371600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Americana BT" panose="020205040705060209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3429000"/>
            <a:ext cx="9347200" cy="1600200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latin typeface="Americana BT" panose="02020504070506020904" pitchFamily="18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387752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1"/>
            <a:ext cx="10972800" cy="835025"/>
          </a:xfrm>
          <a:prstGeom prst="rect">
            <a:avLst/>
          </a:prstGeom>
        </p:spPr>
        <p:txBody>
          <a:bodyPr/>
          <a:lstStyle>
            <a:lvl1pPr>
              <a:defRPr>
                <a:latin typeface="Americana BT" panose="020205040705060209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525780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>
                <a:latin typeface="Carmina Lt BT" panose="0207050206030A030404" pitchFamily="18" charset="0"/>
              </a:defRPr>
            </a:lvl1pPr>
            <a:lvl2pPr>
              <a:buClr>
                <a:srgbClr val="FF0000"/>
              </a:buClr>
              <a:defRPr>
                <a:latin typeface="Carmina Lt BT" panose="0207050206030A030404" pitchFamily="18" charset="0"/>
              </a:defRPr>
            </a:lvl2pPr>
            <a:lvl3pPr>
              <a:buClr>
                <a:srgbClr val="FF0000"/>
              </a:buClr>
              <a:defRPr>
                <a:latin typeface="Carmina Lt BT" panose="0207050206030A030404" pitchFamily="18" charset="0"/>
              </a:defRPr>
            </a:lvl3pPr>
            <a:lvl4pPr>
              <a:buClr>
                <a:srgbClr val="FF0000"/>
              </a:buClr>
              <a:defRPr>
                <a:latin typeface="Carmina Lt BT" panose="0207050206030A030404" pitchFamily="18" charset="0"/>
              </a:defRPr>
            </a:lvl4pPr>
            <a:lvl5pPr>
              <a:buClr>
                <a:srgbClr val="FF0000"/>
              </a:buClr>
              <a:defRPr>
                <a:latin typeface="Carmina Lt BT" panose="0207050206030A0304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5760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609600" y="1109664"/>
            <a:ext cx="10972800" cy="10953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11998354 h 1000"/>
              <a:gd name="T6" fmla="*/ 0 w 1000"/>
              <a:gd name="T7" fmla="*/ 11998354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7262285" y="1076326"/>
            <a:ext cx="213231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sz="700" b="1" dirty="0">
                <a:latin typeface="Georgia" panose="02040502050405020303" pitchFamily="18" charset="0"/>
              </a:rPr>
              <a:t>Computer Science  </a:t>
            </a:r>
            <a:r>
              <a:rPr lang="en-US" sz="700" dirty="0">
                <a:solidFill>
                  <a:srgbClr val="FF0000"/>
                </a:solidFill>
                <a:sym typeface="Wingdings" panose="05000000000000000000" pitchFamily="2" charset="2"/>
              </a:rPr>
              <a:t></a:t>
            </a:r>
            <a:r>
              <a:rPr lang="en-US" sz="700" b="1" dirty="0">
                <a:latin typeface="Georgia" panose="02040502050405020303" pitchFamily="18" charset="0"/>
              </a:rPr>
              <a:t>  Otterbein University</a:t>
            </a:r>
          </a:p>
        </p:txBody>
      </p:sp>
      <p:sp>
        <p:nvSpPr>
          <p:cNvPr id="1030" name="Line 12"/>
          <p:cNvSpPr>
            <a:spLocks noChangeShapeType="1"/>
          </p:cNvSpPr>
          <p:nvPr/>
        </p:nvSpPr>
        <p:spPr bwMode="auto">
          <a:xfrm flipV="1">
            <a:off x="609600" y="1277938"/>
            <a:ext cx="10972800" cy="0"/>
          </a:xfrm>
          <a:prstGeom prst="line">
            <a:avLst/>
          </a:prstGeom>
          <a:noFill/>
          <a:ln w="57150">
            <a:solidFill>
              <a:srgbClr val="F2D59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72" r:id="rId1"/>
    <p:sldLayoutId id="2147484578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2022_Day32_42DemoKosarajuSharir.pptx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2022_Day32_42DemoTopologicalSort.ppt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://xkcd.com/754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5340" y="966158"/>
            <a:ext cx="9347200" cy="1396042"/>
          </a:xfrm>
        </p:spPr>
        <p:txBody>
          <a:bodyPr/>
          <a:lstStyle/>
          <a:p>
            <a:pPr eaLnBrk="1" hangingPunct="1"/>
            <a:r>
              <a:rPr lang="en-US" altLang="en-US" dirty="0"/>
              <a:t>Cycles, DAGs, and Strongly Connected Components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95340" y="3429000"/>
            <a:ext cx="10582260" cy="1600200"/>
          </a:xfrm>
        </p:spPr>
        <p:txBody>
          <a:bodyPr/>
          <a:lstStyle/>
          <a:p>
            <a:r>
              <a:rPr lang="en-US" dirty="0"/>
              <a:t>COMP 2100</a:t>
            </a:r>
          </a:p>
          <a:p>
            <a:r>
              <a:rPr lang="en-US" dirty="0"/>
              <a:t>Otterbein University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F8C44C-9048-4F2C-A6DD-F3F9862BC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8006" y="2933700"/>
            <a:ext cx="2924175" cy="39243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245BD-8A0D-43E1-A073-911426F99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Strongly Connected Components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C14E6F-B55E-45C3-A25C-B6C80CBC0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Vertices v and w are </a:t>
            </a:r>
            <a:r>
              <a:rPr lang="en-US" sz="2600" dirty="0">
                <a:solidFill>
                  <a:schemeClr val="accent2"/>
                </a:solidFill>
              </a:rPr>
              <a:t>strongly connected </a:t>
            </a:r>
            <a:r>
              <a:rPr lang="en-US" sz="2600" dirty="0"/>
              <a:t>if there is both a directed path </a:t>
            </a:r>
            <a:r>
              <a:rPr lang="en-US" sz="2600" dirty="0">
                <a:solidFill>
                  <a:schemeClr val="accent1"/>
                </a:solidFill>
              </a:rPr>
              <a:t>from v to w</a:t>
            </a:r>
            <a:r>
              <a:rPr lang="en-US" sz="2600" dirty="0"/>
              <a:t> and a directed path </a:t>
            </a:r>
            <a:r>
              <a:rPr lang="en-US" sz="2600" dirty="0">
                <a:solidFill>
                  <a:schemeClr val="accent6"/>
                </a:solidFill>
              </a:rPr>
              <a:t>from w to v</a:t>
            </a:r>
          </a:p>
          <a:p>
            <a:r>
              <a:rPr lang="en-US" sz="2600" dirty="0"/>
              <a:t>Strong connectivity is an </a:t>
            </a:r>
            <a:r>
              <a:rPr lang="en-US" sz="2600" dirty="0">
                <a:solidFill>
                  <a:schemeClr val="accent3"/>
                </a:solidFill>
              </a:rPr>
              <a:t>equivalence relation</a:t>
            </a:r>
          </a:p>
          <a:p>
            <a:pPr lvl="1"/>
            <a:r>
              <a:rPr lang="en-US" sz="2400" dirty="0"/>
              <a:t>v is strongly connected to v</a:t>
            </a:r>
          </a:p>
          <a:p>
            <a:pPr lvl="1"/>
            <a:r>
              <a:rPr lang="en-US" sz="2400" dirty="0"/>
              <a:t>if v is strongly connected to w, then w is strongly connected to v</a:t>
            </a:r>
          </a:p>
          <a:p>
            <a:pPr lvl="1"/>
            <a:r>
              <a:rPr lang="en-US" sz="2400" dirty="0"/>
              <a:t>if v is strongly connected to w and w to x, then v is strongly connected to x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86B077-3CD1-4906-B52C-A9BCA04BA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5474" y="4473558"/>
            <a:ext cx="3111695" cy="235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45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245BD-8A0D-43E1-A073-911426F99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component algorithms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5C808F-8314-4D77-9DB2-1D77347DC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1972: </a:t>
            </a:r>
            <a:r>
              <a:rPr lang="en-US" dirty="0" err="1"/>
              <a:t>Tarjan</a:t>
            </a:r>
            <a:r>
              <a:rPr lang="en-US" dirty="0"/>
              <a:t> published the 1</a:t>
            </a:r>
            <a:r>
              <a:rPr lang="en-US" baseline="30000" dirty="0"/>
              <a:t>st</a:t>
            </a:r>
            <a:r>
              <a:rPr lang="en-US" dirty="0"/>
              <a:t> linear-time DFS solution</a:t>
            </a:r>
          </a:p>
          <a:p>
            <a:pPr lvl="1"/>
            <a:r>
              <a:rPr lang="en-US" dirty="0"/>
              <a:t>stack based single pass DFS</a:t>
            </a:r>
          </a:p>
          <a:p>
            <a:pPr lvl="1"/>
            <a:r>
              <a:rPr lang="en-US" dirty="0"/>
              <a:t>complicated calculation to determine order</a:t>
            </a:r>
          </a:p>
          <a:p>
            <a:r>
              <a:rPr lang="en-US" dirty="0"/>
              <a:t>1978/81: </a:t>
            </a:r>
            <a:r>
              <a:rPr lang="en-US" dirty="0" err="1"/>
              <a:t>Kosaraju-Sharir</a:t>
            </a:r>
            <a:r>
              <a:rPr lang="en-US" dirty="0"/>
              <a:t> developed a two-pass linear-time DFS solution</a:t>
            </a:r>
          </a:p>
          <a:p>
            <a:pPr lvl="1"/>
            <a:r>
              <a:rPr lang="en-US" dirty="0"/>
              <a:t>one pass on the reverse graph</a:t>
            </a:r>
          </a:p>
          <a:p>
            <a:pPr lvl="1"/>
            <a:r>
              <a:rPr lang="en-US" dirty="0"/>
              <a:t>easy to compute</a:t>
            </a:r>
          </a:p>
          <a:p>
            <a:r>
              <a:rPr lang="en-US" dirty="0"/>
              <a:t>Many other algorithms have been proposed</a:t>
            </a:r>
          </a:p>
        </p:txBody>
      </p:sp>
    </p:spTree>
    <p:extLst>
      <p:ext uri="{BB962C8B-B14F-4D97-AF65-F5344CB8AC3E}">
        <p14:creationId xmlns:p14="http://schemas.microsoft.com/office/powerpoint/2010/main" val="125681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245BD-8A0D-43E1-A073-911426F99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Kosaraju-Sharir</a:t>
            </a:r>
            <a:r>
              <a:rPr lang="en-US" dirty="0"/>
              <a:t>: intuition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5C808F-8314-4D77-9DB2-1D77347DC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Calculate reverse graph</a:t>
            </a:r>
          </a:p>
          <a:p>
            <a:pPr lvl="1"/>
            <a:r>
              <a:rPr lang="en-US" sz="2000" dirty="0"/>
              <a:t>a graph and its reverse have the same SCCs</a:t>
            </a:r>
          </a:p>
          <a:p>
            <a:r>
              <a:rPr lang="en-US" sz="2400" dirty="0"/>
              <a:t>Kernel DAG</a:t>
            </a:r>
          </a:p>
          <a:p>
            <a:pPr lvl="1"/>
            <a:r>
              <a:rPr lang="en-US" sz="2000" dirty="0"/>
              <a:t>Contract each strong component into a single vertex</a:t>
            </a:r>
          </a:p>
          <a:p>
            <a:r>
              <a:rPr lang="en-US" sz="2400" dirty="0"/>
              <a:t>Algorithm</a:t>
            </a:r>
          </a:p>
          <a:p>
            <a:pPr lvl="1"/>
            <a:r>
              <a:rPr lang="en-US" sz="2000" dirty="0"/>
              <a:t>Compute topological order in kernel DAG</a:t>
            </a:r>
          </a:p>
          <a:p>
            <a:pPr lvl="1"/>
            <a:r>
              <a:rPr lang="en-US" sz="2000" dirty="0"/>
              <a:t>Run DFS, considering vertices in reverse topological order</a:t>
            </a:r>
          </a:p>
          <a:p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A78835-10F1-488B-9475-FC926E03A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3688" y="4310242"/>
            <a:ext cx="6524625" cy="23145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1D3D1D-2C7A-4E56-ADBA-A11254DDC034}"/>
              </a:ext>
            </a:extLst>
          </p:cNvPr>
          <p:cNvSpPr txBox="1"/>
          <p:nvPr/>
        </p:nvSpPr>
        <p:spPr>
          <a:xfrm>
            <a:off x="1694091" y="6009430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 action="ppaction://hlinkpres?slideindex=1&amp;slidetitle="/>
              </a:rPr>
              <a:t>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86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245BD-8A0D-43E1-A073-911426F99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Kosaraju-Sharir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ED83BD-00D1-407A-AF20-2D63A79AE0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379835"/>
            <a:ext cx="7454180" cy="541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595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245BD-8A0D-43E1-A073-911426F99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Kosaraju-Sharir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C6E387-05DE-428C-B7AB-61584B344D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455730"/>
            <a:ext cx="7974628" cy="517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660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245BD-8A0D-43E1-A073-911426F99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Kosaraju-Sharir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16A2AD-7D7D-4BB6-8C8C-328F60C501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379835"/>
            <a:ext cx="5334558" cy="53126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AA2230-8BD3-4AD3-9F6F-5EEE3E430E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9166" y="1376457"/>
            <a:ext cx="5381374" cy="533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75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245BD-8A0D-43E1-A073-911426F99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Digraph-processing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C134C0-4A5C-48E8-9889-5B7884140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371600"/>
            <a:ext cx="8229600" cy="542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076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245BD-8A0D-43E1-A073-911426F99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Alerts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ADBD8-3837-4AB7-9A22-E9BBAF923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 7 due Wednesday</a:t>
            </a:r>
            <a:r>
              <a:rPr lang="en-US"/>
              <a:t>, 11/30</a:t>
            </a:r>
            <a:endParaRPr lang="en-US" dirty="0"/>
          </a:p>
          <a:p>
            <a:r>
              <a:rPr lang="en-US" dirty="0"/>
              <a:t>Project #3 </a:t>
            </a:r>
            <a:r>
              <a:rPr lang="en-US"/>
              <a:t>due Friday, 12/2</a:t>
            </a:r>
            <a:endParaRPr lang="en-US" dirty="0"/>
          </a:p>
          <a:p>
            <a:r>
              <a:rPr lang="en-US"/>
              <a:t>Homework #8: Due this Friday</a:t>
            </a:r>
          </a:p>
          <a:p>
            <a:r>
              <a:rPr lang="en-US"/>
              <a:t>Homework #9: available later this week</a:t>
            </a:r>
          </a:p>
          <a:p>
            <a:endParaRPr lang="en-US" dirty="0"/>
          </a:p>
          <a:p>
            <a:r>
              <a:rPr lang="en-US" dirty="0"/>
              <a:t>Final Exam: Friday, </a:t>
            </a:r>
            <a:r>
              <a:rPr lang="en-US"/>
              <a:t>December 9</a:t>
            </a:r>
            <a:endParaRPr lang="en-US" dirty="0"/>
          </a:p>
          <a:p>
            <a:pPr lvl="1"/>
            <a:r>
              <a:rPr lang="en-US" dirty="0"/>
              <a:t>Exam will </a:t>
            </a:r>
            <a:r>
              <a:rPr lang="en-US"/>
              <a:t>be at 10:15am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287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245BD-8A0D-43E1-A073-911426F99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Precedence Scheduling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E95758B-21EA-403F-A17E-A3942AD7B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455" y="1371600"/>
            <a:ext cx="10874945" cy="5257800"/>
          </a:xfrm>
        </p:spPr>
        <p:txBody>
          <a:bodyPr/>
          <a:lstStyle/>
          <a:p>
            <a:r>
              <a:rPr lang="en-US" dirty="0"/>
              <a:t>Given a set of tasks to be completed along with precedence constraints on the ordering of the tasks, how can we determine how to order them?</a:t>
            </a:r>
          </a:p>
          <a:p>
            <a:endParaRPr lang="en-US" dirty="0">
              <a:solidFill>
                <a:schemeClr val="accent6"/>
              </a:solidFill>
            </a:endParaRPr>
          </a:p>
          <a:p>
            <a:endParaRPr lang="en-US" dirty="0">
              <a:solidFill>
                <a:schemeClr val="accent6"/>
              </a:solidFill>
            </a:endParaRPr>
          </a:p>
          <a:p>
            <a:endParaRPr lang="en-US">
              <a:solidFill>
                <a:schemeClr val="accent6"/>
              </a:solidFill>
            </a:endParaRPr>
          </a:p>
          <a:p>
            <a:endParaRPr lang="en-US" dirty="0">
              <a:solidFill>
                <a:schemeClr val="accent6"/>
              </a:solidFill>
            </a:endParaRPr>
          </a:p>
          <a:p>
            <a:endParaRPr lang="en-US" dirty="0">
              <a:solidFill>
                <a:schemeClr val="accent6"/>
              </a:solidFill>
            </a:endParaRPr>
          </a:p>
          <a:p>
            <a:endParaRPr lang="en-US" dirty="0">
              <a:solidFill>
                <a:schemeClr val="accent6"/>
              </a:solidFill>
            </a:endParaRPr>
          </a:p>
          <a:p>
            <a:r>
              <a:rPr lang="en-US" dirty="0"/>
              <a:t>This is aka </a:t>
            </a:r>
            <a:r>
              <a:rPr lang="en-US" dirty="0">
                <a:solidFill>
                  <a:schemeClr val="accent6"/>
                </a:solidFill>
              </a:rPr>
              <a:t>Topological Sorting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10F38D-4B83-439C-A66F-DC67EF99B4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1" y="3517532"/>
            <a:ext cx="2867025" cy="24193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D9C080-B5A0-46CF-B7D9-807543424F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1592" y="3503245"/>
            <a:ext cx="2286000" cy="24479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415006-E451-4292-A26F-40FB237B43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0960" y="3025792"/>
            <a:ext cx="1589840" cy="37425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72CD17E-E3A9-4B4F-894D-1484705AD9E4}"/>
              </a:ext>
            </a:extLst>
          </p:cNvPr>
          <p:cNvSpPr txBox="1"/>
          <p:nvPr/>
        </p:nvSpPr>
        <p:spPr>
          <a:xfrm>
            <a:off x="3087539" y="3209756"/>
            <a:ext cx="6543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tasks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B414B0-0536-4FAF-BD1B-549D14F11F17}"/>
              </a:ext>
            </a:extLst>
          </p:cNvPr>
          <p:cNvSpPr txBox="1"/>
          <p:nvPr/>
        </p:nvSpPr>
        <p:spPr>
          <a:xfrm>
            <a:off x="6148502" y="3214400"/>
            <a:ext cx="11721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constraints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D73BF9-2832-4080-9F62-E4D57E4B3983}"/>
              </a:ext>
            </a:extLst>
          </p:cNvPr>
          <p:cNvSpPr txBox="1"/>
          <p:nvPr/>
        </p:nvSpPr>
        <p:spPr>
          <a:xfrm>
            <a:off x="8552503" y="2718015"/>
            <a:ext cx="1726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feasible schedule</a:t>
            </a:r>
          </a:p>
        </p:txBody>
      </p:sp>
    </p:spTree>
    <p:extLst>
      <p:ext uri="{BB962C8B-B14F-4D97-AF65-F5344CB8AC3E}">
        <p14:creationId xmlns:p14="http://schemas.microsoft.com/office/powerpoint/2010/main" val="190030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2"/>
      <p:bldP spid="8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245BD-8A0D-43E1-A073-911426F99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Topological Sorting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E95758B-21EA-403F-A17E-A3942AD7B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455" y="1371600"/>
            <a:ext cx="10777090" cy="5257800"/>
          </a:xfrm>
        </p:spPr>
        <p:txBody>
          <a:bodyPr/>
          <a:lstStyle/>
          <a:p>
            <a:r>
              <a:rPr lang="en-US" dirty="0"/>
              <a:t>Input: a </a:t>
            </a:r>
            <a:r>
              <a:rPr lang="en-US" dirty="0">
                <a:solidFill>
                  <a:schemeClr val="accent2"/>
                </a:solidFill>
              </a:rPr>
              <a:t>Directed Acyclic Graph</a:t>
            </a:r>
            <a:r>
              <a:rPr lang="en-US" dirty="0"/>
              <a:t> (</a:t>
            </a:r>
            <a:r>
              <a:rPr lang="en-US" dirty="0">
                <a:solidFill>
                  <a:schemeClr val="accent2"/>
                </a:solidFill>
              </a:rPr>
              <a:t>DAG</a:t>
            </a:r>
            <a:r>
              <a:rPr lang="en-US" dirty="0"/>
              <a:t>)</a:t>
            </a:r>
            <a:endParaRPr lang="en-US" dirty="0">
              <a:solidFill>
                <a:schemeClr val="accent6"/>
              </a:solidFill>
            </a:endParaRPr>
          </a:p>
          <a:p>
            <a:r>
              <a:rPr lang="en-US" dirty="0"/>
              <a:t>Output: List of nodes in sequential order by precedence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400" dirty="0"/>
          </a:p>
          <a:p>
            <a:r>
              <a:rPr lang="en-US" dirty="0"/>
              <a:t>Strategy: DFS	</a:t>
            </a:r>
            <a:r>
              <a:rPr lang="en-US" dirty="0">
                <a:hlinkClick r:id="rId3" action="ppaction://hlinkpres?slideindex=1&amp;slidetitle="/>
              </a:rPr>
              <a:t>Demo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D9C080-B5A0-46CF-B7D9-807543424F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1592" y="3503245"/>
            <a:ext cx="2286000" cy="24479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415006-E451-4292-A26F-40FB237B43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0960" y="3025792"/>
            <a:ext cx="1589840" cy="37425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72CD17E-E3A9-4B4F-894D-1484705AD9E4}"/>
              </a:ext>
            </a:extLst>
          </p:cNvPr>
          <p:cNvSpPr txBox="1"/>
          <p:nvPr/>
        </p:nvSpPr>
        <p:spPr>
          <a:xfrm>
            <a:off x="2660339" y="3209756"/>
            <a:ext cx="1508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directed edges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B414B0-0536-4FAF-BD1B-549D14F11F17}"/>
              </a:ext>
            </a:extLst>
          </p:cNvPr>
          <p:cNvSpPr txBox="1"/>
          <p:nvPr/>
        </p:nvSpPr>
        <p:spPr>
          <a:xfrm>
            <a:off x="6441884" y="3209756"/>
            <a:ext cx="58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DAG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D73BF9-2832-4080-9F62-E4D57E4B3983}"/>
              </a:ext>
            </a:extLst>
          </p:cNvPr>
          <p:cNvSpPr txBox="1"/>
          <p:nvPr/>
        </p:nvSpPr>
        <p:spPr>
          <a:xfrm>
            <a:off x="8552503" y="2718015"/>
            <a:ext cx="17011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topological order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0EFC96-D9C9-480E-83C7-331F58C56F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0340" y="3503245"/>
            <a:ext cx="1508745" cy="192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82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2"/>
      <p:bldP spid="8" grpId="0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245BD-8A0D-43E1-A073-911426F99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Depth-first search order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7F455E-D62B-4D92-BFA5-266260552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1" y="1303941"/>
            <a:ext cx="7074705" cy="557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161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245BD-8A0D-43E1-A073-911426F99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it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A365E-190C-4FB7-B939-77776FBD7F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first vertex in </a:t>
            </a:r>
            <a:r>
              <a:rPr lang="en-US" dirty="0" err="1"/>
              <a:t>postorder</a:t>
            </a:r>
            <a:r>
              <a:rPr lang="en-US" dirty="0"/>
              <a:t> has to be a leaf in the DFS tree (with outdegree 0)</a:t>
            </a:r>
          </a:p>
          <a:p>
            <a:r>
              <a:rPr lang="en-US" dirty="0"/>
              <a:t>The second vertex in post-order can only point to the last vertex...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599CB73-661A-47B1-99AB-CECB4C1885D4}"/>
              </a:ext>
            </a:extLst>
          </p:cNvPr>
          <p:cNvGrpSpPr/>
          <p:nvPr/>
        </p:nvGrpSpPr>
        <p:grpSpPr>
          <a:xfrm>
            <a:off x="6871096" y="3012876"/>
            <a:ext cx="3339704" cy="3616524"/>
            <a:chOff x="1419820" y="2152054"/>
            <a:chExt cx="3339704" cy="3616524"/>
          </a:xfrm>
        </p:grpSpPr>
        <p:grpSp>
          <p:nvGrpSpPr>
            <p:cNvPr id="6" name="Group 1188">
              <a:extLst>
                <a:ext uri="{FF2B5EF4-FFF2-40B4-BE49-F238E27FC236}">
                  <a16:creationId xmlns:a16="http://schemas.microsoft.com/office/drawing/2014/main" id="{981311E6-7F0D-41AF-A0DA-00BEED3CA70E}"/>
                </a:ext>
              </a:extLst>
            </p:cNvPr>
            <p:cNvGrpSpPr/>
            <p:nvPr/>
          </p:nvGrpSpPr>
          <p:grpSpPr>
            <a:xfrm>
              <a:off x="1419820" y="2152055"/>
              <a:ext cx="3339703" cy="3616523"/>
              <a:chOff x="0" y="0"/>
              <a:chExt cx="4749800" cy="5143500"/>
            </a:xfrm>
          </p:grpSpPr>
          <p:sp>
            <p:nvSpPr>
              <p:cNvPr id="25" name="Shape 1170">
                <a:extLst>
                  <a:ext uri="{FF2B5EF4-FFF2-40B4-BE49-F238E27FC236}">
                    <a16:creationId xmlns:a16="http://schemas.microsoft.com/office/drawing/2014/main" id="{7912F738-83F3-453D-8B89-EB5A08AD1E5B}"/>
                  </a:ext>
                </a:extLst>
              </p:cNvPr>
              <p:cNvSpPr/>
              <p:nvPr/>
            </p:nvSpPr>
            <p:spPr>
              <a:xfrm>
                <a:off x="0" y="0"/>
                <a:ext cx="508000" cy="508000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marL="7224" marR="7224" algn="ctr">
                  <a:lnSpc>
                    <a:spcPct val="100000"/>
                  </a:lnSpc>
                  <a:defRPr sz="1800">
                    <a:solidFill>
                      <a:srgbClr val="000000"/>
                    </a:solidFill>
                    <a:uFill>
                      <a:solidFill>
                        <a:srgbClr val="0048AA"/>
                      </a:solidFill>
                    </a:uFill>
                  </a:defRPr>
                </a:lvl1pPr>
              </a:lstStyle>
              <a:p>
                <a:pPr marL="5079" marR="5079" defTabSz="910796" eaLnBrk="1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sz="1266" kern="0">
                    <a:latin typeface="Lucida Sans Regular"/>
                    <a:sym typeface="Lucida Sans Regular"/>
                  </a:rPr>
                  <a:t>0</a:t>
                </a:r>
              </a:p>
            </p:txBody>
          </p:sp>
          <p:sp>
            <p:nvSpPr>
              <p:cNvPr id="26" name="Shape 1171">
                <a:extLst>
                  <a:ext uri="{FF2B5EF4-FFF2-40B4-BE49-F238E27FC236}">
                    <a16:creationId xmlns:a16="http://schemas.microsoft.com/office/drawing/2014/main" id="{82BB55AF-74D7-4826-9D4D-8938357E2853}"/>
                  </a:ext>
                </a:extLst>
              </p:cNvPr>
              <p:cNvSpPr/>
              <p:nvPr/>
            </p:nvSpPr>
            <p:spPr>
              <a:xfrm>
                <a:off x="4241800" y="1765300"/>
                <a:ext cx="508000" cy="508000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marL="7224" marR="7224" algn="ctr">
                  <a:lnSpc>
                    <a:spcPct val="100000"/>
                  </a:lnSpc>
                  <a:defRPr sz="1800">
                    <a:solidFill>
                      <a:srgbClr val="000000"/>
                    </a:solidFill>
                    <a:uFill>
                      <a:solidFill>
                        <a:srgbClr val="0048AA"/>
                      </a:solidFill>
                    </a:uFill>
                  </a:defRPr>
                </a:lvl1pPr>
              </a:lstStyle>
              <a:p>
                <a:pPr marL="5079" marR="5079" defTabSz="910796" eaLnBrk="1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sz="1266" kern="0">
                    <a:latin typeface="Lucida Sans Regular"/>
                    <a:sym typeface="Lucida Sans Regular"/>
                  </a:rPr>
                  <a:t>1</a:t>
                </a:r>
              </a:p>
            </p:txBody>
          </p:sp>
          <p:sp>
            <p:nvSpPr>
              <p:cNvPr id="27" name="Shape 1172">
                <a:extLst>
                  <a:ext uri="{FF2B5EF4-FFF2-40B4-BE49-F238E27FC236}">
                    <a16:creationId xmlns:a16="http://schemas.microsoft.com/office/drawing/2014/main" id="{B5F86110-15B1-4E3A-9430-8E859A546DDC}"/>
                  </a:ext>
                </a:extLst>
              </p:cNvPr>
              <p:cNvSpPr/>
              <p:nvPr/>
            </p:nvSpPr>
            <p:spPr>
              <a:xfrm>
                <a:off x="3505200" y="3327400"/>
                <a:ext cx="508000" cy="508000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marL="7224" marR="7224" algn="ctr">
                  <a:lnSpc>
                    <a:spcPct val="100000"/>
                  </a:lnSpc>
                  <a:defRPr sz="1800">
                    <a:solidFill>
                      <a:srgbClr val="000000"/>
                    </a:solidFill>
                    <a:uFill>
                      <a:solidFill>
                        <a:srgbClr val="0048AA"/>
                      </a:solidFill>
                    </a:uFill>
                  </a:defRPr>
                </a:lvl1pPr>
              </a:lstStyle>
              <a:p>
                <a:pPr marL="5079" marR="5079" defTabSz="910796" eaLnBrk="1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sz="1266" kern="0">
                    <a:latin typeface="Lucida Sans Regular"/>
                    <a:sym typeface="Lucida Sans Regular"/>
                  </a:rPr>
                  <a:t>4</a:t>
                </a:r>
              </a:p>
            </p:txBody>
          </p:sp>
          <p:sp>
            <p:nvSpPr>
              <p:cNvPr id="28" name="Shape 1173">
                <a:extLst>
                  <a:ext uri="{FF2B5EF4-FFF2-40B4-BE49-F238E27FC236}">
                    <a16:creationId xmlns:a16="http://schemas.microsoft.com/office/drawing/2014/main" id="{9794EC19-E53E-4686-AA3F-E1080A2E5970}"/>
                  </a:ext>
                </a:extLst>
              </p:cNvPr>
              <p:cNvSpPr/>
              <p:nvPr/>
            </p:nvSpPr>
            <p:spPr>
              <a:xfrm>
                <a:off x="2628900" y="1765300"/>
                <a:ext cx="508000" cy="508000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marL="7224" marR="7224" algn="ctr">
                  <a:lnSpc>
                    <a:spcPct val="100000"/>
                  </a:lnSpc>
                  <a:defRPr sz="1800">
                    <a:solidFill>
                      <a:srgbClr val="000000"/>
                    </a:solidFill>
                    <a:uFill>
                      <a:solidFill>
                        <a:srgbClr val="0048AA"/>
                      </a:solidFill>
                    </a:uFill>
                  </a:defRPr>
                </a:lvl1pPr>
              </a:lstStyle>
              <a:p>
                <a:pPr marL="5079" marR="5079" defTabSz="910796" eaLnBrk="1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sz="1266" kern="0">
                    <a:latin typeface="Lucida Sans Regular"/>
                    <a:sym typeface="Lucida Sans Regular"/>
                  </a:rPr>
                  <a:t>5</a:t>
                </a:r>
              </a:p>
            </p:txBody>
          </p:sp>
          <p:sp>
            <p:nvSpPr>
              <p:cNvPr id="29" name="Shape 1174">
                <a:extLst>
                  <a:ext uri="{FF2B5EF4-FFF2-40B4-BE49-F238E27FC236}">
                    <a16:creationId xmlns:a16="http://schemas.microsoft.com/office/drawing/2014/main" id="{84AC996E-BD32-41DF-A2F7-1DE65EB104B3}"/>
                  </a:ext>
                </a:extLst>
              </p:cNvPr>
              <p:cNvSpPr/>
              <p:nvPr/>
            </p:nvSpPr>
            <p:spPr>
              <a:xfrm>
                <a:off x="876300" y="1765300"/>
                <a:ext cx="508000" cy="508000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marL="7224" marR="7224" algn="ctr">
                  <a:lnSpc>
                    <a:spcPct val="100000"/>
                  </a:lnSpc>
                  <a:defRPr sz="1800">
                    <a:solidFill>
                      <a:srgbClr val="000000"/>
                    </a:solidFill>
                    <a:uFill>
                      <a:solidFill>
                        <a:srgbClr val="0048AA"/>
                      </a:solidFill>
                    </a:uFill>
                  </a:defRPr>
                </a:lvl1pPr>
              </a:lstStyle>
              <a:p>
                <a:pPr marL="5079" marR="5079" defTabSz="910796" eaLnBrk="1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sz="1266" kern="0">
                    <a:latin typeface="Lucida Sans Regular"/>
                    <a:sym typeface="Lucida Sans Regular"/>
                  </a:rPr>
                  <a:t>2</a:t>
                </a:r>
              </a:p>
            </p:txBody>
          </p:sp>
          <p:sp>
            <p:nvSpPr>
              <p:cNvPr id="30" name="Shape 1175">
                <a:extLst>
                  <a:ext uri="{FF2B5EF4-FFF2-40B4-BE49-F238E27FC236}">
                    <a16:creationId xmlns:a16="http://schemas.microsoft.com/office/drawing/2014/main" id="{A90A2BC2-65CD-4978-A462-99851D3A1902}"/>
                  </a:ext>
                </a:extLst>
              </p:cNvPr>
              <p:cNvSpPr/>
              <p:nvPr/>
            </p:nvSpPr>
            <p:spPr>
              <a:xfrm>
                <a:off x="0" y="4635500"/>
                <a:ext cx="508000" cy="508000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marL="7224" marR="7224" algn="ctr">
                  <a:lnSpc>
                    <a:spcPct val="100000"/>
                  </a:lnSpc>
                  <a:defRPr sz="1800">
                    <a:solidFill>
                      <a:srgbClr val="000000"/>
                    </a:solidFill>
                    <a:uFill>
                      <a:solidFill>
                        <a:srgbClr val="0048AA"/>
                      </a:solidFill>
                    </a:uFill>
                  </a:defRPr>
                </a:lvl1pPr>
              </a:lstStyle>
              <a:p>
                <a:pPr marL="5079" marR="5079" defTabSz="910796" eaLnBrk="1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sz="1266" kern="0">
                    <a:latin typeface="Lucida Sans Regular"/>
                    <a:sym typeface="Lucida Sans Regular"/>
                  </a:rPr>
                  <a:t>6</a:t>
                </a:r>
              </a:p>
            </p:txBody>
          </p:sp>
          <p:sp>
            <p:nvSpPr>
              <p:cNvPr id="31" name="Shape 1176">
                <a:extLst>
                  <a:ext uri="{FF2B5EF4-FFF2-40B4-BE49-F238E27FC236}">
                    <a16:creationId xmlns:a16="http://schemas.microsoft.com/office/drawing/2014/main" id="{D37963B0-0161-4101-A48C-8E52318796F6}"/>
                  </a:ext>
                </a:extLst>
              </p:cNvPr>
              <p:cNvSpPr/>
              <p:nvPr/>
            </p:nvSpPr>
            <p:spPr>
              <a:xfrm>
                <a:off x="1752600" y="3327400"/>
                <a:ext cx="508000" cy="508000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marL="7224" marR="7224" algn="ctr">
                  <a:lnSpc>
                    <a:spcPct val="100000"/>
                  </a:lnSpc>
                  <a:defRPr sz="1800">
                    <a:solidFill>
                      <a:srgbClr val="000000"/>
                    </a:solidFill>
                    <a:uFill>
                      <a:solidFill>
                        <a:srgbClr val="0048AA"/>
                      </a:solidFill>
                    </a:uFill>
                  </a:defRPr>
                </a:lvl1pPr>
              </a:lstStyle>
              <a:p>
                <a:pPr marL="5079" marR="5079" defTabSz="910796" eaLnBrk="1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sz="1266" kern="0">
                    <a:latin typeface="Lucida Sans Regular"/>
                    <a:sym typeface="Lucida Sans Regular"/>
                  </a:rPr>
                  <a:t>3</a:t>
                </a:r>
              </a:p>
            </p:txBody>
          </p:sp>
          <p:sp>
            <p:nvSpPr>
              <p:cNvPr id="32" name="Shape 1177">
                <a:extLst>
                  <a:ext uri="{FF2B5EF4-FFF2-40B4-BE49-F238E27FC236}">
                    <a16:creationId xmlns:a16="http://schemas.microsoft.com/office/drawing/2014/main" id="{65D0212C-61A2-4805-877D-CE404FF08763}"/>
                  </a:ext>
                </a:extLst>
              </p:cNvPr>
              <p:cNvSpPr/>
              <p:nvPr/>
            </p:nvSpPr>
            <p:spPr>
              <a:xfrm flipH="1" flipV="1">
                <a:off x="1231898" y="2260600"/>
                <a:ext cx="660403" cy="1092200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142875" tIns="142875" rIns="142875" bIns="142875" numCol="1" anchor="t">
                <a:noAutofit/>
              </a:bodyPr>
              <a:lstStyle/>
              <a:p>
                <a:pPr marL="5079" marR="5079" defTabSz="910796" eaLnBrk="1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 sz="2200">
                    <a:solidFill>
                      <a:srgbClr val="005493"/>
                    </a:solidFill>
                    <a:uFill>
                      <a:solidFill>
                        <a:srgbClr val="0048AA"/>
                      </a:solidFill>
                    </a:uFill>
                  </a:defRPr>
                </a:pPr>
                <a:endParaRPr sz="1547" kern="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  <a:latin typeface="Lucida Sans Regular"/>
                  <a:sym typeface="Lucida Sans Regular"/>
                </a:endParaRPr>
              </a:p>
            </p:txBody>
          </p:sp>
          <p:sp>
            <p:nvSpPr>
              <p:cNvPr id="33" name="Shape 1178">
                <a:extLst>
                  <a:ext uri="{FF2B5EF4-FFF2-40B4-BE49-F238E27FC236}">
                    <a16:creationId xmlns:a16="http://schemas.microsoft.com/office/drawing/2014/main" id="{FC3ABF38-0CBD-4CB4-B36A-CA430B2152FE}"/>
                  </a:ext>
                </a:extLst>
              </p:cNvPr>
              <p:cNvSpPr/>
              <p:nvPr/>
            </p:nvSpPr>
            <p:spPr>
              <a:xfrm flipH="1">
                <a:off x="3848100" y="2247900"/>
                <a:ext cx="544595" cy="10839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142875" tIns="142875" rIns="142875" bIns="142875" numCol="1" anchor="t">
                <a:noAutofit/>
              </a:bodyPr>
              <a:lstStyle/>
              <a:p>
                <a:pPr marL="5079" marR="5079" defTabSz="910796" eaLnBrk="1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 sz="2200">
                    <a:solidFill>
                      <a:srgbClr val="005493"/>
                    </a:solidFill>
                    <a:uFill>
                      <a:solidFill>
                        <a:srgbClr val="0048AA"/>
                      </a:solidFill>
                    </a:uFill>
                  </a:defRPr>
                </a:pPr>
                <a:endParaRPr sz="1547" kern="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  <a:latin typeface="Lucida Sans Regular"/>
                  <a:sym typeface="Lucida Sans Regular"/>
                </a:endParaRPr>
              </a:p>
            </p:txBody>
          </p:sp>
          <p:sp>
            <p:nvSpPr>
              <p:cNvPr id="34" name="Shape 1179">
                <a:extLst>
                  <a:ext uri="{FF2B5EF4-FFF2-40B4-BE49-F238E27FC236}">
                    <a16:creationId xmlns:a16="http://schemas.microsoft.com/office/drawing/2014/main" id="{4CC9E5C5-6541-4C7C-8760-C7917076A712}"/>
                  </a:ext>
                </a:extLst>
              </p:cNvPr>
              <p:cNvSpPr/>
              <p:nvPr/>
            </p:nvSpPr>
            <p:spPr>
              <a:xfrm flipV="1">
                <a:off x="253999" y="520700"/>
                <a:ext cx="2" cy="4127500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142875" tIns="142875" rIns="142875" bIns="142875" numCol="1" anchor="t">
                <a:noAutofit/>
              </a:bodyPr>
              <a:lstStyle/>
              <a:p>
                <a:pPr marL="5079" marR="5079" defTabSz="910796" eaLnBrk="1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 sz="2200">
                    <a:solidFill>
                      <a:srgbClr val="005493"/>
                    </a:solidFill>
                    <a:uFill>
                      <a:solidFill>
                        <a:srgbClr val="0048AA"/>
                      </a:solidFill>
                    </a:uFill>
                  </a:defRPr>
                </a:pPr>
                <a:endParaRPr sz="1547" kern="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  <a:latin typeface="Lucida Sans Regular"/>
                  <a:sym typeface="Lucida Sans Regular"/>
                </a:endParaRPr>
              </a:p>
            </p:txBody>
          </p:sp>
          <p:sp>
            <p:nvSpPr>
              <p:cNvPr id="35" name="Shape 1180">
                <a:extLst>
                  <a:ext uri="{FF2B5EF4-FFF2-40B4-BE49-F238E27FC236}">
                    <a16:creationId xmlns:a16="http://schemas.microsoft.com/office/drawing/2014/main" id="{24EBA07C-A8C9-4613-A442-7072CF980110}"/>
                  </a:ext>
                </a:extLst>
              </p:cNvPr>
              <p:cNvSpPr/>
              <p:nvPr/>
            </p:nvSpPr>
            <p:spPr>
              <a:xfrm>
                <a:off x="469900" y="393700"/>
                <a:ext cx="2185154" cy="1462339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142875" tIns="142875" rIns="142875" bIns="142875" numCol="1" anchor="t">
                <a:noAutofit/>
              </a:bodyPr>
              <a:lstStyle/>
              <a:p>
                <a:pPr marL="5079" marR="5079" defTabSz="910796" eaLnBrk="1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 sz="2200">
                    <a:solidFill>
                      <a:srgbClr val="005493"/>
                    </a:solidFill>
                    <a:uFill>
                      <a:solidFill>
                        <a:srgbClr val="0048AA"/>
                      </a:solidFill>
                    </a:uFill>
                  </a:defRPr>
                </a:pPr>
                <a:endParaRPr sz="1547" kern="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  <a:latin typeface="Lucida Sans Regular"/>
                  <a:sym typeface="Lucida Sans Regular"/>
                </a:endParaRPr>
              </a:p>
            </p:txBody>
          </p:sp>
          <p:sp>
            <p:nvSpPr>
              <p:cNvPr id="36" name="Shape 1181">
                <a:extLst>
                  <a:ext uri="{FF2B5EF4-FFF2-40B4-BE49-F238E27FC236}">
                    <a16:creationId xmlns:a16="http://schemas.microsoft.com/office/drawing/2014/main" id="{3FEEF170-C6AB-4954-80BF-9D6F607B1E9F}"/>
                  </a:ext>
                </a:extLst>
              </p:cNvPr>
              <p:cNvSpPr/>
              <p:nvPr/>
            </p:nvSpPr>
            <p:spPr>
              <a:xfrm>
                <a:off x="330200" y="482600"/>
                <a:ext cx="714754" cy="1275960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142875" tIns="142875" rIns="142875" bIns="142875" numCol="1" anchor="t">
                <a:noAutofit/>
              </a:bodyPr>
              <a:lstStyle/>
              <a:p>
                <a:pPr marL="5079" marR="5079" defTabSz="910796" eaLnBrk="1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 sz="2200">
                    <a:solidFill>
                      <a:srgbClr val="005493"/>
                    </a:solidFill>
                    <a:uFill>
                      <a:solidFill>
                        <a:srgbClr val="0048AA"/>
                      </a:solidFill>
                    </a:uFill>
                  </a:defRPr>
                </a:pPr>
                <a:endParaRPr sz="1547" kern="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  <a:latin typeface="Lucida Sans Regular"/>
                  <a:sym typeface="Lucida Sans Regular"/>
                </a:endParaRPr>
              </a:p>
            </p:txBody>
          </p:sp>
          <p:sp>
            <p:nvSpPr>
              <p:cNvPr id="37" name="Shape 1182">
                <a:extLst>
                  <a:ext uri="{FF2B5EF4-FFF2-40B4-BE49-F238E27FC236}">
                    <a16:creationId xmlns:a16="http://schemas.microsoft.com/office/drawing/2014/main" id="{AA078BB8-A133-476E-9F41-857BD7DFE52B}"/>
                  </a:ext>
                </a:extLst>
              </p:cNvPr>
              <p:cNvSpPr/>
              <p:nvPr/>
            </p:nvSpPr>
            <p:spPr>
              <a:xfrm flipV="1">
                <a:off x="2260600" y="3568700"/>
                <a:ext cx="1231223" cy="7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321457" eaLnBrk="1" fontAlgn="auto">
                  <a:spcBef>
                    <a:spcPts val="0"/>
                  </a:spcBef>
                  <a:spcAft>
                    <a:spcPts val="0"/>
                  </a:spcAft>
                  <a:defRPr sz="1200">
                    <a:solidFill>
                      <a:srgbClr val="000000"/>
                    </a:solidFill>
                    <a:uFillTx/>
                    <a:latin typeface="+mj-lt"/>
                    <a:ea typeface="+mj-ea"/>
                    <a:cs typeface="+mj-cs"/>
                    <a:sym typeface="Helvetica"/>
                  </a:defRPr>
                </a:pPr>
                <a:endParaRPr sz="844" kern="0">
                  <a:solidFill>
                    <a:srgbClr val="000000"/>
                  </a:solidFill>
                  <a:latin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38" name="Shape 1183">
                <a:extLst>
                  <a:ext uri="{FF2B5EF4-FFF2-40B4-BE49-F238E27FC236}">
                    <a16:creationId xmlns:a16="http://schemas.microsoft.com/office/drawing/2014/main" id="{7D8F016E-7E80-465E-8370-C29273473078}"/>
                  </a:ext>
                </a:extLst>
              </p:cNvPr>
              <p:cNvSpPr/>
              <p:nvPr/>
            </p:nvSpPr>
            <p:spPr>
              <a:xfrm flipV="1">
                <a:off x="444499" y="3733800"/>
                <a:ext cx="1345477" cy="968017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  <a:headEnd type="triangle" w="med" len="med"/>
              </a:ln>
              <a:effectLst/>
            </p:spPr>
            <p:txBody>
              <a:bodyPr wrap="square" lIns="142875" tIns="142875" rIns="142875" bIns="142875" numCol="1" anchor="t">
                <a:noAutofit/>
              </a:bodyPr>
              <a:lstStyle/>
              <a:p>
                <a:pPr marL="5079" marR="5079" defTabSz="910796" eaLnBrk="1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 sz="2200">
                    <a:solidFill>
                      <a:srgbClr val="005493"/>
                    </a:solidFill>
                    <a:uFill>
                      <a:solidFill>
                        <a:srgbClr val="0048AA"/>
                      </a:solidFill>
                    </a:uFill>
                  </a:defRPr>
                </a:pPr>
                <a:endParaRPr sz="1547" kern="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  <a:latin typeface="Lucida Sans Regular"/>
                  <a:sym typeface="Lucida Sans Regular"/>
                </a:endParaRPr>
              </a:p>
            </p:txBody>
          </p:sp>
          <p:sp>
            <p:nvSpPr>
              <p:cNvPr id="39" name="Shape 1184">
                <a:extLst>
                  <a:ext uri="{FF2B5EF4-FFF2-40B4-BE49-F238E27FC236}">
                    <a16:creationId xmlns:a16="http://schemas.microsoft.com/office/drawing/2014/main" id="{DE5920E5-638B-45D5-83C2-893813B0B8C5}"/>
                  </a:ext>
                </a:extLst>
              </p:cNvPr>
              <p:cNvSpPr/>
              <p:nvPr/>
            </p:nvSpPr>
            <p:spPr>
              <a:xfrm>
                <a:off x="508000" y="266700"/>
                <a:ext cx="3746501" cy="1600200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142875" tIns="142875" rIns="142875" bIns="142875" numCol="1" anchor="t">
                <a:noAutofit/>
              </a:bodyPr>
              <a:lstStyle/>
              <a:p>
                <a:pPr marL="5079" marR="5079" defTabSz="910796" eaLnBrk="1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 sz="2200">
                    <a:solidFill>
                      <a:srgbClr val="005493"/>
                    </a:solidFill>
                    <a:uFill>
                      <a:solidFill>
                        <a:srgbClr val="0048AA"/>
                      </a:solidFill>
                    </a:uFill>
                  </a:defRPr>
                </a:pPr>
                <a:endParaRPr sz="1547" kern="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  <a:latin typeface="Lucida Sans Regular"/>
                  <a:sym typeface="Lucida Sans Regular"/>
                </a:endParaRPr>
              </a:p>
            </p:txBody>
          </p:sp>
          <p:sp>
            <p:nvSpPr>
              <p:cNvPr id="40" name="Shape 1185">
                <a:extLst>
                  <a:ext uri="{FF2B5EF4-FFF2-40B4-BE49-F238E27FC236}">
                    <a16:creationId xmlns:a16="http://schemas.microsoft.com/office/drawing/2014/main" id="{00BF7090-E398-4FF8-920D-713A63A42B64}"/>
                  </a:ext>
                </a:extLst>
              </p:cNvPr>
              <p:cNvSpPr/>
              <p:nvPr/>
            </p:nvSpPr>
            <p:spPr>
              <a:xfrm flipV="1">
                <a:off x="507999" y="3771900"/>
                <a:ext cx="3039687" cy="1121908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142875" tIns="142875" rIns="142875" bIns="142875" numCol="1" anchor="t">
                <a:noAutofit/>
              </a:bodyPr>
              <a:lstStyle/>
              <a:p>
                <a:pPr marL="5079" marR="5079" defTabSz="910796" eaLnBrk="1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 sz="2200">
                    <a:solidFill>
                      <a:srgbClr val="005493"/>
                    </a:solidFill>
                    <a:uFill>
                      <a:solidFill>
                        <a:srgbClr val="0048AA"/>
                      </a:solidFill>
                    </a:uFill>
                  </a:defRPr>
                </a:pPr>
                <a:endParaRPr sz="1547" kern="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  <a:latin typeface="Lucida Sans Regular"/>
                  <a:sym typeface="Lucida Sans Regular"/>
                </a:endParaRPr>
              </a:p>
            </p:txBody>
          </p:sp>
          <p:sp>
            <p:nvSpPr>
              <p:cNvPr id="41" name="Shape 1186">
                <a:extLst>
                  <a:ext uri="{FF2B5EF4-FFF2-40B4-BE49-F238E27FC236}">
                    <a16:creationId xmlns:a16="http://schemas.microsoft.com/office/drawing/2014/main" id="{15D90250-2156-417B-80E4-7856D5C84164}"/>
                  </a:ext>
                </a:extLst>
              </p:cNvPr>
              <p:cNvSpPr/>
              <p:nvPr/>
            </p:nvSpPr>
            <p:spPr>
              <a:xfrm flipV="1">
                <a:off x="2146300" y="2260600"/>
                <a:ext cx="613928" cy="1104900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142875" tIns="142875" rIns="142875" bIns="142875" numCol="1" anchor="t">
                <a:noAutofit/>
              </a:bodyPr>
              <a:lstStyle/>
              <a:p>
                <a:pPr marL="5079" marR="5079" defTabSz="910796" eaLnBrk="1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 sz="2200">
                    <a:solidFill>
                      <a:srgbClr val="005493"/>
                    </a:solidFill>
                    <a:uFill>
                      <a:solidFill>
                        <a:srgbClr val="0048AA"/>
                      </a:solidFill>
                    </a:uFill>
                  </a:defRPr>
                </a:pPr>
                <a:endParaRPr sz="1547" kern="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  <a:latin typeface="Lucida Sans Regular"/>
                  <a:sym typeface="Lucida Sans Regular"/>
                </a:endParaRPr>
              </a:p>
            </p:txBody>
          </p:sp>
          <p:sp>
            <p:nvSpPr>
              <p:cNvPr id="42" name="Shape 1187">
                <a:extLst>
                  <a:ext uri="{FF2B5EF4-FFF2-40B4-BE49-F238E27FC236}">
                    <a16:creationId xmlns:a16="http://schemas.microsoft.com/office/drawing/2014/main" id="{4FE661CD-2344-4985-985C-6FE8BD51C34B}"/>
                  </a:ext>
                </a:extLst>
              </p:cNvPr>
              <p:cNvSpPr/>
              <p:nvPr/>
            </p:nvSpPr>
            <p:spPr>
              <a:xfrm flipV="1">
                <a:off x="1384300" y="2057400"/>
                <a:ext cx="1243286" cy="1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  <a:head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321457" eaLnBrk="1" fontAlgn="auto">
                  <a:spcBef>
                    <a:spcPts val="0"/>
                  </a:spcBef>
                  <a:spcAft>
                    <a:spcPts val="0"/>
                  </a:spcAft>
                  <a:defRPr sz="1200">
                    <a:solidFill>
                      <a:srgbClr val="000000"/>
                    </a:solidFill>
                    <a:uFillTx/>
                    <a:latin typeface="+mj-lt"/>
                    <a:ea typeface="+mj-ea"/>
                    <a:cs typeface="+mj-cs"/>
                    <a:sym typeface="Helvetica"/>
                  </a:defRPr>
                </a:pPr>
                <a:endParaRPr sz="844" kern="0">
                  <a:solidFill>
                    <a:srgbClr val="000000"/>
                  </a:solidFill>
                  <a:latin typeface="Helvetica"/>
                  <a:cs typeface="Helvetica"/>
                  <a:sym typeface="Helvetica"/>
                </a:endParaRPr>
              </a:p>
            </p:txBody>
          </p:sp>
        </p:grpSp>
        <p:sp>
          <p:nvSpPr>
            <p:cNvPr id="7" name="Shape 1189">
              <a:extLst>
                <a:ext uri="{FF2B5EF4-FFF2-40B4-BE49-F238E27FC236}">
                  <a16:creationId xmlns:a16="http://schemas.microsoft.com/office/drawing/2014/main" id="{CB0DFAC6-5FAC-4002-86C3-F8DFEFE7B36F}"/>
                </a:ext>
              </a:extLst>
            </p:cNvPr>
            <p:cNvSpPr/>
            <p:nvPr/>
          </p:nvSpPr>
          <p:spPr>
            <a:xfrm>
              <a:off x="1419820" y="2152054"/>
              <a:ext cx="357188" cy="35718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pPr marL="5079" marR="5079" defTabSz="910796" eaLnBrk="1" fontAlgn="auto">
                <a:spcBef>
                  <a:spcPts val="0"/>
                </a:spcBef>
                <a:spcAft>
                  <a:spcPts val="0"/>
                </a:spcAft>
              </a:pPr>
              <a:r>
                <a:rPr sz="1266" kern="0">
                  <a:latin typeface="Lucida Sans Regular"/>
                  <a:sym typeface="Lucida Sans Regular"/>
                </a:rPr>
                <a:t>0</a:t>
              </a:r>
            </a:p>
          </p:txBody>
        </p:sp>
        <p:sp>
          <p:nvSpPr>
            <p:cNvPr id="8" name="Shape 1190">
              <a:extLst>
                <a:ext uri="{FF2B5EF4-FFF2-40B4-BE49-F238E27FC236}">
                  <a16:creationId xmlns:a16="http://schemas.microsoft.com/office/drawing/2014/main" id="{25185E9D-DB6E-4AC9-B0F1-7682D572CA18}"/>
                </a:ext>
              </a:extLst>
            </p:cNvPr>
            <p:cNvSpPr/>
            <p:nvPr/>
          </p:nvSpPr>
          <p:spPr>
            <a:xfrm>
              <a:off x="4402336" y="3393281"/>
              <a:ext cx="357188" cy="357188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rgbClr val="000000"/>
              </a:solidFill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pPr marL="5079" marR="5079" defTabSz="910796" eaLnBrk="1" fontAlgn="auto">
                <a:spcBef>
                  <a:spcPts val="0"/>
                </a:spcBef>
                <a:spcAft>
                  <a:spcPts val="0"/>
                </a:spcAft>
              </a:pPr>
              <a:r>
                <a:rPr sz="1266" kern="0" dirty="0">
                  <a:latin typeface="Lucida Sans Regular"/>
                  <a:sym typeface="Lucida Sans Regular"/>
                </a:rPr>
                <a:t>1</a:t>
              </a:r>
            </a:p>
          </p:txBody>
        </p:sp>
        <p:sp>
          <p:nvSpPr>
            <p:cNvPr id="9" name="Shape 1191">
              <a:extLst>
                <a:ext uri="{FF2B5EF4-FFF2-40B4-BE49-F238E27FC236}">
                  <a16:creationId xmlns:a16="http://schemas.microsoft.com/office/drawing/2014/main" id="{6EEC8F7F-04B6-4412-8BD8-9DCB3CE6C09D}"/>
                </a:ext>
              </a:extLst>
            </p:cNvPr>
            <p:cNvSpPr/>
            <p:nvPr/>
          </p:nvSpPr>
          <p:spPr>
            <a:xfrm>
              <a:off x="3884414" y="4491633"/>
              <a:ext cx="357188" cy="357188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rgbClr val="000000"/>
              </a:solidFill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pPr marL="5079" marR="5079" defTabSz="910796" eaLnBrk="1" fontAlgn="auto">
                <a:spcBef>
                  <a:spcPts val="0"/>
                </a:spcBef>
                <a:spcAft>
                  <a:spcPts val="0"/>
                </a:spcAft>
              </a:pPr>
              <a:r>
                <a:rPr sz="1266" kern="0">
                  <a:latin typeface="Lucida Sans Regular"/>
                  <a:sym typeface="Lucida Sans Regular"/>
                </a:rPr>
                <a:t>4</a:t>
              </a:r>
            </a:p>
          </p:txBody>
        </p:sp>
        <p:sp>
          <p:nvSpPr>
            <p:cNvPr id="10" name="Shape 1192">
              <a:extLst>
                <a:ext uri="{FF2B5EF4-FFF2-40B4-BE49-F238E27FC236}">
                  <a16:creationId xmlns:a16="http://schemas.microsoft.com/office/drawing/2014/main" id="{BD8D1585-7EE9-4BEB-B32B-EDE651CFC6C2}"/>
                </a:ext>
              </a:extLst>
            </p:cNvPr>
            <p:cNvSpPr/>
            <p:nvPr/>
          </p:nvSpPr>
          <p:spPr>
            <a:xfrm>
              <a:off x="3268265" y="3393281"/>
              <a:ext cx="357188" cy="35718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pPr marL="5079" marR="5079" defTabSz="910796" eaLnBrk="1" fontAlgn="auto">
                <a:spcBef>
                  <a:spcPts val="0"/>
                </a:spcBef>
                <a:spcAft>
                  <a:spcPts val="0"/>
                </a:spcAft>
              </a:pPr>
              <a:r>
                <a:rPr sz="1266" kern="0">
                  <a:latin typeface="Lucida Sans Regular"/>
                  <a:sym typeface="Lucida Sans Regular"/>
                </a:rPr>
                <a:t>5</a:t>
              </a:r>
            </a:p>
          </p:txBody>
        </p:sp>
        <p:sp>
          <p:nvSpPr>
            <p:cNvPr id="11" name="Shape 1193">
              <a:extLst>
                <a:ext uri="{FF2B5EF4-FFF2-40B4-BE49-F238E27FC236}">
                  <a16:creationId xmlns:a16="http://schemas.microsoft.com/office/drawing/2014/main" id="{17C732D9-909E-4401-99AE-6C508F0B9F88}"/>
                </a:ext>
              </a:extLst>
            </p:cNvPr>
            <p:cNvSpPr/>
            <p:nvPr/>
          </p:nvSpPr>
          <p:spPr>
            <a:xfrm>
              <a:off x="2035969" y="3393281"/>
              <a:ext cx="357188" cy="35718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pPr marL="5079" marR="5079" defTabSz="910796" eaLnBrk="1" fontAlgn="auto">
                <a:spcBef>
                  <a:spcPts val="0"/>
                </a:spcBef>
                <a:spcAft>
                  <a:spcPts val="0"/>
                </a:spcAft>
              </a:pPr>
              <a:r>
                <a:rPr sz="1266" kern="0">
                  <a:latin typeface="Lucida Sans Regular"/>
                  <a:sym typeface="Lucida Sans Regular"/>
                </a:rPr>
                <a:t>2</a:t>
              </a:r>
            </a:p>
          </p:txBody>
        </p:sp>
        <p:sp>
          <p:nvSpPr>
            <p:cNvPr id="12" name="Shape 1194">
              <a:extLst>
                <a:ext uri="{FF2B5EF4-FFF2-40B4-BE49-F238E27FC236}">
                  <a16:creationId xmlns:a16="http://schemas.microsoft.com/office/drawing/2014/main" id="{A9373EDB-1BF9-4CED-BA25-43DFFF59A8E3}"/>
                </a:ext>
              </a:extLst>
            </p:cNvPr>
            <p:cNvSpPr/>
            <p:nvPr/>
          </p:nvSpPr>
          <p:spPr>
            <a:xfrm>
              <a:off x="1419820" y="5411390"/>
              <a:ext cx="357188" cy="35718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pPr marL="5079" marR="5079" defTabSz="910796" eaLnBrk="1" fontAlgn="auto">
                <a:spcBef>
                  <a:spcPts val="0"/>
                </a:spcBef>
                <a:spcAft>
                  <a:spcPts val="0"/>
                </a:spcAft>
              </a:pPr>
              <a:r>
                <a:rPr sz="1266" kern="0">
                  <a:latin typeface="Lucida Sans Regular"/>
                  <a:sym typeface="Lucida Sans Regular"/>
                </a:rPr>
                <a:t>6</a:t>
              </a:r>
            </a:p>
          </p:txBody>
        </p:sp>
        <p:sp>
          <p:nvSpPr>
            <p:cNvPr id="13" name="Shape 1195">
              <a:extLst>
                <a:ext uri="{FF2B5EF4-FFF2-40B4-BE49-F238E27FC236}">
                  <a16:creationId xmlns:a16="http://schemas.microsoft.com/office/drawing/2014/main" id="{4D1FA262-1DD9-4844-AAB7-4B05C1A4853E}"/>
                </a:ext>
              </a:extLst>
            </p:cNvPr>
            <p:cNvSpPr/>
            <p:nvPr/>
          </p:nvSpPr>
          <p:spPr>
            <a:xfrm>
              <a:off x="2652117" y="4491633"/>
              <a:ext cx="357188" cy="35718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pPr marL="5079" marR="5079" defTabSz="910796" eaLnBrk="1" fontAlgn="auto">
                <a:spcBef>
                  <a:spcPts val="0"/>
                </a:spcBef>
                <a:spcAft>
                  <a:spcPts val="0"/>
                </a:spcAft>
              </a:pPr>
              <a:r>
                <a:rPr sz="1266" kern="0">
                  <a:latin typeface="Lucida Sans Regular"/>
                  <a:sym typeface="Lucida Sans Regular"/>
                </a:rPr>
                <a:t>3</a:t>
              </a:r>
            </a:p>
          </p:txBody>
        </p:sp>
        <p:sp>
          <p:nvSpPr>
            <p:cNvPr id="14" name="Shape 1196">
              <a:extLst>
                <a:ext uri="{FF2B5EF4-FFF2-40B4-BE49-F238E27FC236}">
                  <a16:creationId xmlns:a16="http://schemas.microsoft.com/office/drawing/2014/main" id="{09F3FEF7-B218-40DE-A05A-AA66248B6815}"/>
                </a:ext>
              </a:extLst>
            </p:cNvPr>
            <p:cNvSpPr/>
            <p:nvPr/>
          </p:nvSpPr>
          <p:spPr>
            <a:xfrm flipH="1" flipV="1">
              <a:off x="2286000" y="3741539"/>
              <a:ext cx="464345" cy="767953"/>
            </a:xfrm>
            <a:prstGeom prst="line">
              <a:avLst/>
            </a:prstGeom>
            <a:ln w="25400">
              <a:solidFill>
                <a:srgbClr val="000000"/>
              </a:solidFill>
              <a:tailEnd type="triangle"/>
            </a:ln>
          </p:spPr>
          <p:txBody>
            <a:bodyPr lIns="142875" tIns="142875" rIns="142875" bIns="142875"/>
            <a:lstStyle/>
            <a:p>
              <a:pPr marL="5079" marR="5079" defTabSz="910796" eaLnBrk="1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 sz="1547" kern="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  <a:latin typeface="Lucida Sans Regular"/>
                <a:sym typeface="Lucida Sans Regular"/>
              </a:endParaRPr>
            </a:p>
          </p:txBody>
        </p:sp>
        <p:sp>
          <p:nvSpPr>
            <p:cNvPr id="15" name="Shape 1197">
              <a:extLst>
                <a:ext uri="{FF2B5EF4-FFF2-40B4-BE49-F238E27FC236}">
                  <a16:creationId xmlns:a16="http://schemas.microsoft.com/office/drawing/2014/main" id="{4362F2A6-9BE5-4DCD-8151-7E2E7BB23E13}"/>
                </a:ext>
              </a:extLst>
            </p:cNvPr>
            <p:cNvSpPr/>
            <p:nvPr/>
          </p:nvSpPr>
          <p:spPr>
            <a:xfrm flipH="1">
              <a:off x="4125516" y="3732609"/>
              <a:ext cx="382918" cy="762143"/>
            </a:xfrm>
            <a:prstGeom prst="line">
              <a:avLst/>
            </a:prstGeom>
            <a:ln w="25400">
              <a:solidFill>
                <a:srgbClr val="000000"/>
              </a:solidFill>
              <a:tailEnd type="triangle"/>
            </a:ln>
          </p:spPr>
          <p:txBody>
            <a:bodyPr lIns="142875" tIns="142875" rIns="142875" bIns="142875"/>
            <a:lstStyle/>
            <a:p>
              <a:pPr marL="5079" marR="5079" defTabSz="910796" eaLnBrk="1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 sz="1547" kern="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  <a:latin typeface="Lucida Sans Regular"/>
                <a:sym typeface="Lucida Sans Regular"/>
              </a:endParaRPr>
            </a:p>
          </p:txBody>
        </p:sp>
        <p:sp>
          <p:nvSpPr>
            <p:cNvPr id="16" name="Shape 1198">
              <a:extLst>
                <a:ext uri="{FF2B5EF4-FFF2-40B4-BE49-F238E27FC236}">
                  <a16:creationId xmlns:a16="http://schemas.microsoft.com/office/drawing/2014/main" id="{94A0B644-FCF5-4646-AF85-E266426722C3}"/>
                </a:ext>
              </a:extLst>
            </p:cNvPr>
            <p:cNvSpPr/>
            <p:nvPr/>
          </p:nvSpPr>
          <p:spPr>
            <a:xfrm flipV="1">
              <a:off x="1598414" y="2518172"/>
              <a:ext cx="1" cy="2902148"/>
            </a:xfrm>
            <a:prstGeom prst="line">
              <a:avLst/>
            </a:prstGeom>
            <a:ln w="25400">
              <a:solidFill>
                <a:srgbClr val="000000"/>
              </a:solidFill>
              <a:tailEnd type="triangle"/>
            </a:ln>
          </p:spPr>
          <p:txBody>
            <a:bodyPr lIns="142875" tIns="142875" rIns="142875" bIns="142875"/>
            <a:lstStyle/>
            <a:p>
              <a:pPr marL="5079" marR="5079" defTabSz="910796" eaLnBrk="1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 sz="1547" kern="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  <a:latin typeface="Lucida Sans Regular"/>
                <a:sym typeface="Lucida Sans Regular"/>
              </a:endParaRPr>
            </a:p>
          </p:txBody>
        </p:sp>
        <p:sp>
          <p:nvSpPr>
            <p:cNvPr id="17" name="Shape 1199">
              <a:extLst>
                <a:ext uri="{FF2B5EF4-FFF2-40B4-BE49-F238E27FC236}">
                  <a16:creationId xmlns:a16="http://schemas.microsoft.com/office/drawing/2014/main" id="{8C642F7F-6AB0-4D3A-88F0-8B45EDE5E85B}"/>
                </a:ext>
              </a:extLst>
            </p:cNvPr>
            <p:cNvSpPr/>
            <p:nvPr/>
          </p:nvSpPr>
          <p:spPr>
            <a:xfrm>
              <a:off x="1750219" y="2428875"/>
              <a:ext cx="1536436" cy="1028207"/>
            </a:xfrm>
            <a:prstGeom prst="line">
              <a:avLst/>
            </a:prstGeom>
            <a:ln w="25400">
              <a:solidFill>
                <a:srgbClr val="000000"/>
              </a:solidFill>
              <a:tailEnd type="triangle"/>
            </a:ln>
          </p:spPr>
          <p:txBody>
            <a:bodyPr lIns="142875" tIns="142875" rIns="142875" bIns="142875"/>
            <a:lstStyle/>
            <a:p>
              <a:pPr marL="5079" marR="5079" defTabSz="910796" eaLnBrk="1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 sz="1547" kern="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  <a:latin typeface="Lucida Sans Regular"/>
                <a:sym typeface="Lucida Sans Regular"/>
              </a:endParaRPr>
            </a:p>
          </p:txBody>
        </p:sp>
        <p:sp>
          <p:nvSpPr>
            <p:cNvPr id="18" name="Shape 1200">
              <a:extLst>
                <a:ext uri="{FF2B5EF4-FFF2-40B4-BE49-F238E27FC236}">
                  <a16:creationId xmlns:a16="http://schemas.microsoft.com/office/drawing/2014/main" id="{99A48706-2358-4E5C-B838-8743A3B512A4}"/>
                </a:ext>
              </a:extLst>
            </p:cNvPr>
            <p:cNvSpPr/>
            <p:nvPr/>
          </p:nvSpPr>
          <p:spPr>
            <a:xfrm>
              <a:off x="1651992" y="2491383"/>
              <a:ext cx="502561" cy="897159"/>
            </a:xfrm>
            <a:prstGeom prst="line">
              <a:avLst/>
            </a:prstGeom>
            <a:ln w="25400">
              <a:solidFill>
                <a:srgbClr val="000000"/>
              </a:solidFill>
              <a:tailEnd type="triangle"/>
            </a:ln>
          </p:spPr>
          <p:txBody>
            <a:bodyPr lIns="142875" tIns="142875" rIns="142875" bIns="142875"/>
            <a:lstStyle/>
            <a:p>
              <a:pPr marL="5079" marR="5079" defTabSz="910796" eaLnBrk="1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 sz="1547" kern="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  <a:latin typeface="Lucida Sans Regular"/>
                <a:sym typeface="Lucida Sans Regular"/>
              </a:endParaRPr>
            </a:p>
          </p:txBody>
        </p:sp>
        <p:sp>
          <p:nvSpPr>
            <p:cNvPr id="19" name="Shape 1201">
              <a:extLst>
                <a:ext uri="{FF2B5EF4-FFF2-40B4-BE49-F238E27FC236}">
                  <a16:creationId xmlns:a16="http://schemas.microsoft.com/office/drawing/2014/main" id="{3889B6D3-5A66-4552-BF10-56E55D547F1D}"/>
                </a:ext>
              </a:extLst>
            </p:cNvPr>
            <p:cNvSpPr/>
            <p:nvPr/>
          </p:nvSpPr>
          <p:spPr>
            <a:xfrm flipV="1">
              <a:off x="3009305" y="4661297"/>
              <a:ext cx="865704" cy="5"/>
            </a:xfrm>
            <a:prstGeom prst="line">
              <a:avLst/>
            </a:prstGeom>
            <a:ln w="25400">
              <a:solidFill>
                <a:srgbClr val="000000"/>
              </a:solidFill>
              <a:tailEnd type="triangle"/>
            </a:ln>
          </p:spPr>
          <p:txBody>
            <a:bodyPr lIns="0" tIns="0" rIns="0" bIns="0"/>
            <a:lstStyle/>
            <a:p>
              <a:pPr defTabSz="321457" eaLnBrk="1" fontAlgn="auto">
                <a:spcBef>
                  <a:spcPts val="0"/>
                </a:spcBef>
                <a:spcAft>
                  <a:spcPts val="0"/>
                </a:spcAft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 sz="844" kern="0">
                <a:solidFill>
                  <a:srgbClr val="000000"/>
                </a:solidFill>
                <a:latin typeface="Helvetica"/>
                <a:cs typeface="Helvetica"/>
                <a:sym typeface="Helvetica"/>
              </a:endParaRPr>
            </a:p>
          </p:txBody>
        </p:sp>
        <p:sp>
          <p:nvSpPr>
            <p:cNvPr id="20" name="Shape 1202">
              <a:extLst>
                <a:ext uri="{FF2B5EF4-FFF2-40B4-BE49-F238E27FC236}">
                  <a16:creationId xmlns:a16="http://schemas.microsoft.com/office/drawing/2014/main" id="{EA69CEB5-8E64-4786-BEDA-4C1F0CFDF238}"/>
                </a:ext>
              </a:extLst>
            </p:cNvPr>
            <p:cNvSpPr/>
            <p:nvPr/>
          </p:nvSpPr>
          <p:spPr>
            <a:xfrm flipV="1">
              <a:off x="1732359" y="4777383"/>
              <a:ext cx="946038" cy="680637"/>
            </a:xfrm>
            <a:prstGeom prst="line">
              <a:avLst/>
            </a:prstGeom>
            <a:ln w="25400">
              <a:solidFill>
                <a:srgbClr val="000000"/>
              </a:solidFill>
              <a:headEnd type="triangle"/>
            </a:ln>
          </p:spPr>
          <p:txBody>
            <a:bodyPr lIns="142875" tIns="142875" rIns="142875" bIns="142875"/>
            <a:lstStyle/>
            <a:p>
              <a:pPr marL="5079" marR="5079" defTabSz="910796" eaLnBrk="1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 sz="1547" kern="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  <a:latin typeface="Lucida Sans Regular"/>
                <a:sym typeface="Lucida Sans Regular"/>
              </a:endParaRPr>
            </a:p>
          </p:txBody>
        </p:sp>
        <p:sp>
          <p:nvSpPr>
            <p:cNvPr id="21" name="Shape 1203">
              <a:extLst>
                <a:ext uri="{FF2B5EF4-FFF2-40B4-BE49-F238E27FC236}">
                  <a16:creationId xmlns:a16="http://schemas.microsoft.com/office/drawing/2014/main" id="{0F81F557-963D-4D05-B42B-81E85B7B48F3}"/>
                </a:ext>
              </a:extLst>
            </p:cNvPr>
            <p:cNvSpPr/>
            <p:nvPr/>
          </p:nvSpPr>
          <p:spPr>
            <a:xfrm>
              <a:off x="1777008" y="2339578"/>
              <a:ext cx="2634259" cy="1125141"/>
            </a:xfrm>
            <a:prstGeom prst="line">
              <a:avLst/>
            </a:prstGeom>
            <a:ln w="25400">
              <a:solidFill>
                <a:srgbClr val="000000"/>
              </a:solidFill>
              <a:tailEnd type="triangle"/>
            </a:ln>
          </p:spPr>
          <p:txBody>
            <a:bodyPr lIns="142875" tIns="142875" rIns="142875" bIns="142875"/>
            <a:lstStyle/>
            <a:p>
              <a:pPr marL="5079" marR="5079" defTabSz="910796" eaLnBrk="1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 sz="1547" kern="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  <a:latin typeface="Lucida Sans Regular"/>
                <a:sym typeface="Lucida Sans Regular"/>
              </a:endParaRPr>
            </a:p>
          </p:txBody>
        </p:sp>
        <p:sp>
          <p:nvSpPr>
            <p:cNvPr id="22" name="Shape 1204">
              <a:extLst>
                <a:ext uri="{FF2B5EF4-FFF2-40B4-BE49-F238E27FC236}">
                  <a16:creationId xmlns:a16="http://schemas.microsoft.com/office/drawing/2014/main" id="{BDEB2083-91FC-4ADB-B957-DDFD741CEF7C}"/>
                </a:ext>
              </a:extLst>
            </p:cNvPr>
            <p:cNvSpPr/>
            <p:nvPr/>
          </p:nvSpPr>
          <p:spPr>
            <a:xfrm flipV="1">
              <a:off x="1777008" y="4804172"/>
              <a:ext cx="2137279" cy="788841"/>
            </a:xfrm>
            <a:prstGeom prst="line">
              <a:avLst/>
            </a:prstGeom>
            <a:ln w="25400">
              <a:solidFill>
                <a:srgbClr val="000000"/>
              </a:solidFill>
              <a:tailEnd type="triangle"/>
            </a:ln>
          </p:spPr>
          <p:txBody>
            <a:bodyPr lIns="142875" tIns="142875" rIns="142875" bIns="142875"/>
            <a:lstStyle/>
            <a:p>
              <a:pPr marL="5079" marR="5079" defTabSz="910796" eaLnBrk="1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 sz="1547" kern="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  <a:latin typeface="Lucida Sans Regular"/>
                <a:sym typeface="Lucida Sans Regular"/>
              </a:endParaRPr>
            </a:p>
          </p:txBody>
        </p:sp>
        <p:sp>
          <p:nvSpPr>
            <p:cNvPr id="23" name="Shape 1205">
              <a:extLst>
                <a:ext uri="{FF2B5EF4-FFF2-40B4-BE49-F238E27FC236}">
                  <a16:creationId xmlns:a16="http://schemas.microsoft.com/office/drawing/2014/main" id="{E93BE317-9232-4D14-9000-CF73961E9C15}"/>
                </a:ext>
              </a:extLst>
            </p:cNvPr>
            <p:cNvSpPr/>
            <p:nvPr/>
          </p:nvSpPr>
          <p:spPr>
            <a:xfrm flipV="1">
              <a:off x="2928938" y="3741539"/>
              <a:ext cx="431668" cy="776883"/>
            </a:xfrm>
            <a:prstGeom prst="line">
              <a:avLst/>
            </a:prstGeom>
            <a:ln w="25400">
              <a:solidFill>
                <a:srgbClr val="000000"/>
              </a:solidFill>
              <a:tailEnd type="triangle"/>
            </a:ln>
          </p:spPr>
          <p:txBody>
            <a:bodyPr lIns="142875" tIns="142875" rIns="142875" bIns="142875"/>
            <a:lstStyle/>
            <a:p>
              <a:pPr marL="5079" marR="5079" defTabSz="910796" eaLnBrk="1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 sz="1547" kern="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  <a:latin typeface="Lucida Sans Regular"/>
                <a:sym typeface="Lucida Sans Regular"/>
              </a:endParaRPr>
            </a:p>
          </p:txBody>
        </p:sp>
        <p:sp>
          <p:nvSpPr>
            <p:cNvPr id="24" name="Shape 1206">
              <a:extLst>
                <a:ext uri="{FF2B5EF4-FFF2-40B4-BE49-F238E27FC236}">
                  <a16:creationId xmlns:a16="http://schemas.microsoft.com/office/drawing/2014/main" id="{5065337D-5777-4280-B9FF-6E6D5DAFAB2F}"/>
                </a:ext>
              </a:extLst>
            </p:cNvPr>
            <p:cNvSpPr/>
            <p:nvPr/>
          </p:nvSpPr>
          <p:spPr>
            <a:xfrm flipV="1">
              <a:off x="2393156" y="3598664"/>
              <a:ext cx="874185" cy="10"/>
            </a:xfrm>
            <a:prstGeom prst="line">
              <a:avLst/>
            </a:prstGeom>
            <a:ln w="25400">
              <a:solidFill>
                <a:srgbClr val="000000"/>
              </a:solidFill>
              <a:headEnd type="triangle"/>
            </a:ln>
          </p:spPr>
          <p:txBody>
            <a:bodyPr lIns="0" tIns="0" rIns="0" bIns="0"/>
            <a:lstStyle/>
            <a:p>
              <a:pPr defTabSz="321457" eaLnBrk="1" fontAlgn="auto">
                <a:spcBef>
                  <a:spcPts val="0"/>
                </a:spcBef>
                <a:spcAft>
                  <a:spcPts val="0"/>
                </a:spcAft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 sz="844" kern="0">
                <a:solidFill>
                  <a:srgbClr val="000000"/>
                </a:solidFill>
                <a:latin typeface="Helvetica"/>
                <a:cs typeface="Helvetica"/>
                <a:sym typeface="Helvetica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0CA68C1-2ABB-4B87-A0FE-E9845922C8AC}"/>
              </a:ext>
            </a:extLst>
          </p:cNvPr>
          <p:cNvGrpSpPr/>
          <p:nvPr/>
        </p:nvGrpSpPr>
        <p:grpSpPr>
          <a:xfrm>
            <a:off x="2842910" y="4000501"/>
            <a:ext cx="2241352" cy="1631133"/>
            <a:chOff x="6286500" y="2536031"/>
            <a:chExt cx="2241352" cy="1631133"/>
          </a:xfrm>
        </p:grpSpPr>
        <p:sp>
          <p:nvSpPr>
            <p:cNvPr id="44" name="Shape 1167">
              <a:extLst>
                <a:ext uri="{FF2B5EF4-FFF2-40B4-BE49-F238E27FC236}">
                  <a16:creationId xmlns:a16="http://schemas.microsoft.com/office/drawing/2014/main" id="{BD4C62D7-4995-4CF5-B7AF-D4AC5D452040}"/>
                </a:ext>
              </a:extLst>
            </p:cNvPr>
            <p:cNvSpPr/>
            <p:nvPr/>
          </p:nvSpPr>
          <p:spPr>
            <a:xfrm>
              <a:off x="6286500" y="2902149"/>
              <a:ext cx="2205633" cy="32739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35719" tIns="35719" rIns="35719" bIns="35719">
              <a:spAutoFit/>
            </a:bodyPr>
            <a:lstStyle>
              <a:lvl1pPr>
                <a:defRPr sz="18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pPr marL="41273" marR="41273" defTabSz="910796" eaLnBrk="1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66" kern="0">
                  <a:latin typeface="Lucida Sans Regular"/>
                  <a:sym typeface="Lucida Sans Regular"/>
                </a:rPr>
                <a:t>4   1   2   5   0   6   3</a:t>
              </a:r>
            </a:p>
          </p:txBody>
        </p:sp>
        <p:sp>
          <p:nvSpPr>
            <p:cNvPr id="45" name="Shape 1168">
              <a:extLst>
                <a:ext uri="{FF2B5EF4-FFF2-40B4-BE49-F238E27FC236}">
                  <a16:creationId xmlns:a16="http://schemas.microsoft.com/office/drawing/2014/main" id="{4C1E9994-7AE5-4F22-AF01-DA6FFD0F2352}"/>
                </a:ext>
              </a:extLst>
            </p:cNvPr>
            <p:cNvSpPr/>
            <p:nvPr/>
          </p:nvSpPr>
          <p:spPr>
            <a:xfrm>
              <a:off x="6304360" y="2536031"/>
              <a:ext cx="783869" cy="33425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5719" tIns="35719" rIns="35719" bIns="35719">
              <a:spAutoFit/>
            </a:bodyPr>
            <a:lstStyle>
              <a:lvl1pPr>
                <a:defRPr sz="1800" b="1">
                  <a:latin typeface="Lucida Grande"/>
                  <a:ea typeface="Lucida Grande"/>
                  <a:cs typeface="Lucida Grande"/>
                  <a:sym typeface="Lucida Grande"/>
                </a:defRPr>
              </a:lvl1pPr>
            </a:lstStyle>
            <a:p>
              <a:pPr marL="41273" marR="41273" defTabSz="910796" eaLnBrk="1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66" kern="0" dirty="0" err="1">
                  <a:solidFill>
                    <a:srgbClr val="8D3124"/>
                  </a:solidFill>
                  <a:uFill>
                    <a:solidFill>
                      <a:srgbClr val="8D3124"/>
                    </a:solidFill>
                  </a:uFill>
                  <a:latin typeface="Adelon-Light" panose="00000300000000000000" pitchFamily="2" charset="0"/>
                  <a:ea typeface="Adelon-Light" panose="00000300000000000000" pitchFamily="2" charset="0"/>
                </a:rPr>
                <a:t>postorder</a:t>
              </a:r>
              <a:endParaRPr sz="1266" kern="0" dirty="0"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  <a:latin typeface="Adelon-Light" panose="00000300000000000000" pitchFamily="2" charset="0"/>
                <a:ea typeface="Adelon-Light" panose="00000300000000000000" pitchFamily="2" charset="0"/>
              </a:endParaRPr>
            </a:p>
          </p:txBody>
        </p:sp>
        <p:sp>
          <p:nvSpPr>
            <p:cNvPr id="46" name="Shape 1207">
              <a:extLst>
                <a:ext uri="{FF2B5EF4-FFF2-40B4-BE49-F238E27FC236}">
                  <a16:creationId xmlns:a16="http://schemas.microsoft.com/office/drawing/2014/main" id="{AAC30291-96BE-40B9-88CA-7564995E4F0C}"/>
                </a:ext>
              </a:extLst>
            </p:cNvPr>
            <p:cNvSpPr/>
            <p:nvPr/>
          </p:nvSpPr>
          <p:spPr>
            <a:xfrm>
              <a:off x="6322219" y="3839766"/>
              <a:ext cx="2205633" cy="32739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35719" tIns="35719" rIns="35719" bIns="35719">
              <a:spAutoFit/>
            </a:bodyPr>
            <a:lstStyle>
              <a:lvl1pPr>
                <a:defRPr sz="18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pPr marL="41273" marR="41273" defTabSz="910796" eaLnBrk="1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66" kern="0">
                  <a:latin typeface="Lucida Sans Regular"/>
                  <a:sym typeface="Lucida Sans Regular"/>
                </a:rPr>
                <a:t>3   6   0   5   2   1   4</a:t>
              </a:r>
            </a:p>
          </p:txBody>
        </p:sp>
        <p:sp>
          <p:nvSpPr>
            <p:cNvPr id="47" name="Shape 1208">
              <a:extLst>
                <a:ext uri="{FF2B5EF4-FFF2-40B4-BE49-F238E27FC236}">
                  <a16:creationId xmlns:a16="http://schemas.microsoft.com/office/drawing/2014/main" id="{B361ECCD-5E32-4BD2-92A9-C26C5C3CC5A6}"/>
                </a:ext>
              </a:extLst>
            </p:cNvPr>
            <p:cNvSpPr/>
            <p:nvPr/>
          </p:nvSpPr>
          <p:spPr>
            <a:xfrm>
              <a:off x="6304360" y="3473648"/>
              <a:ext cx="1275991" cy="33425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5719" tIns="35719" rIns="35719" bIns="35719">
              <a:spAutoFit/>
            </a:bodyPr>
            <a:lstStyle>
              <a:lvl1pPr>
                <a:defRPr sz="1800" b="1">
                  <a:latin typeface="Lucida Grande"/>
                  <a:ea typeface="Lucida Grande"/>
                  <a:cs typeface="Lucida Grande"/>
                  <a:sym typeface="Lucida Grande"/>
                </a:defRPr>
              </a:lvl1pPr>
            </a:lstStyle>
            <a:p>
              <a:pPr marL="41273" marR="41273" defTabSz="910796" eaLnBrk="1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66" kern="0" dirty="0">
                  <a:solidFill>
                    <a:srgbClr val="8D3124"/>
                  </a:solidFill>
                  <a:uFill>
                    <a:solidFill>
                      <a:srgbClr val="8D3124"/>
                    </a:solidFill>
                  </a:uFill>
                  <a:latin typeface="Adelon-Light" panose="00000300000000000000" pitchFamily="2" charset="0"/>
                  <a:ea typeface="Adelon-Light" panose="00000300000000000000" pitchFamily="2" charset="0"/>
                </a:rPr>
                <a:t>topological order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535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245BD-8A0D-43E1-A073-911426F99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Correctness Proof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A17072-D723-457E-9517-8560FFC971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Claim: Reverse DFS </a:t>
                </a:r>
                <a:r>
                  <a:rPr lang="en-US" sz="2400" dirty="0" err="1"/>
                  <a:t>postorder</a:t>
                </a:r>
                <a:r>
                  <a:rPr lang="en-US" sz="2400" dirty="0"/>
                  <a:t> of </a:t>
                </a:r>
                <a:r>
                  <a:rPr lang="en-US" sz="2400"/>
                  <a:t>a DAG is </a:t>
                </a:r>
                <a:r>
                  <a:rPr lang="en-US" sz="2400" dirty="0"/>
                  <a:t>a topological order</a:t>
                </a:r>
              </a:p>
              <a:p>
                <a:r>
                  <a:rPr lang="en-US" sz="2400" dirty="0"/>
                  <a:t>Proof: Consider any edge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/>
                  <a:t>. When dfs</a:t>
                </a:r>
                <a:r>
                  <a:rPr lang="en-US" sz="2400" dirty="0"/>
                  <a:t>(v) is called:</a:t>
                </a:r>
              </a:p>
              <a:p>
                <a:pPr lvl="1"/>
                <a:r>
                  <a:rPr lang="en-US" sz="2400" dirty="0"/>
                  <a:t>Case 1: </a:t>
                </a:r>
                <a:r>
                  <a:rPr lang="en-US" sz="2400" dirty="0" err="1"/>
                  <a:t>dfs</a:t>
                </a:r>
                <a:r>
                  <a:rPr lang="en-US" sz="2400" dirty="0"/>
                  <a:t>(w) has already been called and</a:t>
                </a:r>
                <a:br>
                  <a:rPr lang="en-US" sz="2400" dirty="0"/>
                </a:br>
                <a:r>
                  <a:rPr lang="en-US" sz="2400" dirty="0"/>
                  <a:t>returned. Thus, w was done before v.</a:t>
                </a:r>
              </a:p>
              <a:p>
                <a:pPr lvl="1"/>
                <a:r>
                  <a:rPr lang="en-US" sz="2400" dirty="0"/>
                  <a:t>Case 2: </a:t>
                </a:r>
                <a:r>
                  <a:rPr lang="en-US" sz="2400" dirty="0" err="1"/>
                  <a:t>dfs</a:t>
                </a:r>
                <a:r>
                  <a:rPr lang="en-US" sz="2400" dirty="0"/>
                  <a:t>(w) has not yet been called.</a:t>
                </a:r>
                <a:br>
                  <a:rPr lang="en-US" sz="2400" dirty="0"/>
                </a:br>
                <a:r>
                  <a:rPr lang="en-US" sz="2400" dirty="0" err="1"/>
                  <a:t>dfs</a:t>
                </a:r>
                <a:r>
                  <a:rPr lang="en-US" sz="2400" dirty="0"/>
                  <a:t>(w) will get called directly or indirectly</a:t>
                </a:r>
                <a:br>
                  <a:rPr lang="en-US" sz="2400" dirty="0"/>
                </a:br>
                <a:r>
                  <a:rPr lang="en-US" sz="2400" dirty="0"/>
                  <a:t>by </a:t>
                </a:r>
                <a:r>
                  <a:rPr lang="en-US" sz="2400" dirty="0" err="1"/>
                  <a:t>dfs</a:t>
                </a:r>
                <a:r>
                  <a:rPr lang="en-US" sz="2400" dirty="0"/>
                  <a:t>(v) and will finish before </a:t>
                </a:r>
                <a:r>
                  <a:rPr lang="en-US" sz="2400" dirty="0" err="1"/>
                  <a:t>dfs</a:t>
                </a:r>
                <a:r>
                  <a:rPr lang="en-US" sz="2400" dirty="0"/>
                  <a:t>(v)</a:t>
                </a:r>
                <a:br>
                  <a:rPr lang="en-US" sz="2400" dirty="0"/>
                </a:br>
                <a:r>
                  <a:rPr lang="en-US" sz="2400" dirty="0"/>
                  <a:t>Thus, w will be done before v.</a:t>
                </a:r>
              </a:p>
              <a:p>
                <a:pPr lvl="1"/>
                <a:r>
                  <a:rPr lang="en-US" sz="2400" dirty="0"/>
                  <a:t>Case 3: </a:t>
                </a:r>
                <a:r>
                  <a:rPr lang="en-US" sz="2400" dirty="0" err="1"/>
                  <a:t>dfs</a:t>
                </a:r>
                <a:r>
                  <a:rPr lang="en-US" sz="2400" dirty="0"/>
                  <a:t>(w) has already been called, but</a:t>
                </a:r>
                <a:br>
                  <a:rPr lang="en-US" sz="2400" dirty="0"/>
                </a:br>
                <a:r>
                  <a:rPr lang="en-US" sz="2400" dirty="0"/>
                  <a:t>has not yet returned.</a:t>
                </a:r>
                <a:br>
                  <a:rPr lang="en-US" sz="2400" dirty="0"/>
                </a:br>
                <a:r>
                  <a:rPr lang="en-US" sz="2400" dirty="0">
                    <a:solidFill>
                      <a:schemeClr val="accent3"/>
                    </a:solidFill>
                  </a:rPr>
                  <a:t>This can’t happen in a DAG as it implies</a:t>
                </a:r>
                <a:br>
                  <a:rPr lang="en-US" sz="2400" dirty="0">
                    <a:solidFill>
                      <a:schemeClr val="accent3"/>
                    </a:solidFill>
                  </a:rPr>
                </a:br>
                <a:r>
                  <a:rPr lang="en-US" sz="2400" dirty="0">
                    <a:solidFill>
                      <a:schemeClr val="accent3"/>
                    </a:solidFill>
                  </a:rPr>
                  <a:t>a cycle exists!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A17072-D723-457E-9517-8560FFC971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56" t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7CA28E59-6C89-430F-B3F5-7EFA8FB3D1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31"/>
          <a:stretch/>
        </p:blipFill>
        <p:spPr>
          <a:xfrm>
            <a:off x="9648086" y="1371600"/>
            <a:ext cx="2443619" cy="5486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1AA261-13E9-4412-9C42-FEE65A44BC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5125" y="6288330"/>
            <a:ext cx="3631576" cy="45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733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245BD-8A0D-43E1-A073-911426F99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Directed Cycle Detection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597B87-16C3-4C01-9366-B0BD757DC8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Claim: A digraph has a topological order </a:t>
            </a:r>
            <a:r>
              <a:rPr lang="en-US" dirty="0" err="1">
                <a:solidFill>
                  <a:schemeClr val="accent6"/>
                </a:solidFill>
              </a:rPr>
              <a:t>iff</a:t>
            </a:r>
            <a:r>
              <a:rPr lang="en-US" dirty="0"/>
              <a:t> it contains no directed cycle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49EC45-FDB0-49B5-B067-0347E4391E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929" y="2815399"/>
            <a:ext cx="4174225" cy="3405835"/>
          </a:xfrm>
          <a:prstGeom prst="rect">
            <a:avLst/>
          </a:prstGeom>
        </p:spPr>
      </p:pic>
      <p:pic>
        <p:nvPicPr>
          <p:cNvPr id="6" name="Picture 5">
            <a:hlinkClick r:id="rId4"/>
            <a:extLst>
              <a:ext uri="{FF2B5EF4-FFF2-40B4-BE49-F238E27FC236}">
                <a16:creationId xmlns:a16="http://schemas.microsoft.com/office/drawing/2014/main" id="{5B195EA9-5F03-4B49-AD9A-2BDB673E26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6525" y="3277210"/>
            <a:ext cx="5912178" cy="212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07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245BD-8A0D-43E1-A073-911426F99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Cyclic Inheritance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EB74F84-6BD6-49E8-A007-A4630D22DD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Java compiler does cycle detection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Excel has cycle detection in its formula engine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1BF7AE-A1EB-448F-B620-18587FD370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4325" y="1937226"/>
            <a:ext cx="1943100" cy="7810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E7D96B1-EA29-4227-906F-C7288004D1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1680" y="1935806"/>
            <a:ext cx="2000250" cy="7715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CB210E-3E9A-40F5-B02B-6D9799C882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6186" y="1935805"/>
            <a:ext cx="2009775" cy="800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CDDB78-C6E6-4C9D-8208-3C4C2725C9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3566" y="2833688"/>
            <a:ext cx="2295525" cy="11906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BC2742-614B-4DD5-9CEB-5EFA62F8DB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99593" y="4652845"/>
            <a:ext cx="5364175" cy="13661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ECDEA0D-0565-4957-8E3C-408D14B1A4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21328" y="5718891"/>
            <a:ext cx="5700931" cy="107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85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theme/theme1.xml><?xml version="1.0" encoding="utf-8"?>
<a:theme xmlns:a="http://schemas.openxmlformats.org/drawingml/2006/main" name="Profil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10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B499CB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D6CAE2"/>
        </a:accent5>
        <a:accent6>
          <a:srgbClr val="E75C00"/>
        </a:accent6>
        <a:hlink>
          <a:srgbClr val="9933FF"/>
        </a:hlink>
        <a:folHlink>
          <a:srgbClr val="66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11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AA1DB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EACDEA"/>
        </a:accent5>
        <a:accent6>
          <a:srgbClr val="E75C00"/>
        </a:accent6>
        <a:hlink>
          <a:srgbClr val="9933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12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08DD7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DCC5E8"/>
        </a:accent5>
        <a:accent6>
          <a:srgbClr val="E75C00"/>
        </a:accent6>
        <a:hlink>
          <a:srgbClr val="9900CC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46673</TotalTime>
  <Words>546</Words>
  <Application>Microsoft Office PowerPoint</Application>
  <PresentationFormat>Widescreen</PresentationFormat>
  <Paragraphs>116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Lucida Sans Regular</vt:lpstr>
      <vt:lpstr>Calibri</vt:lpstr>
      <vt:lpstr>Arial</vt:lpstr>
      <vt:lpstr>Times New Roman</vt:lpstr>
      <vt:lpstr>Verdana</vt:lpstr>
      <vt:lpstr>Wingdings</vt:lpstr>
      <vt:lpstr>Carmina Lt BT</vt:lpstr>
      <vt:lpstr>Adelon-Light</vt:lpstr>
      <vt:lpstr>Americana BT</vt:lpstr>
      <vt:lpstr>Helvetica</vt:lpstr>
      <vt:lpstr>Georgia</vt:lpstr>
      <vt:lpstr>Cambria Math</vt:lpstr>
      <vt:lpstr>Profile</vt:lpstr>
      <vt:lpstr>Cycles, DAGs, and Strongly Connected Components</vt:lpstr>
      <vt:lpstr>Alerts</vt:lpstr>
      <vt:lpstr>Precedence Scheduling</vt:lpstr>
      <vt:lpstr>Topological Sorting</vt:lpstr>
      <vt:lpstr>Depth-first search order</vt:lpstr>
      <vt:lpstr>Why does it work?</vt:lpstr>
      <vt:lpstr>Correctness Proof</vt:lpstr>
      <vt:lpstr>Directed Cycle Detection</vt:lpstr>
      <vt:lpstr>Cyclic Inheritance</vt:lpstr>
      <vt:lpstr>Strongly Connected Components</vt:lpstr>
      <vt:lpstr>Strong component algorithms</vt:lpstr>
      <vt:lpstr>Kosaraju-Sharir: intuition</vt:lpstr>
      <vt:lpstr>Kosaraju-Sharir</vt:lpstr>
      <vt:lpstr>Kosaraju-Sharir</vt:lpstr>
      <vt:lpstr>Kosaraju-Sharir</vt:lpstr>
      <vt:lpstr>Digraph-processing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Interfaces</dc:title>
  <dc:creator>Paul Sivilotti</dc:creator>
  <cp:lastModifiedBy>Stucki, David</cp:lastModifiedBy>
  <cp:revision>822</cp:revision>
  <dcterms:created xsi:type="dcterms:W3CDTF">2005-03-22T22:30:11Z</dcterms:created>
  <dcterms:modified xsi:type="dcterms:W3CDTF">2022-11-09T02:37:32Z</dcterms:modified>
</cp:coreProperties>
</file>