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gs4.cs.prince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r>
              <a:rPr>
                <a:hlinkClick r:id="rId3"/>
              </a:rP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4.2  Directed DFS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710" name="Group 71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681" name="Shape 68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83" name="Shape 68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684" name="Shape 68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85" name="Shape 68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86" name="Shape 68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87" name="Shape 68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97" name="Shape 69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698" name="Shape 69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699" name="Shape 69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700" name="Shape 700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14" name="Shape 71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15" name="Shape 71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16" name="Shape 71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17" name="Shape 71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18" name="Shape 71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19" name="Shape 719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0" name="Shape 72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6" name="Shape 726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28" name="Shape 72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29" name="Shape 72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30" name="Shape 73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31" name="Shape 73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2" name="Shape 73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5" name="Shape 735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8" name="Shape 738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39" name="Shape 73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44" name="Shape 74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45" name="Shape 74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46" name="Shape 746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47" name="Shape 747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48" name="Shape 748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750" name="Shape 750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51" name="Shape 751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52" name="Shape 752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753" name="Shape 753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2: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0 and </a:t>
            </a:r>
            <a:r>
              <a:t>check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756" name="Shape 75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57" name="Shape 75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58" name="Shape 75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59" name="Shape 75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60" name="Shape 76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61" name="Shape 76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62" name="Shape 762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5" name="Shape 76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7" name="Shape 767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8" name="Shape 768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72" name="Shape 77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73" name="Shape 77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74" name="Shape 77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75" name="Shape 775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7" name="Shape 777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8" name="Shape 778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79" name="Shape 779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0" name="Shape 78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1" name="Shape 78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4" name="Shape 784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786" name="Shape 78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 2</a:t>
            </a:r>
          </a:p>
        </p:txBody>
      </p:sp>
      <p:sp>
        <p:nvSpPr>
          <p:cNvPr id="788" name="Shape 78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89" name="Shape 78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90" name="Shape 79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91" name="Shape 79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92" name="Shape 79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93" name="Shape 793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4" name="Shape 79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5" name="Shape 79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6" name="Shape 796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7" name="Shape 797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8" name="Shape 79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0" name="Shape 80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02" name="Shape 80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03" name="Shape 80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04" name="Shape 80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05" name="Shape 80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09" name="Shape 80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0" name="Shape 810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1" name="Shape 811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12" name="Shape 81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3" name="Shape 81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16" name="Shape 81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17" name="Shape 81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18" name="Shape 81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grpSp>
        <p:nvGrpSpPr>
          <p:cNvPr id="821" name="Group 821"/>
          <p:cNvGrpSpPr/>
          <p:nvPr/>
        </p:nvGrpSpPr>
        <p:grpSpPr>
          <a:xfrm>
            <a:off x="2603500" y="4673600"/>
            <a:ext cx="1485900" cy="1422401"/>
            <a:chOff x="0" y="0"/>
            <a:chExt cx="1485900" cy="1422400"/>
          </a:xfrm>
        </p:grpSpPr>
        <p:sp>
          <p:nvSpPr>
            <p:cNvPr id="819" name="Shape 819"/>
            <p:cNvSpPr/>
            <p:nvPr/>
          </p:nvSpPr>
          <p:spPr>
            <a:xfrm>
              <a:off x="9779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820" name="Shape 820"/>
            <p:cNvSpPr/>
            <p:nvPr/>
          </p:nvSpPr>
          <p:spPr>
            <a:xfrm flipV="1">
              <a:off x="-1" y="368300"/>
              <a:ext cx="990602" cy="105410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822" name="Shape 822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23" name="Shape 823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824" name="Shape 824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826" name="Shape 826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27" name="Shape 827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28" name="Shape 828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" dur="500" fill="hold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2" animBg="1" advAuto="0"/>
      <p:bldP spid="82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831" name="Shape 831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grpSp>
        <p:nvGrpSpPr>
          <p:cNvPr id="860" name="Group 86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832" name="Shape 832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833" name="Shape 833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835" name="Shape 835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836" name="Shape 836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837" name="Shape 83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847" name="Shape 84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848" name="Shape 84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849" name="Shape 84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850" name="Shape 850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63" name="Shape 863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 3</a:t>
            </a:r>
          </a:p>
        </p:txBody>
      </p:sp>
      <p:sp>
        <p:nvSpPr>
          <p:cNvPr id="864" name="Shape 86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65" name="Shape 86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66" name="Shape 86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67" name="Shape 86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68" name="Shape 868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3" name="Shape 87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5" name="Shape 875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77" name="Shape 87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78" name="Shape 87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79" name="Shape 87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80" name="Shape 88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4" name="Shape 88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5" name="Shape 885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886" name="Shape 88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90" name="Shape 89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91" name="Shape 89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92" name="Shape 89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grpSp>
        <p:nvGrpSpPr>
          <p:cNvPr id="895" name="Group 895"/>
          <p:cNvGrpSpPr/>
          <p:nvPr/>
        </p:nvGrpSpPr>
        <p:grpSpPr>
          <a:xfrm>
            <a:off x="2197100" y="6045200"/>
            <a:ext cx="1397000" cy="889000"/>
            <a:chOff x="0" y="0"/>
            <a:chExt cx="1396999" cy="889000"/>
          </a:xfrm>
        </p:grpSpPr>
        <p:sp>
          <p:nvSpPr>
            <p:cNvPr id="893" name="Shape 89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894" name="Shape 894"/>
            <p:cNvSpPr/>
            <p:nvPr/>
          </p:nvSpPr>
          <p:spPr>
            <a:xfrm flipH="1" flipV="1">
              <a:off x="470506" y="405242"/>
              <a:ext cx="926494" cy="483759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896" name="Shape 896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97" name="Shape 897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898" name="Shape 898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9" name="Shape 899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900" name="Shape 900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01" name="Shape 901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02" name="Shape 902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6" dur="500" fill="hold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2" animBg="1" advAuto="0"/>
      <p:bldP spid="89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934" name="Group 93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905" name="Shape 90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06" name="Shape 90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907" name="Shape 90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908" name="Shape 90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09" name="Shape 90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910" name="Shape 91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911" name="Shape 91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21" name="Shape 92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922" name="Shape 92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923" name="Shape 923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924" name="Shape 92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935" name="Shape 9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936" name="Shape 93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3 and </a:t>
            </a:r>
            <a:r>
              <a:t>check 2</a:t>
            </a:r>
          </a:p>
        </p:txBody>
      </p:sp>
      <p:sp>
        <p:nvSpPr>
          <p:cNvPr id="938" name="Shape 93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39" name="Shape 939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40" name="Shape 94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41" name="Shape 94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42" name="Shape 942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3" name="Shape 94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5" name="Shape 945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6" name="Shape 946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7" name="Shape 947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8" name="Shape 948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49" name="Shape 949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0" name="Shape 950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51" name="Shape 951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52" name="Shape 952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53" name="Shape 953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54" name="Shape 95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5" name="Shape 95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6" name="Shape 95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8" name="Shape 95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960" name="Shape 96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64" name="Shape 96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65" name="Shape 96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66" name="Shape 966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67" name="Shape 967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968" name="Shape 968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970" name="Shape 970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71" name="Shape 971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72" name="Shape 972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975" name="Shape 97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grpSp>
        <p:nvGrpSpPr>
          <p:cNvPr id="1004" name="Group 100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976" name="Shape 97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977" name="Shape 97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978" name="Shape 97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979" name="Shape 97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980" name="Shape 98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981" name="Shape 98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991" name="Shape 99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992" name="Shape 99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993" name="Shape 993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994" name="Shape 99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005" name="Shape 10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006" name="Shape 100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 4</a:t>
            </a:r>
          </a:p>
        </p:txBody>
      </p:sp>
      <p:sp>
        <p:nvSpPr>
          <p:cNvPr id="1008" name="Shape 100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09" name="Shape 100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10" name="Shape 1010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11" name="Shape 101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5" name="Shape 101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6" name="Shape 101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7" name="Shape 101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18" name="Shape 101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19" name="Shape 101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20" name="Shape 102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21" name="Shape 102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22" name="Shape 102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6" name="Shape 1026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27" name="Shape 1027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8" name="Shape 1028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9" name="Shape 1029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31" name="Shape 1031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32" name="Shape 1032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33" name="Shape 103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grpSp>
        <p:nvGrpSpPr>
          <p:cNvPr id="1036" name="Group 1036"/>
          <p:cNvGrpSpPr/>
          <p:nvPr/>
        </p:nvGrpSpPr>
        <p:grpSpPr>
          <a:xfrm>
            <a:off x="1993907" y="6794499"/>
            <a:ext cx="2095493" cy="850467"/>
            <a:chOff x="0" y="0"/>
            <a:chExt cx="2095492" cy="850465"/>
          </a:xfrm>
        </p:grpSpPr>
        <p:sp>
          <p:nvSpPr>
            <p:cNvPr id="1034" name="Shape 1034"/>
            <p:cNvSpPr/>
            <p:nvPr/>
          </p:nvSpPr>
          <p:spPr>
            <a:xfrm>
              <a:off x="1587492" y="0"/>
              <a:ext cx="508001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35" name="Shape 1035"/>
            <p:cNvSpPr/>
            <p:nvPr/>
          </p:nvSpPr>
          <p:spPr>
            <a:xfrm flipV="1">
              <a:off x="-1" y="337718"/>
              <a:ext cx="1574794" cy="512748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037" name="Shape 1037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038" name="Shape 1038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039" name="Shape 1039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0" name="Shape 1040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041" name="Shape 1041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42" name="Shape 1042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43" name="Shape 1043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" dur="500" fill="hold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2" animBg="1" advAuto="0"/>
      <p:bldP spid="103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046" name="Shape 104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grpSp>
        <p:nvGrpSpPr>
          <p:cNvPr id="1075" name="Group 107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047" name="Shape 104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052" name="Shape 105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065" name="Shape 106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076" name="Shape 10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077" name="Shape 10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78" name="Shape 107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 5</a:t>
            </a:r>
          </a:p>
        </p:txBody>
      </p:sp>
      <p:sp>
        <p:nvSpPr>
          <p:cNvPr id="1079" name="Shape 107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80" name="Shape 1080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81" name="Shape 108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4" name="Shape 108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5" name="Shape 108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6" name="Shape 108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88" name="Shape 108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89" name="Shape 108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90" name="Shape 109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91" name="Shape 109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92" name="Shape 109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3" name="Shape 109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5" name="Shape 109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00" name="Shape 110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01" name="Shape 110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grpSp>
        <p:nvGrpSpPr>
          <p:cNvPr id="1104" name="Group 1104"/>
          <p:cNvGrpSpPr/>
          <p:nvPr/>
        </p:nvGrpSpPr>
        <p:grpSpPr>
          <a:xfrm>
            <a:off x="1498600" y="3835400"/>
            <a:ext cx="508000" cy="4165600"/>
            <a:chOff x="0" y="0"/>
            <a:chExt cx="508000" cy="4165600"/>
          </a:xfrm>
        </p:grpSpPr>
        <p:sp>
          <p:nvSpPr>
            <p:cNvPr id="1102" name="Shape 1102"/>
            <p:cNvSpPr/>
            <p:nvPr/>
          </p:nvSpPr>
          <p:spPr>
            <a:xfrm>
              <a:off x="0" y="3657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03" name="Shape 1103"/>
            <p:cNvSpPr/>
            <p:nvPr/>
          </p:nvSpPr>
          <p:spPr>
            <a:xfrm flipV="1">
              <a:off x="254000" y="0"/>
              <a:ext cx="1" cy="36322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105" name="Shape 110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06" name="Shape 1106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07" name="Shape 1107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08" name="Shape 1108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110" name="Shape 1110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11" name="Shape 1111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12" name="Shape 1112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" grpId="1" animBg="1" advAuto="0"/>
      <p:bldP spid="1105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1144" name="Group 1144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115" name="Shape 1115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16" name="Shape 1116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17" name="Shape 1117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118" name="Shape 1118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19" name="Shape 1119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20" name="Shape 1120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21" name="Shape 1121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31" name="Shape 1131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134" name="Shape 1134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145" name="Shape 1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146" name="Shape 11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147" name="Shape 1147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5 and </a:t>
            </a:r>
            <a:r>
              <a:t>check 1</a:t>
            </a:r>
          </a:p>
        </p:txBody>
      </p:sp>
      <p:sp>
        <p:nvSpPr>
          <p:cNvPr id="1148" name="Shape 1148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49" name="Shape 114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50" name="Shape 115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1" name="Shape 115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58" name="Shape 115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59" name="Shape 115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60" name="Shape 116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61" name="Shape 1161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4" name="Shape 1164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65" name="Shape 116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6" name="Shape 1166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69" name="Shape 116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70" name="Shape 117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71" name="Shape 1171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72" name="Shape 1172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73" name="Shape 1173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175" name="Shape 1175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76" name="Shape 1176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77" name="Shape 1177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1209" name="Group 120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180" name="Shape 1180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184" name="Shape 1184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186" name="Shape 1186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196" name="Shape 1196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199" name="Shape 119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210" name="Shape 1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211" name="Shape 121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212" name="Shape 1212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</a:t>
            </a:r>
          </a:p>
        </p:txBody>
      </p:sp>
      <p:sp>
        <p:nvSpPr>
          <p:cNvPr id="1213" name="Shape 121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14" name="Shape 121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15" name="Shape 1215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6" name="Shape 1216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7" name="Shape 1217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8" name="Shape 121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19" name="Shape 121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0" name="Shape 122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1" name="Shape 122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22" name="Shape 122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23" name="Shape 122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24" name="Shape 122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25" name="Shape 1225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6" name="Shape 1226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8" name="Shape 1228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29" name="Shape 1229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0" name="Shape 123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1" name="Shape 123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3" name="Shape 1233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34" name="Shape 1234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35" name="Shape 1235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36" name="Shape 1236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237" name="Shape 1237"/>
          <p:cNvSpPr/>
          <p:nvPr/>
        </p:nvSpPr>
        <p:spPr>
          <a:xfrm>
            <a:off x="10883900" y="462108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8" name="Shape 1238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239" name="Shape 1239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0" name="Shape 1240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241" name="Shape 1241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242" name="Shape 1242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43" name="Shape 1243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246" name="Shape 1246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grpSp>
        <p:nvGrpSpPr>
          <p:cNvPr id="1275" name="Group 127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247" name="Shape 124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249" name="Shape 124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250" name="Shape 125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251" name="Shape 125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252" name="Shape 125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264" name="Shape 126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265" name="Shape 126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276" name="Shape 12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277" name="Shape 127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 1</a:t>
            </a:r>
          </a:p>
        </p:txBody>
      </p:sp>
      <p:sp>
        <p:nvSpPr>
          <p:cNvPr id="1279" name="Shape 127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80" name="Shape 128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1" name="Shape 128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3" name="Shape 1283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4" name="Shape 1284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5" name="Shape 1285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86" name="Shape 1286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87" name="Shape 1287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88" name="Shape 1288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89" name="Shape 1289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90" name="Shape 129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1" name="Shape 129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2" name="Shape 129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3" name="Shape 129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94" name="Shape 129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5" name="Shape 129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6" name="Shape 1296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7" name="Shape 129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98" name="Shape 129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99" name="Shape 129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grpSp>
        <p:nvGrpSpPr>
          <p:cNvPr id="1302" name="Group 1302"/>
          <p:cNvGrpSpPr/>
          <p:nvPr/>
        </p:nvGrpSpPr>
        <p:grpSpPr>
          <a:xfrm>
            <a:off x="1866900" y="3804060"/>
            <a:ext cx="838200" cy="1390240"/>
            <a:chOff x="0" y="0"/>
            <a:chExt cx="838200" cy="1390239"/>
          </a:xfrm>
        </p:grpSpPr>
        <p:sp>
          <p:nvSpPr>
            <p:cNvPr id="1300" name="Shape 1300"/>
            <p:cNvSpPr/>
            <p:nvPr/>
          </p:nvSpPr>
          <p:spPr>
            <a:xfrm>
              <a:off x="330200" y="882239"/>
              <a:ext cx="508000" cy="508001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0" y="0"/>
              <a:ext cx="511554" cy="8755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303" name="Shape 130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04" name="Shape 1304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05" name="Shape 1305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06" name="Shape 1306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7" name="Shape 1307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08" name="Shape 1308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09" name="Shape 1309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10" name="Shape 1310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" grpId="1" animBg="1" advAuto="0"/>
      <p:bldP spid="1303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3" name="Shape 1313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5" name="Shape 13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1348" name="Group 134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316" name="Shape 131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320" name="Shape 132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322" name="Shape 132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332" name="Shape 133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334" name="Shape 133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335" name="Shape 133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349" name="Shape 13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350" name="Shape 135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 0</a:t>
            </a:r>
          </a:p>
        </p:txBody>
      </p:sp>
      <p:sp>
        <p:nvSpPr>
          <p:cNvPr id="1352" name="Shape 135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53" name="Shape 1353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54" name="Shape 1354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56" name="Shape 1356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57" name="Shape 1357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58" name="Shape 1358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59" name="Shape 1359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60" name="Shape 1360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61" name="Shape 1361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62" name="Shape 1362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63" name="Shape 1363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68" name="Shape 1368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69" name="Shape 1369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0" name="Shape 1370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71" name="Shape 1371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72" name="Shape 1372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73" name="Shape 1373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69" name="Shape 69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70" name="Shape 70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85" name="Shape 85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88" name="Shape 88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016000" y="8813800"/>
            <a:ext cx="211219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 directed graph</a:t>
            </a:r>
          </a:p>
        </p:txBody>
      </p:sp>
      <p:sp>
        <p:nvSpPr>
          <p:cNvPr id="102" name="Shape 102"/>
          <p:cNvSpPr/>
          <p:nvPr/>
        </p:nvSpPr>
        <p:spPr>
          <a:xfrm>
            <a:off x="11821475" y="497453"/>
            <a:ext cx="1031693" cy="919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4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2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3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3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2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0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0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2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0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11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12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12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9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9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10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9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11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7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9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10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12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11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4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3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3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5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8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8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5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0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5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4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6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9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dirty="0"/>
              <a:t>7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dirty="0"/>
              <a:t>6</a:t>
            </a:r>
          </a:p>
        </p:txBody>
      </p:sp>
      <p:sp>
        <p:nvSpPr>
          <p:cNvPr id="103" name="Shape 10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4" name="Shape 10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5" name="Shape 10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6" name="Shape 10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7" name="Shape 10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8" name="Shape 10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9" name="Shape 109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9" name="Shape 11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0" name="Shape 12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1" name="Shape 12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2" name="Shape 122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6" name="Shape 13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7" name="Shape 13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76" name="Shape 1376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77" name="Shape 1377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8" name="Shape 1378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0" name="Shape 13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1413" name="Group 1413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381" name="Shape 138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383" name="Shape 138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384" name="Shape 138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385" name="Shape 138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386" name="Shape 138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387" name="Shape 138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D5D5D5"/>
            </a:solidFill>
            <a:ln w="12700" cap="flat">
              <a:solidFill>
                <a:srgbClr val="BABABA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BABABA"/>
                  </a:solidFill>
                  <a:uFill>
                    <a:solidFill>
                      <a:srgbClr val="BABAB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397" name="Shape 139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398" name="Shape 139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399" name="Shape 139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400" name="Shape 1400"/>
            <p:cNvSpPr/>
            <p:nvPr/>
          </p:nvSpPr>
          <p:spPr>
            <a:xfrm>
              <a:off x="4838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401" name="Shape 1401"/>
            <p:cNvSpPr/>
            <p:nvPr/>
          </p:nvSpPr>
          <p:spPr>
            <a:xfrm>
              <a:off x="64516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402" name="Shape 1402"/>
            <p:cNvSpPr/>
            <p:nvPr/>
          </p:nvSpPr>
          <p:spPr>
            <a:xfrm>
              <a:off x="3441700" y="685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403" name="Shape 1403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414" name="Shape 14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415" name="Shape 141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1016000" y="8813800"/>
            <a:ext cx="7545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</a:t>
            </a:r>
          </a:p>
        </p:txBody>
      </p:sp>
      <p:sp>
        <p:nvSpPr>
          <p:cNvPr id="1417" name="Shape 1417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18" name="Shape 141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19" name="Shape 141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1" name="Shape 1421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2" name="Shape 1422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3" name="Shape 1423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25" name="Shape 142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26" name="Shape 142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27" name="Shape 142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8" name="Shape 142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9" name="Shape 142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0" name="Shape 143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31" name="Shape 1431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32" name="Shape 1432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3" name="Shape 1433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434" name="Shape 1434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35" name="Shape 1435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438" name="Shape 1438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439" name="Shape 1439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440" name="Shape 1440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1" name="Shape 1441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2" name="Shape 1442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38100">
            <a:solidFill>
              <a:srgbClr val="D5D5D5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3" name="Shape 144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44" name="Shape 1444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45" name="Shape 1445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46" name="Shape 1446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47" name="Shape 1447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48" name="Shape 1448"/>
          <p:cNvSpPr/>
          <p:nvPr/>
        </p:nvSpPr>
        <p:spPr>
          <a:xfrm flipV="1">
            <a:off x="3835400" y="5194300"/>
            <a:ext cx="0" cy="160832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0" name="Shape 1450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1" name="Shape 1451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2" name="Shape 1452"/>
          <p:cNvSpPr/>
          <p:nvPr/>
        </p:nvSpPr>
        <p:spPr>
          <a:xfrm>
            <a:off x="1866900" y="3810000"/>
            <a:ext cx="511554" cy="8755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3" name="Shape 1453"/>
          <p:cNvSpPr/>
          <p:nvPr/>
        </p:nvSpPr>
        <p:spPr>
          <a:xfrm>
            <a:off x="4089400" y="7112000"/>
            <a:ext cx="2247176" cy="769211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4" name="Shape 1454"/>
          <p:cNvSpPr/>
          <p:nvPr/>
        </p:nvSpPr>
        <p:spPr>
          <a:xfrm flipH="1" flipV="1">
            <a:off x="2019300" y="3619500"/>
            <a:ext cx="2926971" cy="66456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6" name="Shape 1456"/>
          <p:cNvSpPr/>
          <p:nvPr/>
        </p:nvSpPr>
        <p:spPr>
          <a:xfrm flipV="1">
            <a:off x="3962400" y="4470400"/>
            <a:ext cx="1106357" cy="233679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57" name="Shape 1457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58" name="Shape 1458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59" name="Shape 1459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60" name="Shape 1460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61" name="Shape 1461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62" name="Shape 1462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63" name="Shape 1463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64" name="Shape 1464"/>
          <p:cNvSpPr/>
          <p:nvPr/>
        </p:nvSpPr>
        <p:spPr>
          <a:xfrm flipV="1">
            <a:off x="1993900" y="7137400"/>
            <a:ext cx="1574793" cy="512747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65" name="Shape 1465"/>
          <p:cNvSpPr/>
          <p:nvPr/>
        </p:nvSpPr>
        <p:spPr>
          <a:xfrm flipH="1" flipV="1">
            <a:off x="2667000" y="6451600"/>
            <a:ext cx="926494" cy="483758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66" name="Shape 146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67" name="Shape 1467"/>
          <p:cNvSpPr/>
          <p:nvPr/>
        </p:nvSpPr>
        <p:spPr>
          <a:xfrm flipH="1" flipV="1">
            <a:off x="1968500" y="3733800"/>
            <a:ext cx="1663701" cy="1028241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68" name="Shape 1468"/>
          <p:cNvSpPr/>
          <p:nvPr/>
        </p:nvSpPr>
        <p:spPr>
          <a:xfrm flipH="1">
            <a:off x="1854200" y="6527800"/>
            <a:ext cx="467432" cy="977900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69" name="Shape 146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0" name="Shape 147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38100">
            <a:solidFill>
              <a:srgbClr val="D5D5D5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3" name="Shape 1473"/>
          <p:cNvSpPr/>
          <p:nvPr/>
        </p:nvSpPr>
        <p:spPr>
          <a:xfrm flipV="1">
            <a:off x="2717799" y="5188351"/>
            <a:ext cx="1010372" cy="1047326"/>
          </a:xfrm>
          <a:prstGeom prst="line">
            <a:avLst/>
          </a:prstGeom>
          <a:ln w="38100">
            <a:solidFill>
              <a:srgbClr val="D5D5D5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74" name="Shape 14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475" name="Shape 147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476" name="Shape 1476"/>
          <p:cNvSpPr/>
          <p:nvPr/>
        </p:nvSpPr>
        <p:spPr>
          <a:xfrm>
            <a:off x="1016000" y="8813800"/>
            <a:ext cx="217905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reachable from 0</a:t>
            </a:r>
          </a:p>
        </p:txBody>
      </p:sp>
      <p:sp>
        <p:nvSpPr>
          <p:cNvPr id="1477" name="Shape 1477"/>
          <p:cNvSpPr/>
          <p:nvPr/>
        </p:nvSpPr>
        <p:spPr>
          <a:xfrm>
            <a:off x="8040420" y="4876800"/>
            <a:ext cx="1524485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/>
            <a:r>
              <a:t>reachable</a:t>
            </a:r>
          </a:p>
          <a:p>
            <a:pPr algn="ctr"/>
            <a:r>
              <a:t>from vertex 0</a:t>
            </a:r>
          </a:p>
        </p:txBody>
      </p:sp>
      <p:sp>
        <p:nvSpPr>
          <p:cNvPr id="1478" name="Shape 1478"/>
          <p:cNvSpPr/>
          <p:nvPr/>
        </p:nvSpPr>
        <p:spPr>
          <a:xfrm flipH="1">
            <a:off x="10858501" y="4154407"/>
            <a:ext cx="12699" cy="2576590"/>
          </a:xfrm>
          <a:prstGeom prst="line">
            <a:avLst/>
          </a:prstGeom>
          <a:ln w="254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9" name="Shape 1479"/>
          <p:cNvSpPr/>
          <p:nvPr/>
        </p:nvSpPr>
        <p:spPr>
          <a:xfrm flipH="1">
            <a:off x="9677400" y="5143500"/>
            <a:ext cx="1030506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0" name="Shape 1480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81" name="Shape 1481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483" name="Shape 1483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84" name="Shape 1484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1485" name="Shape 148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To visit a vertex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rPr dirty="0"/>
              <a:t>:</a:t>
            </a:r>
          </a:p>
          <a:p>
            <a:pPr lvl="1"/>
            <a:r>
              <a:rPr dirty="0"/>
              <a:t>Mark vertex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dirty="0"/>
              <a:t> as visited.</a:t>
            </a:r>
          </a:p>
          <a:p>
            <a:pPr lvl="1"/>
            <a:r>
              <a:rPr dirty="0"/>
              <a:t>Recursively visit all unmarked vertices pointing from </a:t>
            </a:r>
            <a:r>
              <a:rPr i="1" dirty="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dirty="0"/>
              <a:t>.</a:t>
            </a:r>
          </a:p>
        </p:txBody>
      </p:sp>
      <p:grpSp>
        <p:nvGrpSpPr>
          <p:cNvPr id="169" name="Group 169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140" name="Shape 140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46" name="Shape 146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016000" y="8813800"/>
            <a:ext cx="2112196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a directed graph</a:t>
            </a:r>
          </a:p>
        </p:txBody>
      </p:sp>
      <p:sp>
        <p:nvSpPr>
          <p:cNvPr id="173" name="Shape 173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4" name="Shape 174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5" name="Shape 175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6" name="Shape 176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7" name="Shape 177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8" name="Shape 178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9" name="Shape 179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9" name="Shape 18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0" name="Shape 19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1" name="Shape 19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2" name="Shape 192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6" name="Shape 20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7" name="Shape 20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08" name="Shape 208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12</a:t>
            </a:r>
          </a:p>
        </p:txBody>
      </p:sp>
      <p:sp>
        <p:nvSpPr>
          <p:cNvPr id="209" name="Shape 209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10" name="Shape 210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11" name="Shape 211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12" name="Shape 212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13" name="Shape 213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dirty="0" err="1"/>
              <a:t>edgeTo</a:t>
            </a:r>
            <a:r>
              <a:rPr dirty="0"/>
              <a:t>[]</a:t>
            </a:r>
          </a:p>
        </p:txBody>
      </p:sp>
      <p:sp>
        <p:nvSpPr>
          <p:cNvPr id="214" name="Shape 214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17" name="Shape 217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3" name="Shape 223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36" name="Shape 236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0: check 5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1</a:t>
            </a:r>
          </a:p>
        </p:txBody>
      </p:sp>
      <p:sp>
        <p:nvSpPr>
          <p:cNvPr id="250" name="Shape 250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1" name="Shape 251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2" name="Shape 252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53" name="Shape 253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4" name="Shape 254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5" name="Shape 255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6" name="Shape 256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66" name="Shape 26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67" name="Shape 26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68" name="Shape 26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69" name="Shape 269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80" name="Shape 280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81" name="Shape 281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82" name="Shape 282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83" name="Shape 283"/>
          <p:cNvSpPr/>
          <p:nvPr/>
        </p:nvSpPr>
        <p:spPr>
          <a:xfrm>
            <a:off x="10883900" y="4159786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88" name="Shape 288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89" name="Shape 289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90" name="Shape 290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91" name="Shape 291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  <p:sp>
        <p:nvSpPr>
          <p:cNvPr id="292" name="Shape 292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325" name="Group 325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296" name="Shape 296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2" name="Shape 302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15" name="Shape 315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016000" y="8813800"/>
            <a:ext cx="193538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5: check 4</a:t>
            </a:r>
          </a:p>
        </p:txBody>
      </p:sp>
      <p:sp>
        <p:nvSpPr>
          <p:cNvPr id="329" name="Shape 329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30" name="Shape 330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31" name="Shape 331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32" name="Shape 332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33" name="Shape 333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34" name="Shape 334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35" name="Shape 335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44" name="Shape 344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45" name="Shape 345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46" name="Shape 346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47" name="Shape 347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10883900" y="636894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63" name="Shape 36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64" name="Shape 36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65" name="Shape 365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66" name="Shape 366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67" name="Shape 367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69" name="Shape 369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70" name="Shape 370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403" name="Group 403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374" name="Shape 37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80" name="Shape 380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392" name="Shape 392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393" name="Shape 393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4: check 3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2</a:t>
            </a:r>
          </a:p>
        </p:txBody>
      </p:sp>
      <p:sp>
        <p:nvSpPr>
          <p:cNvPr id="407" name="Shape 40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08" name="Shape 40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09" name="Shape 40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10" name="Shape 41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11" name="Shape 41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12" name="Shape 41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13" name="Shape 413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22" name="Shape 42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23" name="Shape 42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24" name="Shape 42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25" name="Shape 425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7" name="Shape 437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40" name="Shape 440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41" name="Shape 441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42" name="Shape 442"/>
          <p:cNvSpPr/>
          <p:nvPr/>
        </p:nvSpPr>
        <p:spPr>
          <a:xfrm>
            <a:off x="10883900" y="5938652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44" name="Shape 444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46" name="Shape 446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47" name="Shape 447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48" name="Shape 448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480" name="Group 480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451" name="Shape 451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454" name="Shape 454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455" name="Shape 455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457" name="Shape 457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468" name="Shape 468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470" name="Shape 470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check 5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and check 2</a:t>
            </a:r>
          </a:p>
        </p:txBody>
      </p:sp>
      <p:sp>
        <p:nvSpPr>
          <p:cNvPr id="484" name="Shape 484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85" name="Shape 485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86" name="Shape 486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87" name="Shape 487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88" name="Shape 488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89" name="Shape 489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90" name="Shape 490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99" name="Shape 499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00" name="Shape 500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01" name="Shape 501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02" name="Shape 502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 flipH="1">
            <a:off x="1856668" y="6527800"/>
            <a:ext cx="467432" cy="977900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16" name="Shape 516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17" name="Shape 517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8" name="Shape 518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19" name="Shape 519"/>
          <p:cNvSpPr/>
          <p:nvPr/>
        </p:nvSpPr>
        <p:spPr>
          <a:xfrm>
            <a:off x="10883900" y="5502759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21" name="Shape 521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23" name="Shape 523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24" name="Shape 524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25" name="Shape 525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557" name="Group 557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528" name="Shape 528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29" name="Shape 529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30" name="Shape 530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531" name="Shape 531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532" name="Shape 532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533" name="Shape 533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34" name="Shape 534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545" name="Shape 545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546" name="Shape 546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547" name="Shape 547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3: 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check 5 and </a:t>
            </a:r>
            <a:r>
              <a:t>check 2</a:t>
            </a:r>
          </a:p>
        </p:txBody>
      </p:sp>
      <p:sp>
        <p:nvSpPr>
          <p:cNvPr id="561" name="Shape 561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62" name="Shape 562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63" name="Shape 563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64" name="Shape 564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65" name="Shape 565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66" name="Shape 566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67" name="Shape 567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76" name="Shape 576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77" name="Shape 577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78" name="Shape 578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79" name="Shape 579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1" name="Shape 581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8" name="Shape 588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0" name="Shape 590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93" name="Shape 593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94" name="Shape 594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95" name="Shape 595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96" name="Shape 596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97" name="Shape 597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99" name="Shape 599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00" name="Shape 600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01" name="Shape 601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pointing from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grpSp>
        <p:nvGrpSpPr>
          <p:cNvPr id="633" name="Group 633"/>
          <p:cNvGrpSpPr/>
          <p:nvPr/>
        </p:nvGrpSpPr>
        <p:grpSpPr>
          <a:xfrm>
            <a:off x="1498600" y="3314700"/>
            <a:ext cx="6959600" cy="4838700"/>
            <a:chOff x="0" y="0"/>
            <a:chExt cx="6959600" cy="4838700"/>
          </a:xfrm>
        </p:grpSpPr>
        <p:sp>
          <p:nvSpPr>
            <p:cNvPr id="604" name="Shape 604"/>
            <p:cNvSpPr/>
            <p:nvPr/>
          </p:nvSpPr>
          <p:spPr>
            <a:xfrm>
              <a:off x="698500" y="13716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05" name="Shape 605"/>
            <p:cNvSpPr/>
            <p:nvPr/>
          </p:nvSpPr>
          <p:spPr>
            <a:xfrm>
              <a:off x="2082800" y="34798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48387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9</a:t>
              </a:r>
            </a:p>
          </p:txBody>
        </p:sp>
        <p:sp>
          <p:nvSpPr>
            <p:cNvPr id="607" name="Shape 607"/>
            <p:cNvSpPr/>
            <p:nvPr/>
          </p:nvSpPr>
          <p:spPr>
            <a:xfrm>
              <a:off x="2082800" y="1358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8" name="Shape 608"/>
            <p:cNvSpPr/>
            <p:nvPr/>
          </p:nvSpPr>
          <p:spPr>
            <a:xfrm>
              <a:off x="0" y="41783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09" name="Shape 609"/>
            <p:cNvSpPr/>
            <p:nvPr/>
          </p:nvSpPr>
          <p:spPr>
            <a:xfrm>
              <a:off x="698500" y="27305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0" name="Shape 610"/>
            <p:cNvSpPr/>
            <p:nvPr/>
          </p:nvSpPr>
          <p:spPr>
            <a:xfrm flipV="1">
              <a:off x="2336800" y="1879600"/>
              <a:ext cx="0" cy="16083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 flipH="1">
              <a:off x="5270500" y="1143000"/>
              <a:ext cx="1268495" cy="16637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 flipV="1">
              <a:off x="253999" y="520700"/>
              <a:ext cx="2" cy="36322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3860800" y="1117600"/>
              <a:ext cx="1143001" cy="16383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368300" y="495300"/>
              <a:ext cx="511554" cy="8755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2590800" y="3797300"/>
              <a:ext cx="2247176" cy="7692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 flipH="1" flipV="1">
              <a:off x="520700" y="304800"/>
              <a:ext cx="2926971" cy="6645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5080000" y="3263900"/>
              <a:ext cx="0" cy="1066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 flipV="1">
              <a:off x="2463800" y="1155700"/>
              <a:ext cx="1106357" cy="23367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0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64516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4838700" y="43307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6451600" y="2755900"/>
              <a:ext cx="508000" cy="508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000000"/>
                  </a:solidFill>
                  <a:uFill>
                    <a:solidFill>
                      <a:srgbClr val="0048AA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623" name="Shape 623"/>
            <p:cNvSpPr/>
            <p:nvPr/>
          </p:nvSpPr>
          <p:spPr>
            <a:xfrm flipV="1">
              <a:off x="495300" y="3822700"/>
              <a:ext cx="1574793" cy="512747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 flipH="1" flipV="1">
              <a:off x="1168400" y="3136900"/>
              <a:ext cx="926494" cy="483758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 flipV="1">
              <a:off x="1104900" y="1727200"/>
              <a:ext cx="990601" cy="1054101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 flipH="1" flipV="1">
              <a:off x="469900" y="419100"/>
              <a:ext cx="1663701" cy="1028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 flipH="1">
              <a:off x="355600" y="3213100"/>
              <a:ext cx="467432" cy="977900"/>
            </a:xfrm>
            <a:prstGeom prst="line">
              <a:avLst/>
            </a:prstGeom>
            <a:noFill/>
            <a:ln w="38100" cap="flat">
              <a:solidFill>
                <a:srgbClr val="D5D5D5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 flipV="1">
              <a:off x="5359400" y="2997200"/>
              <a:ext cx="10822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 flipV="1">
              <a:off x="5359400" y="4572000"/>
              <a:ext cx="1094974" cy="1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5334000" y="3149600"/>
              <a:ext cx="1206500" cy="1219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6705600" y="3263900"/>
              <a:ext cx="0" cy="10630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 flipV="1">
              <a:off x="1219199" y="1873651"/>
              <a:ext cx="1010372" cy="10473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200">
                  <a:solidFill>
                    <a:srgbClr val="005493"/>
                  </a:solidFill>
                  <a:uFill>
                    <a:solidFill>
                      <a:srgbClr val="0048AA"/>
                    </a:solidFill>
                  </a:uFill>
                </a:defRPr>
              </a:pPr>
              <a:endParaRPr/>
            </a:p>
          </p:txBody>
        </p:sp>
      </p:grpSp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Directed depth-first search demo</a:t>
            </a:r>
          </a:p>
        </p:txBody>
      </p:sp>
      <p:sp>
        <p:nvSpPr>
          <p:cNvPr id="635" name="Shape 63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1016000" y="8813800"/>
            <a:ext cx="342028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visit 2: check 0</a:t>
            </a:r>
            <a:r>
              <a:rPr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 and check 3</a:t>
            </a:r>
          </a:p>
        </p:txBody>
      </p:sp>
      <p:sp>
        <p:nvSpPr>
          <p:cNvPr id="637" name="Shape 637"/>
          <p:cNvSpPr/>
          <p:nvPr/>
        </p:nvSpPr>
        <p:spPr>
          <a:xfrm>
            <a:off x="2197100" y="468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38" name="Shape 638"/>
          <p:cNvSpPr/>
          <p:nvPr/>
        </p:nvSpPr>
        <p:spPr>
          <a:xfrm>
            <a:off x="3581400" y="6794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39" name="Shape 639"/>
          <p:cNvSpPr/>
          <p:nvPr/>
        </p:nvSpPr>
        <p:spPr>
          <a:xfrm>
            <a:off x="63373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40" name="Shape 640"/>
          <p:cNvSpPr/>
          <p:nvPr/>
        </p:nvSpPr>
        <p:spPr>
          <a:xfrm>
            <a:off x="3581400" y="46736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41" name="Shape 641"/>
          <p:cNvSpPr/>
          <p:nvPr/>
        </p:nvSpPr>
        <p:spPr>
          <a:xfrm>
            <a:off x="1498600" y="74930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42" name="Shape 642"/>
          <p:cNvSpPr/>
          <p:nvPr/>
        </p:nvSpPr>
        <p:spPr>
          <a:xfrm>
            <a:off x="2197100" y="60452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43" name="Shape 643"/>
          <p:cNvSpPr/>
          <p:nvPr/>
        </p:nvSpPr>
        <p:spPr>
          <a:xfrm flipV="1">
            <a:off x="3835401" y="5189555"/>
            <a:ext cx="1" cy="160832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 flipH="1">
            <a:off x="6769100" y="4457700"/>
            <a:ext cx="1268495" cy="16637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5359400" y="4432300"/>
            <a:ext cx="1143001" cy="16383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1866900" y="3804060"/>
            <a:ext cx="511554" cy="8755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089399" y="7117490"/>
            <a:ext cx="2247177" cy="769211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 flipH="1" flipV="1">
            <a:off x="2019299" y="3613850"/>
            <a:ext cx="2926972" cy="66456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578600" y="6578600"/>
            <a:ext cx="0" cy="106680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0" name="Shape 650"/>
          <p:cNvSpPr/>
          <p:nvPr/>
        </p:nvSpPr>
        <p:spPr>
          <a:xfrm flipV="1">
            <a:off x="3962400" y="4470405"/>
            <a:ext cx="1106357" cy="233679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1498600" y="33147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52" name="Shape 652"/>
          <p:cNvSpPr/>
          <p:nvPr/>
        </p:nvSpPr>
        <p:spPr>
          <a:xfrm>
            <a:off x="79502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53" name="Shape 653"/>
          <p:cNvSpPr/>
          <p:nvPr/>
        </p:nvSpPr>
        <p:spPr>
          <a:xfrm>
            <a:off x="6337300" y="76454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54" name="Shape 654"/>
          <p:cNvSpPr/>
          <p:nvPr/>
        </p:nvSpPr>
        <p:spPr>
          <a:xfrm>
            <a:off x="7950200" y="60706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55" name="Shape 655"/>
          <p:cNvSpPr/>
          <p:nvPr/>
        </p:nvSpPr>
        <p:spPr>
          <a:xfrm flipH="1" flipV="1">
            <a:off x="1968499" y="3734260"/>
            <a:ext cx="1663701" cy="1028241"/>
          </a:xfrm>
          <a:prstGeom prst="line">
            <a:avLst/>
          </a:prstGeom>
          <a:ln w="76200">
            <a:solidFill>
              <a:srgbClr val="8D3124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 flipV="1">
            <a:off x="6858000" y="6311900"/>
            <a:ext cx="10822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 flipV="1">
            <a:off x="6858000" y="7886700"/>
            <a:ext cx="1094974" cy="1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6832600" y="6464300"/>
            <a:ext cx="1206500" cy="1219200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8204200" y="6578600"/>
            <a:ext cx="0" cy="106308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0" name="Shape 660"/>
          <p:cNvSpPr/>
          <p:nvPr/>
        </p:nvSpPr>
        <p:spPr>
          <a:xfrm flipV="1">
            <a:off x="2714264" y="5184987"/>
            <a:ext cx="1010372" cy="104732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 flipV="1">
            <a:off x="1752600" y="3835400"/>
            <a:ext cx="1" cy="36322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head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 flipV="1">
            <a:off x="1993907" y="7132218"/>
            <a:ext cx="1574793" cy="51274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3" name="Shape 663"/>
          <p:cNvSpPr/>
          <p:nvPr/>
        </p:nvSpPr>
        <p:spPr>
          <a:xfrm flipH="1" flipV="1">
            <a:off x="2667606" y="6450443"/>
            <a:ext cx="926494" cy="483758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4" name="Shape 664"/>
          <p:cNvSpPr/>
          <p:nvPr/>
        </p:nvSpPr>
        <p:spPr>
          <a:xfrm flipV="1">
            <a:off x="2603500" y="5041900"/>
            <a:ext cx="990601" cy="105410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  <a:tailEnd type="triangle"/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200">
                <a:solidFill>
                  <a:srgbClr val="005493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65" name="Shape 665"/>
          <p:cNvSpPr/>
          <p:nvPr/>
        </p:nvSpPr>
        <p:spPr>
          <a:xfrm flipV="1">
            <a:off x="5194300" y="4127481"/>
            <a:ext cx="1144473" cy="1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6" name="Shape 666"/>
          <p:cNvSpPr/>
          <p:nvPr/>
        </p:nvSpPr>
        <p:spPr>
          <a:xfrm flipV="1">
            <a:off x="5435596" y="4343385"/>
            <a:ext cx="1116290" cy="16"/>
          </a:xfrm>
          <a:prstGeom prst="line">
            <a:avLst/>
          </a:prstGeom>
          <a:ln w="25400">
            <a:solidFill>
              <a:srgbClr val="000000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5359400" y="3594293"/>
            <a:ext cx="2895600" cy="469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992" extrusionOk="0">
                <a:moveTo>
                  <a:pt x="21600" y="9992"/>
                </a:moveTo>
                <a:cubicBezTo>
                  <a:pt x="10198" y="-11608"/>
                  <a:pt x="0" y="8539"/>
                  <a:pt x="0" y="8539"/>
                </a:cubicBezTo>
              </a:path>
            </a:pathLst>
          </a:custGeom>
          <a:ln w="254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marL="0" marR="0" defTabSz="647700">
              <a:lnSpc>
                <a:spcPct val="100000"/>
              </a:lnSpc>
              <a:defRPr sz="14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6337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69" name="Shape 669"/>
          <p:cNvSpPr/>
          <p:nvPr/>
        </p:nvSpPr>
        <p:spPr>
          <a:xfrm>
            <a:off x="79502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70" name="Shape 670"/>
          <p:cNvSpPr/>
          <p:nvPr/>
        </p:nvSpPr>
        <p:spPr>
          <a:xfrm>
            <a:off x="4940300" y="4000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71" name="Shape 671"/>
          <p:cNvSpPr/>
          <p:nvPr/>
        </p:nvSpPr>
        <p:spPr>
          <a:xfrm>
            <a:off x="107061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72" name="Shape 672"/>
          <p:cNvSpPr/>
          <p:nvPr/>
        </p:nvSpPr>
        <p:spPr>
          <a:xfrm>
            <a:off x="10883900" y="5054167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97155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74" name="Shape 674"/>
          <p:cNvSpPr/>
          <p:nvPr/>
        </p:nvSpPr>
        <p:spPr>
          <a:xfrm>
            <a:off x="9931034" y="4000500"/>
            <a:ext cx="270580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11785600" y="40894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4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5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76" name="Shape 676"/>
          <p:cNvSpPr/>
          <p:nvPr/>
        </p:nvSpPr>
        <p:spPr>
          <a:xfrm>
            <a:off x="10401300" y="35814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77" name="Shape 677"/>
          <p:cNvSpPr/>
          <p:nvPr/>
        </p:nvSpPr>
        <p:spPr>
          <a:xfrm>
            <a:off x="9931400" y="35814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78" name="Shape 678"/>
          <p:cNvSpPr/>
          <p:nvPr/>
        </p:nvSpPr>
        <p:spPr>
          <a:xfrm>
            <a:off x="11582400" y="3581400"/>
            <a:ext cx="1100400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edgeTo[]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1918</Words>
  <Application>Microsoft Office PowerPoint</Application>
  <PresentationFormat>Custom</PresentationFormat>
  <Paragraphs>1370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Futura</vt:lpstr>
      <vt:lpstr>Helvetica</vt:lpstr>
      <vt:lpstr>Lucida Grande</vt:lpstr>
      <vt:lpstr>Lucida Sans Regular</vt:lpstr>
      <vt:lpstr>Symbol</vt:lpstr>
      <vt:lpstr>Times New Roman</vt:lpstr>
      <vt:lpstr>ヒラギノ角ゴ ProN W3</vt:lpstr>
      <vt:lpstr>White</vt:lpstr>
      <vt:lpstr>4.2  Directed DFS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  <vt:lpstr>Directed depth-first search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 Directed DFS Demo</dc:title>
  <cp:lastModifiedBy>Stucki, David</cp:lastModifiedBy>
  <cp:revision>2</cp:revision>
  <dcterms:modified xsi:type="dcterms:W3CDTF">2020-11-09T04:43:34Z</dcterms:modified>
</cp:coreProperties>
</file>