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24"/>
  </p:notesMasterIdLst>
  <p:handoutMasterIdLst>
    <p:handoutMasterId r:id="rId25"/>
  </p:handoutMasterIdLst>
  <p:sldIdLst>
    <p:sldId id="448" r:id="rId2"/>
    <p:sldId id="460" r:id="rId3"/>
    <p:sldId id="551" r:id="rId4"/>
    <p:sldId id="552" r:id="rId5"/>
    <p:sldId id="572" r:id="rId6"/>
    <p:sldId id="553" r:id="rId7"/>
    <p:sldId id="571" r:id="rId8"/>
    <p:sldId id="573" r:id="rId9"/>
    <p:sldId id="574" r:id="rId10"/>
    <p:sldId id="575" r:id="rId11"/>
    <p:sldId id="554" r:id="rId12"/>
    <p:sldId id="556" r:id="rId13"/>
    <p:sldId id="555" r:id="rId14"/>
    <p:sldId id="576" r:id="rId15"/>
    <p:sldId id="558" r:id="rId16"/>
    <p:sldId id="559" r:id="rId17"/>
    <p:sldId id="560" r:id="rId18"/>
    <p:sldId id="577" r:id="rId19"/>
    <p:sldId id="562" r:id="rId20"/>
    <p:sldId id="563" r:id="rId21"/>
    <p:sldId id="564" r:id="rId22"/>
    <p:sldId id="578" r:id="rId23"/>
  </p:sldIdLst>
  <p:sldSz cx="12192000" cy="6858000"/>
  <p:notesSz cx="7315200" cy="9601200"/>
  <p:embeddedFontLst>
    <p:embeddedFont>
      <p:font typeface="Americana BT" panose="02020504070506020904" pitchFamily="18" charset="0"/>
      <p:regular r:id="rId26"/>
      <p:bold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rmina Lt BT" panose="0207050206030A030404" pitchFamily="18" charset="0"/>
      <p:regular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cki, David" initials="SD" lastIdx="1" clrIdx="0">
    <p:extLst>
      <p:ext uri="{19B8F6BF-5375-455C-9EA6-DF929625EA0E}">
        <p15:presenceInfo xmlns:p15="http://schemas.microsoft.com/office/powerpoint/2012/main" userId="Stucki, 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D67"/>
    <a:srgbClr val="C0C0C0"/>
    <a:srgbClr val="F2F2F2"/>
    <a:srgbClr val="CBCBCB"/>
    <a:srgbClr val="FFFFFF"/>
    <a:srgbClr val="C8655D"/>
    <a:srgbClr val="BF2610"/>
    <a:srgbClr val="6600FF"/>
    <a:srgbClr val="FF9797"/>
    <a:srgbClr val="F2D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5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1026" y="108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322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118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140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570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241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103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570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604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092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4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6AB41-2DBD-467C-A47B-3DF4A503E9B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98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846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487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97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716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807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25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330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036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294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68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2022_Day31_42DemoDepthFirstSearch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2022_Day31_42DemoBreadthFirstSearch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mpg.ne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Directed Graphs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Digraph Problems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195D84-98F8-4C97-8D72-CFF29B826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379835"/>
            <a:ext cx="8225232" cy="425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21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Digraph API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8A2BB8-F464-46A0-B12D-2A2E1FD1B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379835"/>
            <a:ext cx="8229599" cy="436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3A0B8F-57E3-4D20-80B7-8B1226CED45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5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822591">
            <a:off x="2804318" y="1019367"/>
            <a:ext cx="7449808" cy="330235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22116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Digraph Adjacency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A4A62-52DA-4198-846B-31BD955FF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048" y="1525081"/>
            <a:ext cx="7531905" cy="516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 Graph: Java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748B0B-64EB-4B90-A142-A0DD8163F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303940"/>
            <a:ext cx="6315755" cy="549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33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 Digraph: Java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1994F-B2E7-48F5-AD7B-BE65C48E1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323" y="1303940"/>
            <a:ext cx="6467545" cy="548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79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B74F84-6BD6-49E8-A007-A4630D22D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0320" y="2518260"/>
            <a:ext cx="2900480" cy="41111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same DFS method we developed for graphs will work for a digraph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 action="ppaction://hlinkpres?slideindex=1&amp;slidetitle="/>
              </a:rPr>
              <a:t>Demo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ACAE1-D899-4F6E-9F16-A28671122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670" y="1441342"/>
            <a:ext cx="5186536" cy="516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Depth-1</a:t>
            </a:r>
            <a:r>
              <a:rPr lang="en-US" baseline="30000" dirty="0"/>
              <a:t>st</a:t>
            </a:r>
            <a:r>
              <a:rPr lang="en-US" dirty="0"/>
              <a:t> Search: Java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4B4EF5-5F69-4E72-A359-0BF6062EA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303940"/>
            <a:ext cx="8047952" cy="5325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C64159-E0A2-4A64-80BD-9F61B2515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505" y="1284062"/>
            <a:ext cx="8229600" cy="53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5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 Application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90D1B-EE5D-45C5-8F32-86CC19215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Program Control-Flow Analysis</a:t>
            </a:r>
          </a:p>
          <a:p>
            <a:pPr lvl="1"/>
            <a:r>
              <a:rPr lang="en-US" dirty="0"/>
              <a:t>Every program is a digraph</a:t>
            </a:r>
          </a:p>
          <a:p>
            <a:pPr lvl="1"/>
            <a:r>
              <a:rPr lang="en-US" dirty="0"/>
              <a:t>Vertex: block</a:t>
            </a:r>
          </a:p>
          <a:p>
            <a:pPr lvl="1"/>
            <a:r>
              <a:rPr lang="en-US" dirty="0"/>
              <a:t>Edge: jump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Dead-code elimination</a:t>
            </a:r>
          </a:p>
          <a:p>
            <a:pPr lvl="1"/>
            <a:r>
              <a:rPr lang="en-US" dirty="0"/>
              <a:t>unreachable code</a:t>
            </a:r>
          </a:p>
          <a:p>
            <a:endParaRPr lang="en-US" dirty="0"/>
          </a:p>
          <a:p>
            <a:r>
              <a:rPr lang="en-US" dirty="0">
                <a:solidFill>
                  <a:schemeClr val="accent3"/>
                </a:solidFill>
              </a:rPr>
              <a:t>Infinite-loop detection</a:t>
            </a:r>
          </a:p>
          <a:p>
            <a:pPr lvl="1"/>
            <a:r>
              <a:rPr lang="en-US" dirty="0"/>
              <a:t>is exit unreachable?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B6801-C9A3-4ABF-A97F-0B8747EC0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928" y="1835205"/>
            <a:ext cx="3344722" cy="491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7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 Application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90D1B-EE5D-45C5-8F32-86CC19215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Mark-Sweep Garbage Collector</a:t>
            </a:r>
            <a:r>
              <a:rPr lang="en-US" dirty="0"/>
              <a:t> </a:t>
            </a:r>
            <a:r>
              <a:rPr lang="en-US" sz="2000" dirty="0"/>
              <a:t>[McCarthy, 1960]</a:t>
            </a:r>
            <a:endParaRPr lang="en-US" dirty="0"/>
          </a:p>
          <a:p>
            <a:pPr lvl="1"/>
            <a:r>
              <a:rPr lang="en-US" dirty="0"/>
              <a:t>Every data structure is</a:t>
            </a:r>
            <a:br>
              <a:rPr lang="en-US" dirty="0"/>
            </a:br>
            <a:r>
              <a:rPr lang="en-US" dirty="0"/>
              <a:t>a digraph</a:t>
            </a:r>
          </a:p>
          <a:p>
            <a:pPr lvl="1"/>
            <a:r>
              <a:rPr lang="en-US" dirty="0"/>
              <a:t>Vertex: object</a:t>
            </a:r>
          </a:p>
          <a:p>
            <a:pPr lvl="1"/>
            <a:r>
              <a:rPr lang="en-US" dirty="0"/>
              <a:t>Edge: reference</a:t>
            </a:r>
          </a:p>
          <a:p>
            <a:endParaRPr lang="en-US" sz="2000" dirty="0"/>
          </a:p>
          <a:p>
            <a:r>
              <a:rPr lang="en-US" dirty="0">
                <a:solidFill>
                  <a:schemeClr val="accent2"/>
                </a:solidFill>
              </a:rPr>
              <a:t>Roots</a:t>
            </a:r>
            <a:r>
              <a:rPr lang="en-US" dirty="0"/>
              <a:t>: objects directly</a:t>
            </a:r>
            <a:br>
              <a:rPr lang="en-US" dirty="0"/>
            </a:br>
            <a:r>
              <a:rPr lang="en-US" dirty="0"/>
              <a:t>accessible by program</a:t>
            </a:r>
          </a:p>
          <a:p>
            <a:endParaRPr lang="en-US" sz="2000" dirty="0"/>
          </a:p>
          <a:p>
            <a:r>
              <a:rPr lang="en-US" dirty="0">
                <a:solidFill>
                  <a:schemeClr val="accent3"/>
                </a:solidFill>
              </a:rPr>
              <a:t>Reachable objects</a:t>
            </a:r>
            <a:r>
              <a:rPr lang="en-US" dirty="0"/>
              <a:t>: those</a:t>
            </a:r>
            <a:br>
              <a:rPr lang="en-US" dirty="0"/>
            </a:br>
            <a:r>
              <a:rPr lang="en-US" dirty="0"/>
              <a:t>indirectly accessible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30FDAF-7C25-47E7-BEF5-10F7795A3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568" y="2062890"/>
            <a:ext cx="3972133" cy="468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4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Breadth-1</a:t>
            </a:r>
            <a:r>
              <a:rPr lang="en-US" baseline="30000" dirty="0"/>
              <a:t>st</a:t>
            </a:r>
            <a:r>
              <a:rPr lang="en-US" dirty="0"/>
              <a:t>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9638665" cy="5257800"/>
          </a:xfrm>
        </p:spPr>
        <p:txBody>
          <a:bodyPr/>
          <a:lstStyle/>
          <a:p>
            <a:r>
              <a:rPr lang="en-US" sz="2400" dirty="0"/>
              <a:t>Again, the same BFS algorithm for graphs works for digraphs</a:t>
            </a:r>
          </a:p>
          <a:p>
            <a:pPr lvl="1"/>
            <a:r>
              <a:rPr lang="en-US" sz="2400" dirty="0"/>
              <a:t>It computes the shortest directed path from a starting vertex s to every other vertex in time O(E+V)</a:t>
            </a:r>
          </a:p>
          <a:p>
            <a:pPr lvl="1"/>
            <a:r>
              <a:rPr lang="en-US" sz="2400" dirty="0">
                <a:hlinkClick r:id="rId3" action="ppaction://hlinkpres?slideindex=1&amp;slidetitle="/>
              </a:rPr>
              <a:t>Demo</a:t>
            </a:r>
            <a:endParaRPr lang="en-US" sz="2400" dirty="0"/>
          </a:p>
          <a:p>
            <a:r>
              <a:rPr lang="en-US" sz="2400" dirty="0">
                <a:solidFill>
                  <a:schemeClr val="accent1"/>
                </a:solidFill>
              </a:rPr>
              <a:t>Multiple-source shortest path</a:t>
            </a:r>
            <a:r>
              <a:rPr lang="en-US" sz="2400" dirty="0"/>
              <a:t>: Given a set of starting vertices rather than a single vertex</a:t>
            </a:r>
          </a:p>
          <a:p>
            <a:pPr lvl="1"/>
            <a:r>
              <a:rPr lang="en-US" sz="2400" dirty="0"/>
              <a:t>Can be implemented using BFS where we initialize the queue to contain all the vertices in the 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24DFF-3010-4D4A-9F8E-DB7437B0B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733" y="4795109"/>
            <a:ext cx="6427624" cy="18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3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7 due Wednesday</a:t>
            </a:r>
            <a:r>
              <a:rPr lang="en-US"/>
              <a:t>, 11/30</a:t>
            </a:r>
            <a:endParaRPr lang="en-US" dirty="0"/>
          </a:p>
          <a:p>
            <a:r>
              <a:rPr lang="en-US" dirty="0"/>
              <a:t>Project #</a:t>
            </a:r>
            <a:r>
              <a:rPr lang="en-US"/>
              <a:t>3 available tomorrow</a:t>
            </a:r>
            <a:endParaRPr lang="en-US" dirty="0"/>
          </a:p>
          <a:p>
            <a:r>
              <a:rPr lang="en-US"/>
              <a:t>Homework #8 due Friday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A96169-79D2-4F3F-B086-4D3A942BF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425" y="1371600"/>
            <a:ext cx="4274072" cy="5382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Application: Web-crawler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6" y="1371600"/>
            <a:ext cx="9790456" cy="5257800"/>
          </a:xfrm>
        </p:spPr>
        <p:txBody>
          <a:bodyPr/>
          <a:lstStyle/>
          <a:p>
            <a:r>
              <a:rPr lang="en-US" sz="3200" dirty="0"/>
              <a:t>Algorithm</a:t>
            </a:r>
          </a:p>
          <a:p>
            <a:pPr marL="685800" lvl="1" indent="-338138"/>
            <a:r>
              <a:rPr lang="en-US" sz="2400" dirty="0"/>
              <a:t>Choose web page as initial site</a:t>
            </a:r>
          </a:p>
          <a:p>
            <a:pPr marL="685800" lvl="1" indent="-338138"/>
            <a:r>
              <a:rPr lang="en-US" sz="2400" dirty="0"/>
              <a:t>Maintain a queue of URLs to explore</a:t>
            </a:r>
          </a:p>
          <a:p>
            <a:pPr marL="685800" lvl="1" indent="-338138"/>
            <a:r>
              <a:rPr lang="en-US" sz="2400" dirty="0"/>
              <a:t>Maintain a set of discovered URLs</a:t>
            </a:r>
          </a:p>
          <a:p>
            <a:pPr marL="685800" lvl="1" indent="-338138"/>
            <a:r>
              <a:rPr lang="en-US" sz="2400" dirty="0"/>
              <a:t>Dequeue the next URL and enqueue </a:t>
            </a:r>
            <a:br>
              <a:rPr lang="en-US" sz="2400" dirty="0"/>
            </a:br>
            <a:r>
              <a:rPr lang="en-US" sz="2400" dirty="0"/>
              <a:t>all the URLs that are contained in </a:t>
            </a:r>
            <a:br>
              <a:rPr lang="en-US" sz="2400" dirty="0"/>
            </a:br>
            <a:r>
              <a:rPr lang="en-US" sz="2400" dirty="0"/>
              <a:t>the web page at that address </a:t>
            </a:r>
            <a:br>
              <a:rPr lang="en-US" sz="2400" dirty="0"/>
            </a:br>
            <a:r>
              <a:rPr lang="en-US" sz="2400" dirty="0"/>
              <a:t>(avoiding cycles)</a:t>
            </a:r>
          </a:p>
          <a:p>
            <a:pPr marL="247650" indent="-338138"/>
            <a:r>
              <a:rPr lang="en-US" sz="2800" dirty="0"/>
              <a:t>Why not use DFS?</a:t>
            </a:r>
          </a:p>
          <a:p>
            <a:pPr lvl="1"/>
            <a:r>
              <a:rPr lang="en-US" sz="2800">
                <a:hlinkClick r:id="rId4"/>
              </a:rPr>
              <a:t>https://hmpg.net/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094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Java Web-crawler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EA90C2-7213-497F-8BF3-3474E3213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303941"/>
            <a:ext cx="7757760" cy="552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45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/>
              <a:t>Java Web-crawlers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C808F-8314-4D77-9DB2-1D77347DC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going on here?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C503BD-E414-4719-863B-C89E32D92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0" y="2062891"/>
            <a:ext cx="63627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1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9638665" cy="5257800"/>
          </a:xfrm>
        </p:spPr>
        <p:txBody>
          <a:bodyPr/>
          <a:lstStyle/>
          <a:p>
            <a:r>
              <a:rPr lang="en-US" dirty="0"/>
              <a:t>If the edges are directed, things get more </a:t>
            </a:r>
            <a:r>
              <a:rPr lang="en-US" dirty="0">
                <a:solidFill>
                  <a:srgbClr val="FF0000"/>
                </a:solidFill>
              </a:rPr>
              <a:t>complicated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48ED64-62F1-4325-A69C-01F7FE1FF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138785"/>
            <a:ext cx="9144000" cy="43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</a:pP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DBA4D-C74E-4CD8-B293-A74262191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1339750"/>
            <a:ext cx="7725550" cy="55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Blogosphere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0C95A0-E62F-413F-8149-A5DB72FBE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731" y="1432254"/>
            <a:ext cx="7686538" cy="54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1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</a:pP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07E59D-E99B-4FDF-BF06-A7C2F3783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150" y="40390"/>
            <a:ext cx="8328873" cy="677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Graph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EA831-CF99-4987-BA46-B5610E7B4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561" y="1474424"/>
            <a:ext cx="6630878" cy="53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49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Circuit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BD35E-221C-4406-91C0-04BE3333C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627" y="1686241"/>
            <a:ext cx="6469308" cy="38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9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Digraph Applications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23140-429A-4A59-AE53-787A11989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379836"/>
            <a:ext cx="6493595" cy="53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96350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46117</TotalTime>
  <Words>309</Words>
  <Application>Microsoft Office PowerPoint</Application>
  <PresentationFormat>Widescreen</PresentationFormat>
  <Paragraphs>84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Carmina Lt BT</vt:lpstr>
      <vt:lpstr>Arial</vt:lpstr>
      <vt:lpstr>Verdana</vt:lpstr>
      <vt:lpstr>Calibri</vt:lpstr>
      <vt:lpstr>Americana BT</vt:lpstr>
      <vt:lpstr>Times New Roman</vt:lpstr>
      <vt:lpstr>Wingdings</vt:lpstr>
      <vt:lpstr>Georgia</vt:lpstr>
      <vt:lpstr>Profile</vt:lpstr>
      <vt:lpstr>Directed Graphs</vt:lpstr>
      <vt:lpstr>Alerts</vt:lpstr>
      <vt:lpstr>Directed Graphs</vt:lpstr>
      <vt:lpstr>Applications</vt:lpstr>
      <vt:lpstr>Political Blogosphere</vt:lpstr>
      <vt:lpstr>Applications</vt:lpstr>
      <vt:lpstr>Implication Graph</vt:lpstr>
      <vt:lpstr>Combinatorial Circuit</vt:lpstr>
      <vt:lpstr>Digraph Applications</vt:lpstr>
      <vt:lpstr>Digraph Problems</vt:lpstr>
      <vt:lpstr>Digraph API</vt:lpstr>
      <vt:lpstr>Digraph Adjacency List</vt:lpstr>
      <vt:lpstr>Adjacency List Graph: Java</vt:lpstr>
      <vt:lpstr>Adjacency List Digraph: Java</vt:lpstr>
      <vt:lpstr>Reachability</vt:lpstr>
      <vt:lpstr>Depth-1st Search: Java</vt:lpstr>
      <vt:lpstr>Reachability Application</vt:lpstr>
      <vt:lpstr>Reachability Application</vt:lpstr>
      <vt:lpstr>Breadth-1st Search</vt:lpstr>
      <vt:lpstr>BFS Application: Web-crawler</vt:lpstr>
      <vt:lpstr>Simple Java Web-crawler</vt:lpstr>
      <vt:lpstr>Simple Java Web-crawlers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804</cp:revision>
  <dcterms:created xsi:type="dcterms:W3CDTF">2005-03-22T22:30:11Z</dcterms:created>
  <dcterms:modified xsi:type="dcterms:W3CDTF">2022-11-07T01:30:32Z</dcterms:modified>
</cp:coreProperties>
</file>