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448" r:id="rId2"/>
    <p:sldId id="460" r:id="rId3"/>
    <p:sldId id="550" r:id="rId4"/>
    <p:sldId id="551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2" r:id="rId15"/>
    <p:sldId id="561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</p:sldIdLst>
  <p:sldSz cx="12192000" cy="6858000"/>
  <p:notesSz cx="7315200" cy="9601200"/>
  <p:embeddedFontLst>
    <p:embeddedFont>
      <p:font typeface="Americana BT" panose="02020504070506020904" pitchFamily="18" charset="0"/>
      <p:regular r:id="rId27"/>
      <p:bold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rmina Lt BT" panose="0207050206030A030404" pitchFamily="18" charset="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D67"/>
    <a:srgbClr val="C0C0C0"/>
    <a:srgbClr val="F2F2F2"/>
    <a:srgbClr val="CBCBCB"/>
    <a:srgbClr val="FFFFFF"/>
    <a:srgbClr val="C8655D"/>
    <a:srgbClr val="BF2610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5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026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5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03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70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0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01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46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8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37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6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1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7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74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5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1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1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0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33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1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7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4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41DemoBreadthFirstSearch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leofbac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mathscinet.ams.org/mathscinet/freeTools.html?version=2" TargetMode="External"/><Relationship Id="rId4" Type="http://schemas.openxmlformats.org/officeDocument/2006/relationships/hyperlink" Target="https://www.csauthors.net/dista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2022_Day30_41DemoConnectedComponents.ppt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2022_Day30_41DemoDepthFirstSearch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Graph Navigation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sz="2800" dirty="0"/>
              <a:t>DFS has other applications</a:t>
            </a:r>
          </a:p>
          <a:p>
            <a:pPr lvl="1"/>
            <a:r>
              <a:rPr lang="en-US" sz="2400"/>
              <a:t>flood fill</a:t>
            </a:r>
            <a:endParaRPr lang="en-US" sz="2400" dirty="0"/>
          </a:p>
          <a:p>
            <a:pPr lvl="2"/>
            <a:r>
              <a:rPr lang="en-US" sz="2100" dirty="0"/>
              <a:t>Vertex = pixel</a:t>
            </a:r>
          </a:p>
          <a:p>
            <a:pPr lvl="2"/>
            <a:r>
              <a:rPr lang="en-US" sz="2100" dirty="0"/>
              <a:t>Edge = adjacent pixels of the</a:t>
            </a:r>
            <a:br>
              <a:rPr lang="en-US" sz="2100" dirty="0"/>
            </a:br>
            <a:r>
              <a:rPr lang="en-US" sz="2100" dirty="0"/>
              <a:t>same color</a:t>
            </a:r>
          </a:p>
          <a:p>
            <a:pPr lvl="2"/>
            <a:r>
              <a:rPr lang="en-US" sz="2100" dirty="0"/>
              <a:t>Island = all connected pixels of the same color</a:t>
            </a:r>
          </a:p>
          <a:p>
            <a:endParaRPr lang="en-US" sz="2800" dirty="0"/>
          </a:p>
        </p:txBody>
      </p:sp>
      <p:pic>
        <p:nvPicPr>
          <p:cNvPr id="2050" name="Picture 2" descr="CIT 594 Flood Fill Assignment">
            <a:extLst>
              <a:ext uri="{FF2B5EF4-FFF2-40B4-BE49-F238E27FC236}">
                <a16:creationId xmlns:a16="http://schemas.microsoft.com/office/drawing/2014/main" id="{519B7687-93D7-44DA-94AD-9D72124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21" y="1556331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330BC-0974-4730-988F-57A0C205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21" y="4159805"/>
            <a:ext cx="6946897" cy="2742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AAD7E-99EB-434E-9AB6-CF150E05D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718" y="4263846"/>
            <a:ext cx="2252283" cy="2580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1559D-484B-47AB-B4BB-9C839394C12E}"/>
              </a:ext>
            </a:extLst>
          </p:cNvPr>
          <p:cNvSpPr txBox="1"/>
          <p:nvPr/>
        </p:nvSpPr>
        <p:spPr>
          <a:xfrm>
            <a:off x="1551317" y="3828456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http://xkcd.com/761</a:t>
            </a:r>
          </a:p>
        </p:txBody>
      </p:sp>
    </p:spTree>
    <p:extLst>
      <p:ext uri="{BB962C8B-B14F-4D97-AF65-F5344CB8AC3E}">
        <p14:creationId xmlns:p14="http://schemas.microsoft.com/office/powerpoint/2010/main" val="11656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sz="2400" dirty="0"/>
              <a:t>We want to iterate over the vertices based on increasing distance from starting point</a:t>
            </a:r>
          </a:p>
          <a:p>
            <a:r>
              <a:rPr lang="en-US" sz="2400" dirty="0"/>
              <a:t>This requires a queue-based algorithm rather than the stack-based algorithm of DFS</a:t>
            </a:r>
          </a:p>
          <a:p>
            <a:pPr lvl="1"/>
            <a:r>
              <a:rPr lang="en-US" sz="2000" dirty="0"/>
              <a:t>Place starting vertex in queue</a:t>
            </a:r>
          </a:p>
          <a:p>
            <a:pPr lvl="1"/>
            <a:r>
              <a:rPr lang="en-US" sz="2000" dirty="0"/>
              <a:t>While the queue is not empty</a:t>
            </a:r>
          </a:p>
          <a:p>
            <a:pPr lvl="2"/>
            <a:r>
              <a:rPr lang="en-US" sz="1700" dirty="0"/>
              <a:t>Remove a vertex from the queue</a:t>
            </a:r>
          </a:p>
          <a:p>
            <a:pPr lvl="2"/>
            <a:r>
              <a:rPr lang="en-US" sz="1700" dirty="0"/>
              <a:t>Add to the queue and mark all its neighbors that are not already marked</a:t>
            </a:r>
          </a:p>
          <a:p>
            <a:r>
              <a:rPr lang="en-US" sz="2400" dirty="0">
                <a:hlinkClick r:id="rId3" action="ppaction://hlinkpres?slideindex=1&amp;slidetitle="/>
              </a:rPr>
              <a:t>Demo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Search: Java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7DE98-7C88-4BDC-9530-D8931282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3940"/>
            <a:ext cx="7378285" cy="5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Search: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F6A2E-027A-4B78-BA76-83860F83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58" y="1333500"/>
            <a:ext cx="7658707" cy="54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 : Application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sz="2400" dirty="0"/>
              <a:t>Six degrees of separation</a:t>
            </a:r>
          </a:p>
          <a:p>
            <a:pPr lvl="1"/>
            <a:r>
              <a:rPr lang="en-US" sz="2000" dirty="0">
                <a:hlinkClick r:id="rId3"/>
              </a:rPr>
              <a:t>The Oracle of Bacon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Co-Authors.net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MathSciNet</a:t>
            </a:r>
            <a:endParaRPr lang="en-US" sz="2000" dirty="0"/>
          </a:p>
          <a:p>
            <a:r>
              <a:rPr lang="en-US" sz="2400" dirty="0"/>
              <a:t>Include one vertex</a:t>
            </a:r>
            <a:br>
              <a:rPr lang="en-US" sz="2400" dirty="0"/>
            </a:br>
            <a:r>
              <a:rPr lang="en-US" sz="2400" dirty="0"/>
              <a:t>for each actor and</a:t>
            </a:r>
            <a:br>
              <a:rPr lang="en-US" sz="2400" dirty="0"/>
            </a:br>
            <a:r>
              <a:rPr lang="en-US" sz="2400" dirty="0"/>
              <a:t>one for each movie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72D95-362B-4596-9E1E-5496821B9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841" y="1315179"/>
            <a:ext cx="7020159" cy="55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Breadth-1</a:t>
            </a:r>
            <a:r>
              <a:rPr lang="en-US" baseline="30000" dirty="0"/>
              <a:t>st</a:t>
            </a:r>
            <a:r>
              <a:rPr lang="en-US" dirty="0"/>
              <a:t> Search: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B126B-1FFD-4E1C-AEDF-5A42261EF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80" y="317305"/>
            <a:ext cx="85058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790456" cy="5257800"/>
          </a:xfrm>
        </p:spPr>
        <p:txBody>
          <a:bodyPr/>
          <a:lstStyle/>
          <a:p>
            <a:r>
              <a:rPr lang="en-US" sz="2400" dirty="0"/>
              <a:t>Can we preprocess a graph so that “Is v connected to w?” can be answered in constant time?</a:t>
            </a:r>
          </a:p>
          <a:p>
            <a:pPr lvl="1"/>
            <a:r>
              <a:rPr lang="en-US" sz="2000" dirty="0"/>
              <a:t>Union-Find: nope</a:t>
            </a:r>
          </a:p>
          <a:p>
            <a:pPr lvl="1"/>
            <a:r>
              <a:rPr lang="en-US" sz="2000" dirty="0"/>
              <a:t>DFS: yes!!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4C152-62D8-496D-93DD-502AB1A23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35" y="3067050"/>
            <a:ext cx="7662563" cy="25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790456" cy="5257800"/>
          </a:xfrm>
        </p:spPr>
        <p:txBody>
          <a:bodyPr/>
          <a:lstStyle/>
          <a:p>
            <a:r>
              <a:rPr lang="en-US" sz="2400" dirty="0"/>
              <a:t>The relation “is connected to” is an </a:t>
            </a:r>
            <a:r>
              <a:rPr lang="en-US" sz="2400" dirty="0">
                <a:solidFill>
                  <a:schemeClr val="accent6"/>
                </a:solidFill>
              </a:rPr>
              <a:t>equivalence relation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Reflexive:</a:t>
            </a:r>
            <a:r>
              <a:rPr lang="en-US" sz="2000" dirty="0"/>
              <a:t> v is connected to v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Symmetric:</a:t>
            </a:r>
            <a:r>
              <a:rPr lang="en-US" sz="2000" dirty="0"/>
              <a:t> if v is connected to w, then w is connected to v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Transitive:</a:t>
            </a:r>
            <a:r>
              <a:rPr lang="en-US" sz="2000" dirty="0"/>
              <a:t> if v is connected to w and w is connected to x,</a:t>
            </a:r>
            <a:br>
              <a:rPr lang="en-US" sz="2000" dirty="0"/>
            </a:br>
            <a:r>
              <a:rPr lang="en-US" sz="2000" dirty="0"/>
              <a:t>then v is connected to x</a:t>
            </a:r>
          </a:p>
          <a:p>
            <a:r>
              <a:rPr lang="en-US" sz="2200" dirty="0"/>
              <a:t>A </a:t>
            </a:r>
            <a:r>
              <a:rPr lang="en-US" sz="2200" dirty="0">
                <a:solidFill>
                  <a:schemeClr val="accent6"/>
                </a:solidFill>
              </a:rPr>
              <a:t>connected component </a:t>
            </a:r>
            <a:r>
              <a:rPr lang="en-US" sz="2200" dirty="0"/>
              <a:t>is a maximal set of connected vertices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9CC3C-B20B-433E-A662-6B5C86EF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21" y="3732580"/>
            <a:ext cx="7058235" cy="2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85FE-BE53-4DEB-AC37-45228AA09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50" y="1228045"/>
            <a:ext cx="5632700" cy="5515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54EFA-51FB-4D48-8982-EFEC5EEFD449}"/>
              </a:ext>
            </a:extLst>
          </p:cNvPr>
          <p:cNvSpPr txBox="1"/>
          <p:nvPr/>
        </p:nvSpPr>
        <p:spPr>
          <a:xfrm>
            <a:off x="9055906" y="398572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rmina Lt BT" panose="0207050206030A030404" pitchFamily="18" charset="0"/>
                <a:hlinkClick r:id="rId4" action="ppaction://hlinkpres?slideindex=1&amp;slidetitle="/>
              </a:rPr>
              <a:t>Demo</a:t>
            </a:r>
            <a:endParaRPr lang="en-US" sz="2400" dirty="0">
              <a:latin typeface="Carmina Lt BT" panose="0207050206030A03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5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Components: 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8FD0E-6166-46BB-AE6B-D204DB902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303940"/>
            <a:ext cx="7226495" cy="55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7 due Wednesday</a:t>
            </a:r>
            <a:r>
              <a:rPr lang="en-US"/>
              <a:t>, 11/30</a:t>
            </a:r>
            <a:endParaRPr lang="en-US" dirty="0"/>
          </a:p>
          <a:p>
            <a:endParaRPr lang="en-US" dirty="0"/>
          </a:p>
          <a:p>
            <a:r>
              <a:rPr lang="en-US"/>
              <a:t>Homework 7 due today</a:t>
            </a:r>
          </a:p>
          <a:p>
            <a:endParaRPr lang="en-US" dirty="0"/>
          </a:p>
          <a:p>
            <a:r>
              <a:rPr lang="en-US" dirty="0"/>
              <a:t>Project #</a:t>
            </a:r>
            <a:r>
              <a:rPr lang="en-US"/>
              <a:t>3 available next Tuesday</a:t>
            </a:r>
            <a:endParaRPr lang="en-US" dirty="0"/>
          </a:p>
          <a:p>
            <a:pPr lvl="1"/>
            <a:r>
              <a:rPr lang="en-US"/>
              <a:t>Email group info to me</a:t>
            </a:r>
            <a:endParaRPr lang="en-US" dirty="0"/>
          </a:p>
          <a:p>
            <a:endParaRPr lang="en-US" dirty="0"/>
          </a:p>
          <a:p>
            <a:r>
              <a:rPr lang="en-US"/>
              <a:t>Homework 8 is available now, due next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Components: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930D7-3673-4597-BBFD-0960D126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303940"/>
            <a:ext cx="8140371" cy="46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Connected Components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A01FE-62BB-49EA-9B12-36228EA1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28" y="1455731"/>
            <a:ext cx="6467545" cy="53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Connected Components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C266-8772-4857-B93B-F2291168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 detection</a:t>
            </a:r>
          </a:p>
          <a:p>
            <a:pPr lvl="1"/>
            <a:r>
              <a:rPr lang="en-US" dirty="0"/>
              <a:t>Given a greyscale image of particles, identify “blobs” (like flood fill islands)</a:t>
            </a:r>
          </a:p>
          <a:p>
            <a:pPr lvl="1"/>
            <a:r>
              <a:rPr lang="en-US" dirty="0"/>
              <a:t>Track moving particles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3DA8E-AF56-4307-935F-A820FE259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05" y="3462723"/>
            <a:ext cx="6678760" cy="29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DD258-E2F4-4400-A0B9-768629F0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9835"/>
            <a:ext cx="7757760" cy="54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6147495" cy="5257800"/>
          </a:xfrm>
        </p:spPr>
        <p:txBody>
          <a:bodyPr/>
          <a:lstStyle/>
          <a:p>
            <a:r>
              <a:rPr lang="en-US" dirty="0"/>
              <a:t>We implemented a maze</a:t>
            </a:r>
            <a:br>
              <a:rPr lang="en-US" dirty="0"/>
            </a:br>
            <a:r>
              <a:rPr lang="en-US" dirty="0"/>
              <a:t>navigation algorithm</a:t>
            </a:r>
            <a:br>
              <a:rPr lang="en-US" dirty="0"/>
            </a:br>
            <a:r>
              <a:rPr lang="en-US" dirty="0"/>
              <a:t>already, didn’t we?</a:t>
            </a:r>
          </a:p>
          <a:p>
            <a:pPr lvl="1"/>
            <a:r>
              <a:rPr lang="en-US" dirty="0"/>
              <a:t>When?</a:t>
            </a:r>
          </a:p>
          <a:p>
            <a:r>
              <a:rPr lang="en-US" dirty="0"/>
              <a:t>A maze is just another example of a graph</a:t>
            </a:r>
          </a:p>
          <a:p>
            <a:r>
              <a:rPr lang="en-US" dirty="0"/>
              <a:t>What was the strategy we used?</a:t>
            </a:r>
          </a:p>
          <a:p>
            <a:pPr lvl="1"/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 with backtracking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BC2929-C9AD-4A9F-94D9-06C40FD7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13" y="250159"/>
            <a:ext cx="3813050" cy="3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5/5a/Lon...">
            <a:extLst>
              <a:ext uri="{FF2B5EF4-FFF2-40B4-BE49-F238E27FC236}">
                <a16:creationId xmlns:a16="http://schemas.microsoft.com/office/drawing/2014/main" id="{2FDE0F14-E860-4C85-AF9E-AB52B538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20" y="4063210"/>
            <a:ext cx="3813049" cy="2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Mazes &amp;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r>
              <a:rPr lang="en-US" dirty="0"/>
              <a:t>We can model each intersection with a vertex and each passage with an edge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208E7-D8F3-4D89-80E5-5F33C658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65" y="2745946"/>
            <a:ext cx="6521470" cy="37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Exploration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Some mazes are easy</a:t>
            </a:r>
          </a:p>
          <a:p>
            <a:pPr marL="0" indent="0"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				Some are more challenging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A3687-09D2-4E41-A3A5-D4448C77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55" y="2062890"/>
            <a:ext cx="2990850" cy="300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91F7D-E4B8-4AF0-98E1-5702E13E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371" y="3125421"/>
            <a:ext cx="3076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Exploration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And then there is the ridiculous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40289-F3F7-4D1C-96E2-0D761F2D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13" y="1879881"/>
            <a:ext cx="4933175" cy="494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1371600"/>
            <a:ext cx="9562770" cy="52578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chemeClr val="accent6"/>
                </a:solidFill>
              </a:rPr>
              <a:t>recursive</a:t>
            </a:r>
            <a:r>
              <a:rPr lang="en-US" sz="2800" dirty="0"/>
              <a:t> back-tracking algorithm that </a:t>
            </a:r>
            <a:r>
              <a:rPr lang="en-US" sz="2800" dirty="0">
                <a:solidFill>
                  <a:schemeClr val="accent6"/>
                </a:solidFill>
              </a:rPr>
              <a:t>marks</a:t>
            </a:r>
            <a:r>
              <a:rPr lang="en-US" sz="2800" dirty="0"/>
              <a:t> each node as it is visited, and keeps moving forward until it reaches a dead-end.</a:t>
            </a:r>
          </a:p>
          <a:p>
            <a:r>
              <a:rPr lang="en-US" sz="2800" dirty="0"/>
              <a:t>Data Structures</a:t>
            </a:r>
          </a:p>
          <a:p>
            <a:pPr lvl="1"/>
            <a:r>
              <a:rPr lang="en-US" sz="2400" dirty="0"/>
              <a:t>Boolean array 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marked[]</a:t>
            </a:r>
          </a:p>
          <a:p>
            <a:pPr lvl="1"/>
            <a:r>
              <a:rPr lang="en-US" sz="2400" dirty="0"/>
              <a:t>Integer array </a:t>
            </a:r>
            <a:r>
              <a:rPr lang="en-US" sz="2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edgeTo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</a:p>
          <a:p>
            <a:pPr lvl="1"/>
            <a:r>
              <a:rPr lang="en-US" sz="2400" dirty="0"/>
              <a:t>Recursive call </a:t>
            </a:r>
            <a:r>
              <a:rPr lang="en-US" sz="2400" b="1" dirty="0">
                <a:solidFill>
                  <a:schemeClr val="accent2"/>
                </a:solidFill>
              </a:rPr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2211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Search: 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A99D3-2CC2-4785-8B1A-4507C5A0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303940"/>
            <a:ext cx="7378285" cy="5565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4A2BF-683F-4214-AE54-3AD36406DE4A}"/>
              </a:ext>
            </a:extLst>
          </p:cNvPr>
          <p:cNvSpPr txBox="1"/>
          <p:nvPr/>
        </p:nvSpPr>
        <p:spPr>
          <a:xfrm>
            <a:off x="7613901" y="5098691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rmina Lt BT" panose="0207050206030A030404" pitchFamily="18" charset="0"/>
                <a:hlinkClick r:id="rId4" action="ppaction://hlinkpres?slideindex=1&amp;slidetitle="/>
              </a:rPr>
              <a:t>Demo</a:t>
            </a:r>
            <a:endParaRPr lang="en-US" sz="2400" b="1" dirty="0">
              <a:solidFill>
                <a:schemeClr val="accent1"/>
              </a:solidFill>
              <a:latin typeface="Carmina Lt BT" panose="0207050206030A03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Depth-1</a:t>
            </a:r>
            <a:r>
              <a:rPr lang="en-US" baseline="30000" dirty="0"/>
              <a:t>st</a:t>
            </a:r>
            <a:r>
              <a:rPr lang="en-US" dirty="0"/>
              <a:t>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5758B-21EA-403F-A17E-A3942AD7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38665" cy="5257800"/>
          </a:xfrm>
        </p:spPr>
        <p:txBody>
          <a:bodyPr/>
          <a:lstStyle/>
          <a:p>
            <a:r>
              <a:rPr lang="en-US" sz="2800" dirty="0"/>
              <a:t>After DFS is run, the marked and </a:t>
            </a:r>
            <a:r>
              <a:rPr lang="en-US" sz="2800" dirty="0" err="1"/>
              <a:t>edgeTo</a:t>
            </a:r>
            <a:r>
              <a:rPr lang="en-US" sz="2800" dirty="0"/>
              <a:t> data structures allow us to answers graph queries:</a:t>
            </a:r>
          </a:p>
          <a:p>
            <a:pPr lvl="1"/>
            <a:r>
              <a:rPr lang="en-US" sz="2400" dirty="0" err="1"/>
              <a:t>hasPathTo</a:t>
            </a:r>
            <a:endParaRPr lang="en-US" sz="2400" dirty="0"/>
          </a:p>
          <a:p>
            <a:pPr lvl="1"/>
            <a:r>
              <a:rPr lang="en-US" sz="2400" dirty="0" err="1"/>
              <a:t>pathTo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5C465-D8EF-4C10-AB3F-85D5C4CD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43" y="3465083"/>
            <a:ext cx="9006128" cy="31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45224</TotalTime>
  <Words>476</Words>
  <Application>Microsoft Office PowerPoint</Application>
  <PresentationFormat>Widescreen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Carmina Lt BT</vt:lpstr>
      <vt:lpstr>Arial</vt:lpstr>
      <vt:lpstr>Verdana</vt:lpstr>
      <vt:lpstr>Courier New</vt:lpstr>
      <vt:lpstr>Calibri</vt:lpstr>
      <vt:lpstr>Americana BT</vt:lpstr>
      <vt:lpstr>Times New Roman</vt:lpstr>
      <vt:lpstr>Wingdings</vt:lpstr>
      <vt:lpstr>Georgia</vt:lpstr>
      <vt:lpstr>Profile</vt:lpstr>
      <vt:lpstr>Graph Navigation</vt:lpstr>
      <vt:lpstr>Alerts</vt:lpstr>
      <vt:lpstr>Mazes</vt:lpstr>
      <vt:lpstr>Mazes &amp; Graphs</vt:lpstr>
      <vt:lpstr>Maze Exploration</vt:lpstr>
      <vt:lpstr>Maze Exploration</vt:lpstr>
      <vt:lpstr>Depth-1st Search</vt:lpstr>
      <vt:lpstr>Depth-1st Search: Java</vt:lpstr>
      <vt:lpstr>Depth-1st Search</vt:lpstr>
      <vt:lpstr>Depth-1st Search</vt:lpstr>
      <vt:lpstr>Breadth-1st Search</vt:lpstr>
      <vt:lpstr>Breadth-1st Search: Java</vt:lpstr>
      <vt:lpstr>Breadth-1st Search: Application</vt:lpstr>
      <vt:lpstr>Breadth-1st Search : Application</vt:lpstr>
      <vt:lpstr>Breadth-1st Search: Application</vt:lpstr>
      <vt:lpstr>Connected Components</vt:lpstr>
      <vt:lpstr>Connected Components</vt:lpstr>
      <vt:lpstr>Connected Components</vt:lpstr>
      <vt:lpstr>Connected Components: Java</vt:lpstr>
      <vt:lpstr>Connected Components: Java</vt:lpstr>
      <vt:lpstr>Connected Components Applications</vt:lpstr>
      <vt:lpstr>Connected Components Applications</vt:lpstr>
      <vt:lpstr>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785</cp:revision>
  <dcterms:created xsi:type="dcterms:W3CDTF">2005-03-22T22:30:11Z</dcterms:created>
  <dcterms:modified xsi:type="dcterms:W3CDTF">2022-11-07T00:00:23Z</dcterms:modified>
</cp:coreProperties>
</file>