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448" r:id="rId2"/>
    <p:sldId id="46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</p:sldIdLst>
  <p:sldSz cx="12192000" cy="6858000"/>
  <p:notesSz cx="7315200" cy="9601200"/>
  <p:embeddedFontLst>
    <p:embeddedFont>
      <p:font typeface="Americana BT" panose="02020504070506020904" pitchFamily="18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rmina Lt BT" panose="0207050206030A030404" pitchFamily="18" charset="0"/>
      <p:regular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4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36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8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16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7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5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99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12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20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8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29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51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0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2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2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7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6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2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74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8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0480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Graphs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Internet as mapped by the </a:t>
            </a:r>
            <a:r>
              <a:rPr lang="en-US" sz="2800" dirty="0" err="1"/>
              <a:t>Opte</a:t>
            </a:r>
            <a:r>
              <a:rPr lang="en-US" sz="2800" dirty="0"/>
              <a:t> Project</a:t>
            </a:r>
            <a:br>
              <a:rPr lang="en-US" sz="3600" dirty="0"/>
            </a:b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http://en.wikipedia.org/wiki/Internet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A333A-CDF2-4767-B1B1-A1CB4930C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74" y="1340002"/>
            <a:ext cx="5613253" cy="55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3BD91-E8C9-4BCD-AE3F-21C16AFF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85" y="145721"/>
            <a:ext cx="9144000" cy="65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95758B-21EA-403F-A17E-A3942AD7B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455" y="1371600"/>
                <a:ext cx="9638665" cy="5257800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2"/>
                    </a:solidFill>
                  </a:rPr>
                  <a:t>graph</a:t>
                </a:r>
                <a:r>
                  <a:rPr lang="en-US" dirty="0"/>
                  <a:t>, G =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), is a non-empty set of </a:t>
                </a:r>
                <a:r>
                  <a:rPr lang="en-US" dirty="0">
                    <a:solidFill>
                      <a:schemeClr val="accent3"/>
                    </a:solidFill>
                  </a:rPr>
                  <a:t>vertices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a collection of </a:t>
                </a:r>
                <a:r>
                  <a:rPr lang="en-US" dirty="0">
                    <a:solidFill>
                      <a:schemeClr val="accent6"/>
                    </a:solidFill>
                  </a:rPr>
                  <a:t>edges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between pairs of vertices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sz="2400" dirty="0"/>
                  <a:t>The </a:t>
                </a:r>
                <a:r>
                  <a:rPr lang="en-US" sz="2400" b="1" dirty="0">
                    <a:solidFill>
                      <a:schemeClr val="accent4"/>
                    </a:solidFill>
                  </a:rPr>
                  <a:t>degree</a:t>
                </a:r>
                <a:r>
                  <a:rPr lang="en-US" sz="2400" dirty="0"/>
                  <a:t> of a vertex is the</a:t>
                </a:r>
                <a:br>
                  <a:rPr lang="en-US" sz="2400" dirty="0"/>
                </a:br>
                <a:r>
                  <a:rPr lang="en-US" sz="2400" dirty="0"/>
                  <a:t>number of adjacent vertices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chemeClr val="accent5"/>
                    </a:solidFill>
                  </a:rPr>
                  <a:t>path</a:t>
                </a:r>
                <a:r>
                  <a:rPr lang="en-US" sz="2400" dirty="0"/>
                  <a:t> is a sequence of</a:t>
                </a:r>
                <a:br>
                  <a:rPr lang="en-US" sz="2400" dirty="0"/>
                </a:br>
                <a:r>
                  <a:rPr lang="en-US" sz="2400" dirty="0"/>
                  <a:t>vertices connected by edges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C24D67"/>
                    </a:solidFill>
                  </a:rPr>
                  <a:t>cycle</a:t>
                </a:r>
                <a:r>
                  <a:rPr lang="en-US" sz="2400" dirty="0"/>
                  <a:t> is a path with the</a:t>
                </a:r>
                <a:br>
                  <a:rPr lang="en-US" sz="2400" dirty="0"/>
                </a:br>
                <a:r>
                  <a:rPr lang="en-US" sz="2400" dirty="0"/>
                  <a:t>same first &amp; last vertices</a:t>
                </a:r>
              </a:p>
              <a:p>
                <a:pPr lvl="1"/>
                <a:r>
                  <a:rPr lang="en-US" sz="2400" dirty="0"/>
                  <a:t>Two vertices are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connected</a:t>
                </a:r>
                <a:r>
                  <a:rPr lang="en-US" sz="2400" dirty="0"/>
                  <a:t> if</a:t>
                </a:r>
                <a:br>
                  <a:rPr lang="en-US" sz="2400" dirty="0"/>
                </a:br>
                <a:r>
                  <a:rPr lang="en-US" sz="2400" dirty="0"/>
                  <a:t>there’s a path between them</a:t>
                </a:r>
                <a:endParaRPr lang="en-US" sz="20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95758B-21EA-403F-A17E-A3942AD7B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5" y="1371600"/>
                <a:ext cx="9638665" cy="5257800"/>
              </a:xfrm>
              <a:blipFill>
                <a:blip r:embed="rId3"/>
                <a:stretch>
                  <a:fillRect l="-1012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A76BA5-CE8F-4A47-9615-E6E857172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36" y="2366470"/>
            <a:ext cx="3975966" cy="44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Graph-processing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1371600"/>
            <a:ext cx="956277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Which of these are easy? Difficult? Intractable?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32A42-359A-495A-9B89-325E2D0A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25" y="1377190"/>
            <a:ext cx="7936715" cy="48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dirty="0"/>
              <a:t>Pictures are nice, but intuition can be misleading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Here is a graph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And here is another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drawing of the same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55530-B97B-4518-9262-CC3BBAF6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31" y="1869053"/>
            <a:ext cx="3228975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801D0-E02B-40C0-A254-E9759FE6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127" y="4467908"/>
            <a:ext cx="31718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1371600"/>
            <a:ext cx="9562770" cy="5257800"/>
          </a:xfrm>
        </p:spPr>
        <p:txBody>
          <a:bodyPr/>
          <a:lstStyle/>
          <a:p>
            <a:r>
              <a:rPr lang="en-US" dirty="0"/>
              <a:t>Vertices can be ‘named’ by numbers in the range between 0 and V – 1</a:t>
            </a:r>
          </a:p>
          <a:p>
            <a:pPr lvl="1"/>
            <a:r>
              <a:rPr lang="en-US" dirty="0"/>
              <a:t>It is also possible to use a symbol table to use other names that map to this integer scheme</a:t>
            </a:r>
          </a:p>
          <a:p>
            <a:pPr lvl="1"/>
            <a:r>
              <a:rPr lang="en-US" dirty="0"/>
              <a:t>The advantage is the vertex name can be used as an index to an array</a:t>
            </a:r>
          </a:p>
          <a:p>
            <a:r>
              <a:rPr lang="en-US" dirty="0"/>
              <a:t>We will largely ignore the possibility of edges that are self-loops, or parallel edges unless it becomes relevant to an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E21A-E3ED-4368-805E-65A528CD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59" y="5588862"/>
            <a:ext cx="2140482" cy="12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00C4E-7BF2-48FD-BD16-EFFA917D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35" y="1531626"/>
            <a:ext cx="7348108" cy="2808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EC7A8-6FE2-4252-98EE-BDB0699DD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366" y="5098690"/>
            <a:ext cx="5813446" cy="16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API: sample client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EC7A8-6FE2-4252-98EE-BDB0699D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57" y="5098690"/>
            <a:ext cx="5813446" cy="1669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4180B-2489-4654-854C-37E6F57C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074" y="1459432"/>
            <a:ext cx="6595013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API: sample utility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00C4E-7BF2-48FD-BD16-EFFA917D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15" y="1531626"/>
            <a:ext cx="7348108" cy="2808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5E16CC-71BC-4F12-AB09-F6D292400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082" y="4469147"/>
            <a:ext cx="4933175" cy="21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dirty="0"/>
              <a:t>So how do we represent the edges?</a:t>
            </a:r>
          </a:p>
          <a:p>
            <a:pPr lvl="1"/>
            <a:r>
              <a:rPr lang="en-US" dirty="0"/>
              <a:t>Keep a list of vertex pairs</a:t>
            </a:r>
          </a:p>
          <a:p>
            <a:pPr lvl="1"/>
            <a:r>
              <a:rPr lang="en-US" dirty="0"/>
              <a:t>An adjacency matrix</a:t>
            </a:r>
          </a:p>
          <a:p>
            <a:pPr lvl="1"/>
            <a:r>
              <a:rPr lang="en-US" dirty="0"/>
              <a:t>An adjacency list</a:t>
            </a:r>
          </a:p>
          <a:p>
            <a:r>
              <a:rPr lang="en-US" dirty="0"/>
              <a:t>Which to use will depend on a variety of factors</a:t>
            </a:r>
          </a:p>
          <a:p>
            <a:pPr lvl="1"/>
            <a:r>
              <a:rPr lang="en-US" dirty="0"/>
              <a:t>Is the graph sparse or dense?</a:t>
            </a:r>
          </a:p>
          <a:p>
            <a:pPr lvl="1"/>
            <a:r>
              <a:rPr lang="en-US" dirty="0"/>
              <a:t>Does the graph have parallel edges?</a:t>
            </a:r>
          </a:p>
          <a:p>
            <a:pPr lvl="1"/>
            <a:r>
              <a:rPr lang="en-US" dirty="0"/>
              <a:t>etc., ...</a:t>
            </a:r>
          </a:p>
          <a:p>
            <a:r>
              <a:rPr lang="en-US" dirty="0"/>
              <a:t>Let’s consider each...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52F03-2B92-46D1-9D8F-F05D99E9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00" y="1352245"/>
            <a:ext cx="5359405" cy="2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pPr lvl="1"/>
            <a:r>
              <a:rPr lang="en-US" dirty="0"/>
              <a:t>This is the final lab</a:t>
            </a:r>
          </a:p>
          <a:p>
            <a:pPr lvl="1"/>
            <a:endParaRPr lang="en-US" dirty="0"/>
          </a:p>
          <a:p>
            <a:r>
              <a:rPr lang="en-US" dirty="0"/>
              <a:t>Project #3 </a:t>
            </a:r>
            <a:r>
              <a:rPr lang="en-US"/>
              <a:t>available next Tuesday</a:t>
            </a:r>
            <a:endParaRPr lang="en-US" dirty="0"/>
          </a:p>
          <a:p>
            <a:pPr lvl="1"/>
            <a:r>
              <a:rPr lang="en-US"/>
              <a:t>Email me group selections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dirty="0"/>
              <a:t>List of vertex pairs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time complexity of iterating over the vertices adjacent to a given vertex?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6111A-E494-40AF-8C83-6BFBBF57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50" y="1986995"/>
            <a:ext cx="5009070" cy="3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1371600"/>
            <a:ext cx="9562770" cy="5257800"/>
          </a:xfrm>
        </p:spPr>
        <p:txBody>
          <a:bodyPr/>
          <a:lstStyle/>
          <a:p>
            <a:r>
              <a:rPr lang="en-US" dirty="0"/>
              <a:t>Adjacency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time complexity of iterating over the vertices adjacent to a given vertex?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ACA7B-D6DB-4C00-9330-7545423C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95" y="1911100"/>
            <a:ext cx="7683695" cy="39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dirty="0"/>
              <a:t>Adjacency List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time complexity of iterating over the vertices adjacent to a given vertex?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EB58E-8465-422E-A114-1C22C837E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65" y="772676"/>
            <a:ext cx="2953870" cy="5036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88269-8266-4073-B26A-7A445BA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85" y="2062891"/>
            <a:ext cx="2554106" cy="35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5D3C7-98FA-407F-9415-9C8F73FC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04" y="2089235"/>
            <a:ext cx="10528880" cy="30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03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Representation: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4DE68-3418-4A11-913F-A2489910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25" y="1329930"/>
            <a:ext cx="7380115" cy="55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7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graph</a:t>
            </a:r>
            <a:r>
              <a:rPr lang="en-US" dirty="0"/>
              <a:t> is a set of </a:t>
            </a:r>
            <a:r>
              <a:rPr lang="en-US" dirty="0">
                <a:solidFill>
                  <a:schemeClr val="accent3"/>
                </a:solidFill>
              </a:rPr>
              <a:t>vertices</a:t>
            </a:r>
            <a:r>
              <a:rPr lang="en-US" dirty="0"/>
              <a:t> connected pairwise by </a:t>
            </a:r>
            <a:r>
              <a:rPr lang="en-US" dirty="0">
                <a:solidFill>
                  <a:schemeClr val="accent6"/>
                </a:solidFill>
              </a:rPr>
              <a:t>edges</a:t>
            </a:r>
          </a:p>
          <a:p>
            <a:r>
              <a:rPr lang="en-US" dirty="0"/>
              <a:t>What are they good for?</a:t>
            </a:r>
          </a:p>
          <a:p>
            <a:pPr lvl="1"/>
            <a:r>
              <a:rPr lang="en-US" dirty="0"/>
              <a:t>There are thousands of practical applications</a:t>
            </a:r>
          </a:p>
          <a:p>
            <a:pPr lvl="1"/>
            <a:r>
              <a:rPr lang="en-US" dirty="0"/>
              <a:t>There are hundreds of known graph algorithms</a:t>
            </a:r>
          </a:p>
          <a:p>
            <a:pPr lvl="1"/>
            <a:r>
              <a:rPr lang="en-US" dirty="0"/>
              <a:t>It is a versatile and useful abstraction</a:t>
            </a:r>
          </a:p>
          <a:p>
            <a:pPr lvl="1"/>
            <a:r>
              <a:rPr lang="en-US" dirty="0"/>
              <a:t>Graphs form a challenging branch of computer science and discrete math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12801-491D-448D-A798-DF31FA1F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26" y="4339741"/>
            <a:ext cx="3580650" cy="251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36726-7C5A-434B-AB82-6F3940305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64" y="4339740"/>
            <a:ext cx="3010614" cy="24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graph of USA lower 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5E987-43B2-4AAA-895C-1F2F18B6F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34915"/>
            <a:ext cx="9144000" cy="52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Protein-protein interaction network</a:t>
            </a:r>
            <a:br>
              <a:rPr lang="en-US" sz="3600" dirty="0"/>
            </a:br>
            <a:r>
              <a:rPr lang="en-US" sz="1800" dirty="0"/>
              <a:t>Reference: </a:t>
            </a:r>
            <a:r>
              <a:rPr lang="en-US" sz="1800" dirty="0" err="1"/>
              <a:t>Jeong</a:t>
            </a:r>
            <a:r>
              <a:rPr lang="en-US" sz="1800" dirty="0"/>
              <a:t> et al, Nature Review | Genetics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9A804-DA28-4878-8A02-82788A76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91" y="1370018"/>
            <a:ext cx="7282419" cy="54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Map of science clickstreams</a:t>
            </a:r>
            <a:br>
              <a:rPr lang="en-US" sz="3600" dirty="0"/>
            </a:b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http://www.plosone.org/article/info:doi/10.1371/journal.pone.0004803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AA6C7-D0D4-40E4-AAC8-7153985D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947" y="1339064"/>
            <a:ext cx="5812107" cy="55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2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10 Million Facebook Friends</a:t>
            </a:r>
            <a:br>
              <a:rPr lang="en-US" sz="3600" dirty="0"/>
            </a:br>
            <a:r>
              <a:rPr lang="en-US" sz="1600" dirty="0"/>
              <a:t>"Visualizing Friendships" by Paul Butler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CAC3A-E42B-43DA-AD9D-53B19A56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68018"/>
            <a:ext cx="9144000" cy="45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evolution of FCC lobbying coalitions</a:t>
            </a:r>
            <a:br>
              <a:rPr lang="en-US" sz="3600" dirty="0"/>
            </a:br>
            <a:r>
              <a:rPr lang="en-US" sz="1200" dirty="0"/>
              <a:t>“The Evolution of FCC Lobbying Coalitions” by Pierre de Vries in </a:t>
            </a:r>
            <a:r>
              <a:rPr lang="en-US" sz="1200" dirty="0" err="1"/>
              <a:t>JoSS</a:t>
            </a:r>
            <a:r>
              <a:rPr lang="en-US" sz="1200" dirty="0"/>
              <a:t> Visualization Symposium 2010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4B06D-DBCD-4FD6-9AA6-D333B19C0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05" y="1350422"/>
            <a:ext cx="7759590" cy="5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Framingham heart study</a:t>
            </a:r>
            <a:br>
              <a:rPr lang="en-US" sz="3600" dirty="0"/>
            </a:br>
            <a:r>
              <a:rPr lang="en-US" sz="1200" dirty="0"/>
              <a:t>“The Spread of Obesity in a Large Social Network over 32 Years” by Christakis and Fowler</a:t>
            </a:r>
            <a:br>
              <a:rPr lang="en-US" sz="1200" dirty="0"/>
            </a:br>
            <a:r>
              <a:rPr lang="en-US" sz="1200" dirty="0"/>
              <a:t>in New England Journal of Medicine, 2007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E9BE5-BCA0-40F1-B77C-3874A380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69" y="1349764"/>
            <a:ext cx="6433863" cy="55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58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44256</TotalTime>
  <Words>565</Words>
  <Application>Microsoft Office PowerPoint</Application>
  <PresentationFormat>Widescreen</PresentationFormat>
  <Paragraphs>121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Georgia</vt:lpstr>
      <vt:lpstr>Verdana</vt:lpstr>
      <vt:lpstr>Arial</vt:lpstr>
      <vt:lpstr>Americana BT</vt:lpstr>
      <vt:lpstr>Carmina Lt BT</vt:lpstr>
      <vt:lpstr>Calibri</vt:lpstr>
      <vt:lpstr>Wingdings</vt:lpstr>
      <vt:lpstr>Times New Roman</vt:lpstr>
      <vt:lpstr>Cambria Math</vt:lpstr>
      <vt:lpstr>Profile</vt:lpstr>
      <vt:lpstr>Graphs</vt:lpstr>
      <vt:lpstr>Alerts</vt:lpstr>
      <vt:lpstr>Undirected Graphs</vt:lpstr>
      <vt:lpstr>Border graph of USA lower 48</vt:lpstr>
      <vt:lpstr>Protein-protein interaction network Reference: Jeong et al, Nature Review | Genetics</vt:lpstr>
      <vt:lpstr>Map of science clickstreams http://www.plosone.org/article/info:doi/10.1371/journal.pone.0004803</vt:lpstr>
      <vt:lpstr>10 Million Facebook Friends "Visualizing Friendships" by Paul Butler</vt:lpstr>
      <vt:lpstr>The evolution of FCC lobbying coalitions “The Evolution of FCC Lobbying Coalitions” by Pierre de Vries in JoSS Visualization Symposium 2010</vt:lpstr>
      <vt:lpstr>Framingham heart study “The Spread of Obesity in a Large Social Network over 32 Years” by Christakis and Fowler in New England Journal of Medicine, 2007</vt:lpstr>
      <vt:lpstr>The Internet as mapped by the Opte Project http://en.wikipedia.org/wiki/Internet</vt:lpstr>
      <vt:lpstr>PowerPoint Presentation</vt:lpstr>
      <vt:lpstr>Definitions &amp; Vocabulary</vt:lpstr>
      <vt:lpstr>Graph-processing problems</vt:lpstr>
      <vt:lpstr>Graph Representation</vt:lpstr>
      <vt:lpstr>Graph Representation</vt:lpstr>
      <vt:lpstr>Graph API</vt:lpstr>
      <vt:lpstr>Graph API: sample client</vt:lpstr>
      <vt:lpstr>Graph API: sample utility method</vt:lpstr>
      <vt:lpstr>Graph Representation</vt:lpstr>
      <vt:lpstr>Graph Representation</vt:lpstr>
      <vt:lpstr>Graph Representation</vt:lpstr>
      <vt:lpstr>Graph Representation</vt:lpstr>
      <vt:lpstr>Graph Representation</vt:lpstr>
      <vt:lpstr>Graph Representation: Java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769</cp:revision>
  <dcterms:created xsi:type="dcterms:W3CDTF">2005-03-22T22:30:11Z</dcterms:created>
  <dcterms:modified xsi:type="dcterms:W3CDTF">2022-11-01T23:13:47Z</dcterms:modified>
</cp:coreProperties>
</file>