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188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215-2564-4608-BD1C-C9C08ECBFEE8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C8D2-6F74-4850-AE11-50592FEB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7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215-2564-4608-BD1C-C9C08ECBFEE8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C8D2-6F74-4850-AE11-50592FEB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8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215-2564-4608-BD1C-C9C08ECBFEE8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C8D2-6F74-4850-AE11-50592FEB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8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215-2564-4608-BD1C-C9C08ECBFEE8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C8D2-6F74-4850-AE11-50592FEB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3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215-2564-4608-BD1C-C9C08ECBFEE8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C8D2-6F74-4850-AE11-50592FEB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215-2564-4608-BD1C-C9C08ECBFEE8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C8D2-6F74-4850-AE11-50592FEB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215-2564-4608-BD1C-C9C08ECBFEE8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C8D2-6F74-4850-AE11-50592FEB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3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215-2564-4608-BD1C-C9C08ECBFEE8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C8D2-6F74-4850-AE11-50592FEB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3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215-2564-4608-BD1C-C9C08ECBFEE8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C8D2-6F74-4850-AE11-50592FEB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2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215-2564-4608-BD1C-C9C08ECBFEE8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C8D2-6F74-4850-AE11-50592FEB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2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215-2564-4608-BD1C-C9C08ECBFEE8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C8D2-6F74-4850-AE11-50592FEB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0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70215-2564-4608-BD1C-C9C08ECBFEE8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3C8D2-6F74-4850-AE11-50592FEB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7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/>
          <p:cNvSpPr/>
          <p:nvPr/>
        </p:nvSpPr>
        <p:spPr>
          <a:xfrm>
            <a:off x="76201" y="4153638"/>
            <a:ext cx="3276599" cy="2155723"/>
          </a:xfrm>
          <a:prstGeom prst="rect">
            <a:avLst/>
          </a:prstGeom>
          <a:gradFill>
            <a:gsLst>
              <a:gs pos="0">
                <a:schemeClr val="dk1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dk1">
                  <a:lumMod val="105000"/>
                  <a:satMod val="103000"/>
                  <a:tint val="73000"/>
                  <a:alpha val="50000"/>
                </a:schemeClr>
              </a:gs>
              <a:gs pos="100000">
                <a:schemeClr val="dk1">
                  <a:lumMod val="105000"/>
                  <a:satMod val="109000"/>
                  <a:tint val="81000"/>
                  <a:alpha val="50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OR</a:t>
            </a:r>
          </a:p>
        </p:txBody>
      </p:sp>
      <p:sp>
        <p:nvSpPr>
          <p:cNvPr id="72" name="Rectangle 71"/>
          <p:cNvSpPr/>
          <p:nvPr/>
        </p:nvSpPr>
        <p:spPr>
          <a:xfrm>
            <a:off x="9908139" y="1127200"/>
            <a:ext cx="2019613" cy="4101015"/>
          </a:xfrm>
          <a:prstGeom prst="rect">
            <a:avLst/>
          </a:prstGeom>
          <a:gradFill>
            <a:gsLst>
              <a:gs pos="0">
                <a:schemeClr val="dk1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dk1">
                  <a:lumMod val="105000"/>
                  <a:satMod val="103000"/>
                  <a:tint val="73000"/>
                  <a:alpha val="50000"/>
                </a:schemeClr>
              </a:gs>
              <a:gs pos="100000">
                <a:schemeClr val="dk1">
                  <a:lumMod val="105000"/>
                  <a:satMod val="109000"/>
                  <a:tint val="81000"/>
                  <a:alpha val="50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8547" y="2036203"/>
            <a:ext cx="1010652" cy="59355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1500</a:t>
            </a:r>
          </a:p>
        </p:txBody>
      </p:sp>
      <p:sp>
        <p:nvSpPr>
          <p:cNvPr id="5" name="Rectangle 4"/>
          <p:cNvSpPr/>
          <p:nvPr/>
        </p:nvSpPr>
        <p:spPr>
          <a:xfrm>
            <a:off x="208547" y="2913454"/>
            <a:ext cx="1344167" cy="59355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1600</a:t>
            </a:r>
          </a:p>
          <a:p>
            <a:pPr algn="ctr"/>
            <a:r>
              <a:rPr lang="en-US" sz="800" dirty="0"/>
              <a:t>Intro to Programming</a:t>
            </a:r>
          </a:p>
          <a:p>
            <a:pPr algn="ctr"/>
            <a:r>
              <a:rPr lang="en-US" sz="1400" dirty="0"/>
              <a:t>Java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6621" y="2905154"/>
            <a:ext cx="1344167" cy="59355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2100</a:t>
            </a:r>
          </a:p>
          <a:p>
            <a:pPr algn="ctr"/>
            <a:r>
              <a:rPr lang="en-US" sz="800" dirty="0"/>
              <a:t>Data and Algorithms</a:t>
            </a:r>
          </a:p>
          <a:p>
            <a:pPr algn="ctr"/>
            <a:r>
              <a:rPr lang="en-US" sz="1400" dirty="0"/>
              <a:t>Java</a:t>
            </a:r>
          </a:p>
        </p:txBody>
      </p:sp>
      <p:sp>
        <p:nvSpPr>
          <p:cNvPr id="8" name="Rectangle 7"/>
          <p:cNvSpPr/>
          <p:nvPr/>
        </p:nvSpPr>
        <p:spPr>
          <a:xfrm>
            <a:off x="2221824" y="2910454"/>
            <a:ext cx="1010652" cy="593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2000</a:t>
            </a:r>
          </a:p>
          <a:p>
            <a:pPr algn="ctr"/>
            <a:r>
              <a:rPr lang="en-US" sz="800" dirty="0"/>
              <a:t>OO Design</a:t>
            </a:r>
          </a:p>
          <a:p>
            <a:pPr algn="ctr"/>
            <a:r>
              <a:rPr lang="en-US" sz="1400" dirty="0"/>
              <a:t>Java</a:t>
            </a:r>
          </a:p>
        </p:txBody>
      </p:sp>
      <p:sp>
        <p:nvSpPr>
          <p:cNvPr id="9" name="Rectangle 8"/>
          <p:cNvSpPr/>
          <p:nvPr/>
        </p:nvSpPr>
        <p:spPr>
          <a:xfrm>
            <a:off x="5564919" y="5574266"/>
            <a:ext cx="1010652" cy="593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2230</a:t>
            </a:r>
          </a:p>
          <a:p>
            <a:pPr algn="ctr"/>
            <a:r>
              <a:rPr lang="en-US" sz="800" dirty="0"/>
              <a:t>Foundations of CS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48819" y="5574266"/>
            <a:ext cx="1010652" cy="59355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MATH 1230</a:t>
            </a:r>
          </a:p>
          <a:p>
            <a:pPr algn="ctr"/>
            <a:r>
              <a:rPr lang="en-US" sz="800" dirty="0"/>
              <a:t>Discrete Math</a:t>
            </a:r>
          </a:p>
        </p:txBody>
      </p:sp>
      <p:cxnSp>
        <p:nvCxnSpPr>
          <p:cNvPr id="12" name="Straight Arrow Connector 11"/>
          <p:cNvCxnSpPr>
            <a:stCxn id="5" idx="3"/>
            <a:endCxn id="7" idx="1"/>
          </p:cNvCxnSpPr>
          <p:nvPr/>
        </p:nvCxnSpPr>
        <p:spPr>
          <a:xfrm>
            <a:off x="1552714" y="3210233"/>
            <a:ext cx="670801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3"/>
            <a:endCxn id="7" idx="1"/>
          </p:cNvCxnSpPr>
          <p:nvPr/>
        </p:nvCxnSpPr>
        <p:spPr>
          <a:xfrm flipV="1">
            <a:off x="3232476" y="3201933"/>
            <a:ext cx="554145" cy="530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3"/>
            <a:endCxn id="9" idx="1"/>
          </p:cNvCxnSpPr>
          <p:nvPr/>
        </p:nvCxnSpPr>
        <p:spPr>
          <a:xfrm>
            <a:off x="4759471" y="5871045"/>
            <a:ext cx="80544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786221" y="1345617"/>
            <a:ext cx="1010652" cy="59355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3100</a:t>
            </a:r>
          </a:p>
          <a:p>
            <a:pPr algn="ctr"/>
            <a:r>
              <a:rPr lang="en-US" sz="700" dirty="0"/>
              <a:t>Software Engineering</a:t>
            </a:r>
          </a:p>
          <a:p>
            <a:pPr algn="ctr"/>
            <a:r>
              <a:rPr lang="en-US" sz="1400" dirty="0"/>
              <a:t>Java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784530" y="2069192"/>
            <a:ext cx="1010652" cy="59355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3200</a:t>
            </a:r>
          </a:p>
          <a:p>
            <a:pPr algn="ctr"/>
            <a:r>
              <a:rPr lang="en-US" sz="800" dirty="0"/>
              <a:t>Languages and Machines</a:t>
            </a:r>
          </a:p>
        </p:txBody>
      </p:sp>
      <p:cxnSp>
        <p:nvCxnSpPr>
          <p:cNvPr id="21" name="Straight Arrow Connector 20"/>
          <p:cNvCxnSpPr>
            <a:stCxn id="7" idx="0"/>
            <a:endCxn id="19" idx="1"/>
          </p:cNvCxnSpPr>
          <p:nvPr/>
        </p:nvCxnSpPr>
        <p:spPr>
          <a:xfrm flipV="1">
            <a:off x="4458705" y="1642396"/>
            <a:ext cx="2327516" cy="1262758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11842" y="3652982"/>
            <a:ext cx="1010652" cy="59355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3600</a:t>
            </a:r>
          </a:p>
          <a:p>
            <a:pPr algn="ctr"/>
            <a:r>
              <a:rPr lang="en-US" sz="800" dirty="0"/>
              <a:t>Database Systems</a:t>
            </a:r>
          </a:p>
        </p:txBody>
      </p:sp>
      <p:cxnSp>
        <p:nvCxnSpPr>
          <p:cNvPr id="25" name="Straight Arrow Connector 24"/>
          <p:cNvCxnSpPr>
            <a:stCxn id="7" idx="0"/>
            <a:endCxn id="20" idx="1"/>
          </p:cNvCxnSpPr>
          <p:nvPr/>
        </p:nvCxnSpPr>
        <p:spPr>
          <a:xfrm flipV="1">
            <a:off x="4458705" y="2365971"/>
            <a:ext cx="2325825" cy="539183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813533" y="4374875"/>
            <a:ext cx="1010652" cy="59355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3700</a:t>
            </a:r>
          </a:p>
          <a:p>
            <a:pPr algn="ctr"/>
            <a:r>
              <a:rPr lang="en-US" sz="800" dirty="0"/>
              <a:t>Web Development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0392003" y="3656544"/>
            <a:ext cx="1010652" cy="5935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4280</a:t>
            </a:r>
          </a:p>
          <a:p>
            <a:pPr algn="ctr"/>
            <a:r>
              <a:rPr lang="en-US" sz="800" dirty="0"/>
              <a:t>Parallel and Distributed</a:t>
            </a:r>
          </a:p>
        </p:txBody>
      </p:sp>
      <p:sp>
        <p:nvSpPr>
          <p:cNvPr id="42" name="Rectangle 41"/>
          <p:cNvSpPr/>
          <p:nvPr/>
        </p:nvSpPr>
        <p:spPr>
          <a:xfrm>
            <a:off x="8234901" y="1345617"/>
            <a:ext cx="1010652" cy="593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4100</a:t>
            </a:r>
          </a:p>
          <a:p>
            <a:pPr algn="ctr"/>
            <a:r>
              <a:rPr lang="en-US" sz="800" dirty="0"/>
              <a:t>CS Practicum</a:t>
            </a:r>
          </a:p>
        </p:txBody>
      </p:sp>
      <p:cxnSp>
        <p:nvCxnSpPr>
          <p:cNvPr id="43" name="Straight Arrow Connector 42"/>
          <p:cNvCxnSpPr>
            <a:stCxn id="19" idx="3"/>
            <a:endCxn id="42" idx="1"/>
          </p:cNvCxnSpPr>
          <p:nvPr/>
        </p:nvCxnSpPr>
        <p:spPr>
          <a:xfrm>
            <a:off x="7796873" y="1642396"/>
            <a:ext cx="43802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8224616" y="5574266"/>
            <a:ext cx="1010652" cy="593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4500</a:t>
            </a:r>
          </a:p>
          <a:p>
            <a:pPr algn="ctr"/>
            <a:r>
              <a:rPr lang="en-US" sz="800" dirty="0"/>
              <a:t>Algorithm Design</a:t>
            </a:r>
          </a:p>
        </p:txBody>
      </p:sp>
      <p:cxnSp>
        <p:nvCxnSpPr>
          <p:cNvPr id="52" name="Straight Arrow Connector 51"/>
          <p:cNvCxnSpPr>
            <a:stCxn id="9" idx="3"/>
            <a:endCxn id="51" idx="1"/>
          </p:cNvCxnSpPr>
          <p:nvPr/>
        </p:nvCxnSpPr>
        <p:spPr>
          <a:xfrm>
            <a:off x="6575571" y="5871045"/>
            <a:ext cx="1649045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7" idx="2"/>
            <a:endCxn id="51" idx="0"/>
          </p:cNvCxnSpPr>
          <p:nvPr/>
        </p:nvCxnSpPr>
        <p:spPr>
          <a:xfrm rot="16200000" flipH="1">
            <a:off x="5556546" y="2400870"/>
            <a:ext cx="2075554" cy="4271237"/>
          </a:xfrm>
          <a:prstGeom prst="bentConnector3">
            <a:avLst>
              <a:gd name="adj1" fmla="val 85554"/>
            </a:avLst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10392003" y="2147712"/>
            <a:ext cx="1010652" cy="5935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4230</a:t>
            </a:r>
          </a:p>
          <a:p>
            <a:pPr algn="ctr"/>
            <a:r>
              <a:rPr lang="en-US" sz="800" dirty="0"/>
              <a:t>Applied AI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0392003" y="2902128"/>
            <a:ext cx="1010652" cy="5935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4240</a:t>
            </a:r>
          </a:p>
          <a:p>
            <a:pPr algn="ctr"/>
            <a:r>
              <a:rPr lang="en-US" sz="800" dirty="0"/>
              <a:t>Mobile Computing</a:t>
            </a:r>
          </a:p>
        </p:txBody>
      </p:sp>
      <p:sp>
        <p:nvSpPr>
          <p:cNvPr id="79" name="Rectangle 78"/>
          <p:cNvSpPr/>
          <p:nvPr/>
        </p:nvSpPr>
        <p:spPr>
          <a:xfrm>
            <a:off x="10392003" y="4410959"/>
            <a:ext cx="1010652" cy="5935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4290</a:t>
            </a:r>
          </a:p>
          <a:p>
            <a:pPr algn="ctr"/>
            <a:r>
              <a:rPr lang="en-US" sz="800" dirty="0"/>
              <a:t>Special Topics</a:t>
            </a:r>
          </a:p>
        </p:txBody>
      </p:sp>
      <p:cxnSp>
        <p:nvCxnSpPr>
          <p:cNvPr id="84" name="Elbow Connector 83"/>
          <p:cNvCxnSpPr>
            <a:cxnSpLocks/>
            <a:stCxn id="7" idx="0"/>
            <a:endCxn id="72" idx="1"/>
          </p:cNvCxnSpPr>
          <p:nvPr/>
        </p:nvCxnSpPr>
        <p:spPr>
          <a:xfrm rot="16200000" flipH="1">
            <a:off x="7047145" y="316714"/>
            <a:ext cx="272554" cy="5449434"/>
          </a:xfrm>
          <a:prstGeom prst="bentConnector4">
            <a:avLst>
              <a:gd name="adj1" fmla="val -83873"/>
              <a:gd name="adj2" fmla="val 56167"/>
            </a:avLst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5517395" y="2906657"/>
            <a:ext cx="1010652" cy="59355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2400</a:t>
            </a:r>
          </a:p>
          <a:p>
            <a:pPr algn="ctr"/>
            <a:r>
              <a:rPr lang="en-US" sz="800" dirty="0"/>
              <a:t>Computer Systems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09669" y="49983"/>
            <a:ext cx="38855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/>
              <a:t>Computer </a:t>
            </a:r>
            <a:r>
              <a:rPr lang="en-US" sz="3200" dirty="0"/>
              <a:t>Science Curriculum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21824" y="2036203"/>
            <a:ext cx="1010652" cy="593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1800</a:t>
            </a:r>
          </a:p>
          <a:p>
            <a:pPr algn="ctr"/>
            <a:r>
              <a:rPr lang="en-US" sz="700" dirty="0"/>
              <a:t>Computing in Python</a:t>
            </a:r>
          </a:p>
          <a:p>
            <a:pPr algn="ctr"/>
            <a:r>
              <a:rPr lang="en-US" sz="1400" dirty="0"/>
              <a:t>Python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234901" y="2913452"/>
            <a:ext cx="1010652" cy="593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3400</a:t>
            </a:r>
          </a:p>
          <a:p>
            <a:pPr algn="ctr"/>
            <a:r>
              <a:rPr lang="en-US" sz="800" dirty="0"/>
              <a:t>Networking and OS</a:t>
            </a:r>
          </a:p>
        </p:txBody>
      </p:sp>
      <p:cxnSp>
        <p:nvCxnSpPr>
          <p:cNvPr id="89" name="Straight Arrow Connector 88"/>
          <p:cNvCxnSpPr>
            <a:stCxn id="99" idx="3"/>
            <a:endCxn id="87" idx="1"/>
          </p:cNvCxnSpPr>
          <p:nvPr/>
        </p:nvCxnSpPr>
        <p:spPr>
          <a:xfrm>
            <a:off x="6528047" y="3203436"/>
            <a:ext cx="1706854" cy="6795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208547" y="4327366"/>
            <a:ext cx="1344167" cy="59355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MATH 1700</a:t>
            </a:r>
          </a:p>
          <a:p>
            <a:pPr algn="ctr"/>
            <a:r>
              <a:rPr lang="en-US" sz="800" dirty="0"/>
              <a:t>Calculus I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2221824" y="4327366"/>
            <a:ext cx="1010652" cy="59355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MATH 2500</a:t>
            </a:r>
          </a:p>
          <a:p>
            <a:pPr algn="ctr"/>
            <a:r>
              <a:rPr lang="en-US" sz="800" dirty="0"/>
              <a:t>Linear Algebra</a:t>
            </a:r>
            <a:endParaRPr lang="en-US" sz="1400" dirty="0"/>
          </a:p>
        </p:txBody>
      </p:sp>
      <p:cxnSp>
        <p:nvCxnSpPr>
          <p:cNvPr id="104" name="Straight Arrow Connector 103"/>
          <p:cNvCxnSpPr>
            <a:stCxn id="101" idx="3"/>
            <a:endCxn id="102" idx="1"/>
          </p:cNvCxnSpPr>
          <p:nvPr/>
        </p:nvCxnSpPr>
        <p:spPr>
          <a:xfrm>
            <a:off x="1552714" y="4624145"/>
            <a:ext cx="669110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204504" y="5574266"/>
            <a:ext cx="1014696" cy="59355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MATH 1240</a:t>
            </a:r>
          </a:p>
          <a:p>
            <a:pPr algn="ctr"/>
            <a:r>
              <a:rPr lang="en-US" sz="800" dirty="0"/>
              <a:t>Statistics I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217780" y="5574266"/>
            <a:ext cx="1010652" cy="59355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MATH 2240</a:t>
            </a:r>
          </a:p>
          <a:p>
            <a:pPr algn="ctr"/>
            <a:r>
              <a:rPr lang="en-US" sz="800" dirty="0"/>
              <a:t>Statistics II</a:t>
            </a:r>
            <a:endParaRPr lang="en-US" sz="1400" dirty="0"/>
          </a:p>
        </p:txBody>
      </p:sp>
      <p:cxnSp>
        <p:nvCxnSpPr>
          <p:cNvPr id="111" name="Straight Arrow Connector 110"/>
          <p:cNvCxnSpPr>
            <a:stCxn id="109" idx="3"/>
          </p:cNvCxnSpPr>
          <p:nvPr/>
        </p:nvCxnSpPr>
        <p:spPr>
          <a:xfrm>
            <a:off x="1219200" y="5871045"/>
            <a:ext cx="998580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8" idx="2"/>
            <a:endCxn id="99" idx="1"/>
          </p:cNvCxnSpPr>
          <p:nvPr/>
        </p:nvCxnSpPr>
        <p:spPr>
          <a:xfrm rot="5400000" flipH="1" flipV="1">
            <a:off x="3971984" y="1958601"/>
            <a:ext cx="300576" cy="2790245"/>
          </a:xfrm>
          <a:prstGeom prst="bentConnector4">
            <a:avLst>
              <a:gd name="adj1" fmla="val -136898"/>
              <a:gd name="adj2" fmla="val 91280"/>
            </a:avLst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8" idx="2"/>
            <a:endCxn id="24" idx="1"/>
          </p:cNvCxnSpPr>
          <p:nvPr/>
        </p:nvCxnSpPr>
        <p:spPr>
          <a:xfrm>
            <a:off x="2727150" y="3504012"/>
            <a:ext cx="4084692" cy="445749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8" idx="2"/>
            <a:endCxn id="34" idx="1"/>
          </p:cNvCxnSpPr>
          <p:nvPr/>
        </p:nvCxnSpPr>
        <p:spPr>
          <a:xfrm>
            <a:off x="2727150" y="3504012"/>
            <a:ext cx="4086383" cy="116764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C74A516-6072-437C-AF60-AD7EDD349E31}"/>
              </a:ext>
            </a:extLst>
          </p:cNvPr>
          <p:cNvCxnSpPr>
            <a:cxnSpLocks/>
          </p:cNvCxnSpPr>
          <p:nvPr/>
        </p:nvCxnSpPr>
        <p:spPr>
          <a:xfrm flipV="1">
            <a:off x="6052499" y="2709575"/>
            <a:ext cx="818238" cy="286469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BCCE9018-9953-42F0-A198-56A39C2858B0}"/>
              </a:ext>
            </a:extLst>
          </p:cNvPr>
          <p:cNvSpPr/>
          <p:nvPr/>
        </p:nvSpPr>
        <p:spPr>
          <a:xfrm>
            <a:off x="10392003" y="1389650"/>
            <a:ext cx="1010652" cy="5935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4210</a:t>
            </a:r>
          </a:p>
          <a:p>
            <a:pPr algn="ctr"/>
            <a:r>
              <a:rPr lang="en-US" sz="800" dirty="0"/>
              <a:t>Language Instruction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94AE593-BD15-16DD-2B7A-54DF3EA92340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4254145" y="3495686"/>
            <a:ext cx="20366" cy="207858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694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9" ma:contentTypeDescription="Create a new document." ma:contentTypeScope="" ma:versionID="5b226f5916f7946f7720915c3500729c">
  <xsd:schema xmlns:xsd="http://www.w3.org/2001/XMLSchema" xmlns:xs="http://www.w3.org/2001/XMLSchema" xmlns:p="http://schemas.microsoft.com/office/2006/metadata/properties" xmlns:ns3="52c17e26-d80b-4810-84b5-2d696440855c" xmlns:ns4="75e26a86-27e7-4108-abb5-a9a0ae913c4d" targetNamespace="http://schemas.microsoft.com/office/2006/metadata/properties" ma:root="true" ma:fieldsID="16c32700cd2aee0408f8e8b01b9b7d4a" ns3:_="" ns4:_=""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AC6657-69F5-4A1E-865A-2894A93CB7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65E109-6995-4F96-AE46-F44E38DA77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D720F3-5308-4D3D-8AA5-10F7F21FF266}">
  <ds:schemaRefs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75e26a86-27e7-4108-abb5-a9a0ae913c4d"/>
    <ds:schemaRef ds:uri="52c17e26-d80b-4810-84b5-2d696440855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4241</TotalTime>
  <Words>91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Wittman, Barry</dc:creator>
  <cp:lastModifiedBy>Stucki, David</cp:lastModifiedBy>
  <cp:revision>55</cp:revision>
  <cp:lastPrinted>2019-09-25T17:31:55Z</cp:lastPrinted>
  <dcterms:created xsi:type="dcterms:W3CDTF">2018-10-18T16:07:54Z</dcterms:created>
  <dcterms:modified xsi:type="dcterms:W3CDTF">2022-10-24T04:52:43Z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