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9"/>
  </p:notesMasterIdLst>
  <p:handoutMasterIdLst>
    <p:handoutMasterId r:id="rId20"/>
  </p:handoutMasterIdLst>
  <p:sldIdLst>
    <p:sldId id="448" r:id="rId2"/>
    <p:sldId id="460" r:id="rId3"/>
    <p:sldId id="529" r:id="rId4"/>
    <p:sldId id="530" r:id="rId5"/>
    <p:sldId id="531" r:id="rId6"/>
    <p:sldId id="532" r:id="rId7"/>
    <p:sldId id="543" r:id="rId8"/>
    <p:sldId id="544" r:id="rId9"/>
    <p:sldId id="533" r:id="rId10"/>
    <p:sldId id="534" r:id="rId11"/>
    <p:sldId id="535" r:id="rId12"/>
    <p:sldId id="536" r:id="rId13"/>
    <p:sldId id="537" r:id="rId14"/>
    <p:sldId id="539" r:id="rId15"/>
    <p:sldId id="540" r:id="rId16"/>
    <p:sldId id="541" r:id="rId17"/>
    <p:sldId id="542" r:id="rId18"/>
  </p:sldIdLst>
  <p:sldSz cx="12192000" cy="6858000"/>
  <p:notesSz cx="7315200" cy="9601200"/>
  <p:embeddedFontLst>
    <p:embeddedFont>
      <p:font typeface="Americana BT" panose="02020504070506020904" pitchFamily="18" charset="0"/>
      <p:regular r:id="rId21"/>
      <p:bold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Carmina Lt BT" panose="0207050206030A030404" pitchFamily="18" charset="0"/>
      <p:regular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BCBCB"/>
    <a:srgbClr val="FFFFFF"/>
    <a:srgbClr val="C8655D"/>
    <a:srgbClr val="BF2610"/>
    <a:srgbClr val="C24D67"/>
    <a:srgbClr val="6600FF"/>
    <a:srgbClr val="FF9797"/>
    <a:srgbClr val="F2D59C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3" autoAdjust="0"/>
    <p:restoredTop sz="94660" autoAdjust="0"/>
  </p:normalViewPr>
  <p:slideViewPr>
    <p:cSldViewPr>
      <p:cViewPr varScale="1">
        <p:scale>
          <a:sx n="94" d="100"/>
          <a:sy n="94" d="100"/>
        </p:scale>
        <p:origin x="102" y="14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宋体" panose="02010600030101010101" pitchFamily="2" charset="-122"/>
              </a:rPr>
              <a:t>No Day22 (review), Day23 (exam), or Day24 (Project 2 reset/discussion)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2022_Day25_knuth-parking20-2.m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2022_Day25_knuth1trait-bwd.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2022_Day25_COMPCurriculum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2022_Day25_Demo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Hashing it Out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 in Java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3C1F67-6993-475F-AC7D-1DEB76B17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755" y="1371600"/>
            <a:ext cx="867966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87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 in Java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D02C49-E0BC-48AD-96CA-9F482212F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880" y="1371600"/>
            <a:ext cx="695792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3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01C25-E79A-4FE0-B8BF-E03570F91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455" y="1371600"/>
                <a:ext cx="10777089" cy="5396780"/>
              </a:xfrm>
            </p:spPr>
            <p:txBody>
              <a:bodyPr/>
              <a:lstStyle/>
              <a:p>
                <a:r>
                  <a:rPr lang="en-US" sz="2400" dirty="0"/>
                  <a:t>A cluster is a contiguous block of occupied cells.</a:t>
                </a:r>
              </a:p>
              <a:p>
                <a:r>
                  <a:rPr lang="en-US" sz="2400" b="1" dirty="0">
                    <a:solidFill>
                      <a:srgbClr val="00B0F0"/>
                    </a:solidFill>
                  </a:rPr>
                  <a:t>Observation:</a:t>
                </a:r>
                <a:r>
                  <a:rPr lang="en-US" sz="2400" dirty="0"/>
                  <a:t> new keys are likely to hash into the middle of large clusters.</a:t>
                </a:r>
              </a:p>
              <a:p>
                <a:r>
                  <a:rPr lang="en-US" sz="2400" b="1" dirty="0">
                    <a:solidFill>
                      <a:srgbClr val="00B0F0"/>
                    </a:solidFill>
                  </a:rPr>
                  <a:t>Knuth’s parking problem: </a:t>
                </a:r>
                <a:r>
                  <a:rPr lang="en-US" sz="2400" dirty="0"/>
                  <a:t>cars arrive at a one-way street with M parking spaces. Each desires to park in a random space i: if space is taken, try i+1, i+2, etc.</a:t>
                </a:r>
              </a:p>
              <a:p>
                <a:r>
                  <a:rPr lang="en-US" sz="2400" b="1" dirty="0">
                    <a:solidFill>
                      <a:srgbClr val="00B0F0"/>
                    </a:solidFill>
                  </a:rPr>
                  <a:t>Question:</a:t>
                </a:r>
                <a:r>
                  <a:rPr lang="en-US" sz="2400" dirty="0"/>
                  <a:t> what is the mean displacement of a car?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400" dirty="0">
                    <a:hlinkClick r:id="rId2" action="ppaction://hlinkfile"/>
                  </a:rPr>
                  <a:t>Demo</a:t>
                </a:r>
                <a:endParaRPr lang="en-US" sz="2400" dirty="0"/>
              </a:p>
              <a:p>
                <a:r>
                  <a:rPr lang="en-US" sz="2400" dirty="0"/>
                  <a:t>Half-full: with M/2 cars, mean displacement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~3/2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Full: with M cars, mean displacement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01C25-E79A-4FE0-B8BF-E03570F91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455" y="1371600"/>
                <a:ext cx="10777089" cy="5396780"/>
              </a:xfrm>
              <a:blipFill>
                <a:blip r:embed="rId3"/>
                <a:stretch>
                  <a:fillRect l="-566" t="-1017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E6E16CA-DB78-444F-BE30-F562965A6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571" y="3923875"/>
            <a:ext cx="6695231" cy="947130"/>
          </a:xfrm>
          <a:prstGeom prst="rect">
            <a:avLst/>
          </a:prstGeom>
        </p:spPr>
      </p:pic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ED345B6F-6D26-4DD7-AACB-6D183B571D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85" y="1"/>
            <a:ext cx="1308515" cy="18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10625299" cy="5396780"/>
          </a:xfrm>
        </p:spPr>
        <p:txBody>
          <a:bodyPr/>
          <a:lstStyle/>
          <a:p>
            <a:r>
              <a:rPr lang="en-US" sz="2400" dirty="0">
                <a:hlinkClick r:id="rId2" action="ppaction://hlinkfile"/>
              </a:rPr>
              <a:t>Donald Knuth</a:t>
            </a:r>
            <a:r>
              <a:rPr lang="en-US" sz="2400" dirty="0"/>
              <a:t> made significant breakthrough in the field of analysis of algorithms when he calculated the average number of probes in linear probing</a:t>
            </a:r>
          </a:p>
          <a:p>
            <a:r>
              <a:rPr lang="en-US" sz="2400" dirty="0"/>
              <a:t>Assume the N = </a:t>
            </a:r>
            <a:r>
              <a:rPr lang="en-US" sz="2400" dirty="0">
                <a:sym typeface="Symbol" panose="05050102010706020507" pitchFamily="18" charset="2"/>
              </a:rPr>
              <a:t></a:t>
            </a:r>
            <a:r>
              <a:rPr lang="en-US" sz="2400" dirty="0"/>
              <a:t>M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If M is too large there will be too many empty array cells</a:t>
            </a:r>
          </a:p>
          <a:p>
            <a:pPr lvl="1"/>
            <a:r>
              <a:rPr lang="en-US" sz="2000" dirty="0"/>
              <a:t>If M is too small then search times becomes O(N)</a:t>
            </a:r>
          </a:p>
          <a:p>
            <a:pPr lvl="1"/>
            <a:r>
              <a:rPr lang="en-US" sz="2000" dirty="0"/>
              <a:t>A typical choice for </a:t>
            </a:r>
            <a:r>
              <a:rPr lang="en-US" sz="2000" dirty="0">
                <a:latin typeface="Symbol" panose="05050102010706020507" pitchFamily="18" charset="2"/>
              </a:rPr>
              <a:t>a</a:t>
            </a:r>
            <a:r>
              <a:rPr lang="en-US" sz="2000" dirty="0"/>
              <a:t> is 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F5351-6DED-4892-AF69-7F85DAF0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196" y="2963343"/>
            <a:ext cx="3769608" cy="9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9866350" cy="5396780"/>
          </a:xfrm>
        </p:spPr>
        <p:txBody>
          <a:bodyPr/>
          <a:lstStyle/>
          <a:p>
            <a:r>
              <a:rPr lang="en-US" sz="2400" dirty="0"/>
              <a:t>Deleting a key in a linear probing hash table is complicated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9F25A-176D-4C80-A588-4A361671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51320"/>
            <a:ext cx="9144000" cy="1755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7A6A05-4109-4AA4-B27B-60D61085E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816" y="2158241"/>
            <a:ext cx="9144000" cy="21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Collision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9866350" cy="5396780"/>
          </a:xfrm>
        </p:spPr>
        <p:txBody>
          <a:bodyPr/>
          <a:lstStyle/>
          <a:p>
            <a:r>
              <a:rPr lang="en-US" sz="2400" dirty="0"/>
              <a:t>Separate chaining</a:t>
            </a:r>
          </a:p>
          <a:p>
            <a:pPr lvl="1"/>
            <a:r>
              <a:rPr lang="en-US" sz="2000" dirty="0"/>
              <a:t>Performance degrades gracefully</a:t>
            </a:r>
          </a:p>
          <a:p>
            <a:pPr lvl="1"/>
            <a:r>
              <a:rPr lang="en-US" sz="2000" dirty="0"/>
              <a:t>Clustering less sensitive to poorly designed hash function</a:t>
            </a:r>
          </a:p>
          <a:p>
            <a:r>
              <a:rPr lang="en-US" sz="2400" dirty="0"/>
              <a:t>Linear probing</a:t>
            </a:r>
          </a:p>
          <a:p>
            <a:pPr lvl="1"/>
            <a:r>
              <a:rPr lang="en-US" sz="2000" dirty="0"/>
              <a:t>Less wasted space</a:t>
            </a:r>
          </a:p>
          <a:p>
            <a:pPr lvl="1"/>
            <a:r>
              <a:rPr lang="en-US" sz="2000" dirty="0"/>
              <a:t>Better cache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81EA1-1CFA-42FC-B200-05C570EE0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45" y="2745946"/>
            <a:ext cx="3732305" cy="2656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39CB1E-39D9-413B-BCFE-1B35FC936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355" y="5556007"/>
            <a:ext cx="6017538" cy="9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Symbol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4" y="1371600"/>
            <a:ext cx="10397615" cy="5396780"/>
          </a:xfrm>
        </p:spPr>
        <p:txBody>
          <a:bodyPr/>
          <a:lstStyle/>
          <a:p>
            <a:r>
              <a:rPr lang="en-US" sz="2400" dirty="0"/>
              <a:t>Hash tables</a:t>
            </a:r>
          </a:p>
          <a:p>
            <a:pPr lvl="1"/>
            <a:r>
              <a:rPr lang="en-US" sz="2000" dirty="0"/>
              <a:t>Simpler to code</a:t>
            </a:r>
          </a:p>
          <a:p>
            <a:pPr lvl="1"/>
            <a:r>
              <a:rPr lang="en-US" sz="2000" dirty="0"/>
              <a:t>No effective alternative for unordered keys</a:t>
            </a:r>
          </a:p>
          <a:p>
            <a:pPr lvl="1"/>
            <a:r>
              <a:rPr lang="en-US" sz="2000" dirty="0"/>
              <a:t>Faster for simple keys</a:t>
            </a:r>
          </a:p>
          <a:p>
            <a:pPr lvl="1"/>
            <a:r>
              <a:rPr lang="en-US" sz="2000" dirty="0"/>
              <a:t>Better system support in Java for strings (caching hash value)</a:t>
            </a:r>
          </a:p>
          <a:p>
            <a:r>
              <a:rPr lang="en-US" sz="2400" dirty="0"/>
              <a:t>Balanced search trees</a:t>
            </a:r>
          </a:p>
          <a:p>
            <a:pPr lvl="1"/>
            <a:r>
              <a:rPr lang="en-US" sz="2000" dirty="0"/>
              <a:t>Stronger performance guarantee</a:t>
            </a:r>
          </a:p>
          <a:p>
            <a:pPr lvl="1"/>
            <a:r>
              <a:rPr lang="en-US" sz="2000" dirty="0"/>
              <a:t>Support for ordered ST operations</a:t>
            </a:r>
          </a:p>
          <a:p>
            <a:pPr lvl="1"/>
            <a:r>
              <a:rPr lang="en-US" sz="2000" dirty="0"/>
              <a:t>Easier to implement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dirty="0"/>
              <a:t> correctly than 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equals() </a:t>
            </a:r>
            <a:r>
              <a:rPr lang="en-US" sz="2000" dirty="0"/>
              <a:t>and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/>
              <a:t>Java JCF provides both in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/>
              <a:t>package</a:t>
            </a:r>
          </a:p>
          <a:p>
            <a:pPr lvl="1"/>
            <a:r>
              <a:rPr lang="en-US" sz="2000" dirty="0"/>
              <a:t>Red-black BSTs: </a:t>
            </a:r>
            <a:r>
              <a:rPr lang="en-US" sz="18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java.util.TreeMap</a:t>
            </a:r>
            <a:r>
              <a:rPr lang="en-US" sz="2000" dirty="0"/>
              <a:t>, </a:t>
            </a:r>
            <a:r>
              <a:rPr lang="en-US" sz="18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java.util.TreeSet</a:t>
            </a:r>
            <a:endParaRPr lang="en-US" sz="18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Hash tables: </a:t>
            </a:r>
            <a:r>
              <a:rPr lang="en-US" sz="18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java.util.HashMap</a:t>
            </a:r>
            <a:r>
              <a:rPr lang="en-US" sz="2000" dirty="0"/>
              <a:t>, </a:t>
            </a:r>
            <a:r>
              <a:rPr lang="en-US" sz="18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java.util.HashSet</a:t>
            </a:r>
            <a:r>
              <a:rPr lang="en-US" sz="2000" dirty="0"/>
              <a:t>, </a:t>
            </a:r>
            <a:r>
              <a:rPr lang="en-US" sz="18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java.util.IdentityHashSet</a:t>
            </a:r>
            <a:endParaRPr lang="en-US" sz="18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0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0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on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10473509" cy="5396780"/>
          </a:xfrm>
        </p:spPr>
        <p:txBody>
          <a:bodyPr/>
          <a:lstStyle/>
          <a:p>
            <a:r>
              <a:rPr lang="en-US" sz="2400" dirty="0"/>
              <a:t>Two-probe hashing (separate chaining)</a:t>
            </a:r>
          </a:p>
          <a:p>
            <a:pPr lvl="1"/>
            <a:r>
              <a:rPr lang="en-US" sz="2000" dirty="0"/>
              <a:t>Hash to two positions, insert in shorter chain</a:t>
            </a:r>
          </a:p>
          <a:p>
            <a:pPr lvl="1"/>
            <a:r>
              <a:rPr lang="en-US" sz="2000" dirty="0"/>
              <a:t>Reduces expected length of longest chain to log </a:t>
            </a:r>
            <a:r>
              <a:rPr lang="en-US" sz="2000" dirty="0" err="1"/>
              <a:t>log</a:t>
            </a:r>
            <a:r>
              <a:rPr lang="en-US" sz="2000" dirty="0"/>
              <a:t> N</a:t>
            </a:r>
          </a:p>
          <a:p>
            <a:r>
              <a:rPr lang="en-US" sz="2400" dirty="0"/>
              <a:t>Double hashing (linear probing)</a:t>
            </a:r>
          </a:p>
          <a:p>
            <a:pPr lvl="1"/>
            <a:r>
              <a:rPr lang="en-US" sz="2000" dirty="0"/>
              <a:t>Use linear probing with a variable skip value rather than fixed at 1</a:t>
            </a:r>
          </a:p>
          <a:p>
            <a:pPr lvl="1"/>
            <a:r>
              <a:rPr lang="en-US" sz="2000" dirty="0"/>
              <a:t>Eliminates clustering</a:t>
            </a:r>
          </a:p>
          <a:p>
            <a:pPr lvl="1"/>
            <a:r>
              <a:rPr lang="en-US" sz="2000" dirty="0"/>
              <a:t>Table can become much fuller without performance issues</a:t>
            </a:r>
          </a:p>
          <a:p>
            <a:pPr lvl="1"/>
            <a:r>
              <a:rPr lang="en-US" sz="2000" dirty="0"/>
              <a:t>More difficult delete cases</a:t>
            </a:r>
            <a:endParaRPr lang="en-US" sz="20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Cuckoo Hashing (linear probing)</a:t>
            </a:r>
          </a:p>
          <a:p>
            <a:pPr lvl="1"/>
            <a:r>
              <a:rPr lang="en-US" sz="2000" dirty="0"/>
              <a:t>Hash key to two positions, insert into either; if both occupied, reinsert displaced key into its alternative location (recursively)</a:t>
            </a:r>
            <a:endParaRPr lang="en-US" sz="18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Constant worst-case time for search</a:t>
            </a:r>
            <a:endParaRPr lang="en-US" sz="18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close up of a book&#10;&#10;Description automatically generated">
            <a:extLst>
              <a:ext uri="{FF2B5EF4-FFF2-40B4-BE49-F238E27FC236}">
                <a16:creationId xmlns:a16="http://schemas.microsoft.com/office/drawing/2014/main" id="{254A7A8D-1482-44B9-AC26-DDEFA907E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91" y="848570"/>
            <a:ext cx="3311424" cy="39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3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Immutable Deadlines:</a:t>
            </a:r>
          </a:p>
          <a:p>
            <a:pPr lvl="1"/>
            <a:r>
              <a:rPr lang="en-US" dirty="0"/>
              <a:t>Lab </a:t>
            </a:r>
            <a:r>
              <a:rPr lang="en-US"/>
              <a:t>6 due </a:t>
            </a:r>
            <a:r>
              <a:rPr lang="en-US" dirty="0"/>
              <a:t>Tuesday, 10/27</a:t>
            </a:r>
          </a:p>
          <a:p>
            <a:pPr lvl="2"/>
            <a:r>
              <a:rPr lang="en-US"/>
              <a:t>Questions?</a:t>
            </a:r>
            <a:endParaRPr lang="en-US" dirty="0"/>
          </a:p>
          <a:p>
            <a:pPr lvl="1"/>
            <a:r>
              <a:rPr lang="en-US" dirty="0"/>
              <a:t>Project 2 </a:t>
            </a:r>
            <a:r>
              <a:rPr lang="en-US"/>
              <a:t>due today before midnight</a:t>
            </a:r>
            <a:endParaRPr lang="en-US" dirty="0"/>
          </a:p>
          <a:p>
            <a:r>
              <a:rPr lang="en-US"/>
              <a:t>Homework #6 </a:t>
            </a:r>
            <a:r>
              <a:rPr lang="en-US" dirty="0"/>
              <a:t>due </a:t>
            </a:r>
            <a:r>
              <a:rPr lang="en-US"/>
              <a:t>on Friday, 10/28</a:t>
            </a:r>
            <a:endParaRPr lang="en-US" dirty="0"/>
          </a:p>
          <a:p>
            <a:endParaRPr lang="en-US" dirty="0"/>
          </a:p>
          <a:p>
            <a:r>
              <a:rPr lang="en-US"/>
              <a:t>Class Registration</a:t>
            </a:r>
          </a:p>
          <a:p>
            <a:pPr lvl="1"/>
            <a:r>
              <a:rPr lang="en-US">
                <a:hlinkClick r:id="rId3" action="ppaction://hlinkpres?slideindex=1&amp;slidetitle="/>
              </a:rPr>
              <a:t>Computer Science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Separate-Chaining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10701195" cy="5257800"/>
          </a:xfrm>
        </p:spPr>
        <p:txBody>
          <a:bodyPr/>
          <a:lstStyle/>
          <a:p>
            <a:r>
              <a:rPr lang="en-US" sz="2400" dirty="0"/>
              <a:t>Instead of a simple array of M key/value pairs, use an array of M linked lists </a:t>
            </a:r>
            <a:r>
              <a:rPr lang="en-US" sz="2000" dirty="0">
                <a:solidFill>
                  <a:srgbClr val="00B0F0"/>
                </a:solidFill>
              </a:rPr>
              <a:t>[H.P. </a:t>
            </a:r>
            <a:r>
              <a:rPr lang="en-US" sz="2000" dirty="0" err="1">
                <a:solidFill>
                  <a:srgbClr val="00B0F0"/>
                </a:solidFill>
              </a:rPr>
              <a:t>Luhn</a:t>
            </a:r>
            <a:r>
              <a:rPr lang="en-US" sz="2000" dirty="0">
                <a:solidFill>
                  <a:srgbClr val="00B0F0"/>
                </a:solidFill>
              </a:rPr>
              <a:t>, IBM 1953]</a:t>
            </a:r>
            <a:endParaRPr lang="en-US" sz="2400" dirty="0">
              <a:solidFill>
                <a:srgbClr val="00B0F0"/>
              </a:solidFill>
            </a:endParaRPr>
          </a:p>
          <a:p>
            <a:pPr lvl="1"/>
            <a:r>
              <a:rPr lang="en-US" sz="2000" dirty="0"/>
              <a:t>Hash: map key to index, as before</a:t>
            </a:r>
          </a:p>
          <a:p>
            <a:pPr lvl="1"/>
            <a:r>
              <a:rPr lang="en-US" sz="2000" dirty="0"/>
              <a:t>Insert: insert key/value pair at front of list located at index</a:t>
            </a:r>
          </a:p>
          <a:p>
            <a:pPr lvl="1"/>
            <a:r>
              <a:rPr lang="en-US" sz="2000" dirty="0"/>
              <a:t>Search: perform sequential search on one linked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63C26-32A2-4886-8DDA-253025CD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125" y="3273566"/>
            <a:ext cx="4889750" cy="358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A0A8-7E7D-4888-BD3A-2BD910F1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Implementation</a:t>
            </a:r>
            <a:endParaRPr lang="en-US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F378E-6AF0-4032-83D6-99BFE52A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46" y="1466310"/>
            <a:ext cx="7833655" cy="5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9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A0A8-7E7D-4888-BD3A-2BD910F1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Implementation</a:t>
            </a:r>
            <a:endParaRPr lang="en-US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B6DF5-4C98-4A69-B856-6FDF79616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81" y="1457399"/>
            <a:ext cx="6129290" cy="53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8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Separate-Chaining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10777089" cy="5257800"/>
          </a:xfrm>
        </p:spPr>
        <p:txBody>
          <a:bodyPr/>
          <a:lstStyle/>
          <a:p>
            <a:r>
              <a:rPr lang="en-US" sz="2400" dirty="0"/>
              <a:t>Under uniform hashing assumption, the probability that the number of keys in a list is within a constant factor of N/M is extremely close to 1</a:t>
            </a:r>
          </a:p>
          <a:p>
            <a:endParaRPr lang="en-US" sz="240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pPr lvl="1"/>
            <a:r>
              <a:rPr lang="en-US" sz="2000" dirty="0"/>
              <a:t>So the number of times hash() and equals() are called for searches and insertions is proportional to N/M</a:t>
            </a:r>
          </a:p>
          <a:p>
            <a:pPr lvl="1"/>
            <a:r>
              <a:rPr lang="en-US" sz="2000" dirty="0"/>
              <a:t>If M is too large, there will be many empty lists</a:t>
            </a:r>
          </a:p>
          <a:p>
            <a:pPr lvl="1"/>
            <a:r>
              <a:rPr lang="en-US" sz="2000" dirty="0"/>
              <a:t>If M is too small, there will be very long lists</a:t>
            </a:r>
          </a:p>
          <a:p>
            <a:pPr lvl="1"/>
            <a:r>
              <a:rPr lang="en-US" sz="2000" dirty="0"/>
              <a:t>A typical choice to balance these effects is M roughly equal to N/4</a:t>
            </a:r>
          </a:p>
          <a:p>
            <a:r>
              <a:rPr lang="en-US" sz="2400" dirty="0"/>
              <a:t>If over time it becomes apparent that M is too small, the hash table can be resized with a larger M. All keys would have to be re-hashed.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E880A-61D3-4D5B-8E22-35FDD4FFD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80" y="2138786"/>
            <a:ext cx="30956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0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9866350" cy="5257800"/>
          </a:xfrm>
        </p:spPr>
        <p:txBody>
          <a:bodyPr/>
          <a:lstStyle/>
          <a:p>
            <a:r>
              <a:rPr lang="en-US" sz="2400" dirty="0"/>
              <a:t>How would we perform a deletion in a hash table?</a:t>
            </a:r>
          </a:p>
          <a:p>
            <a:pPr lvl="1"/>
            <a:r>
              <a:rPr lang="en-US" sz="2000" dirty="0"/>
              <a:t>It turns out to be fairly easy</a:t>
            </a:r>
          </a:p>
          <a:p>
            <a:pPr lvl="1"/>
            <a:r>
              <a:rPr lang="en-US" sz="2000" dirty="0"/>
              <a:t>Hash to get the index and then delete from the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796A2-D3FE-4D66-9427-62B01CAE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744" y="3049526"/>
            <a:ext cx="7228465" cy="25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E3970-4DE0-4E70-9747-6CE3815D0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481136"/>
            <a:ext cx="8229600" cy="46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2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10397614" cy="5257800"/>
          </a:xfrm>
        </p:spPr>
        <p:txBody>
          <a:bodyPr/>
          <a:lstStyle/>
          <a:p>
            <a:r>
              <a:rPr lang="en-US" sz="2400" dirty="0"/>
              <a:t>Also known as Open Addressing</a:t>
            </a:r>
            <a:br>
              <a:rPr lang="en-US" sz="2400" dirty="0"/>
            </a:br>
            <a:r>
              <a:rPr lang="en-US" sz="1800" dirty="0">
                <a:solidFill>
                  <a:srgbClr val="00B0F0"/>
                </a:solidFill>
              </a:rPr>
              <a:t>[Amdahl-Boehme-</a:t>
            </a:r>
            <a:r>
              <a:rPr lang="en-US" sz="1800" dirty="0" err="1">
                <a:solidFill>
                  <a:srgbClr val="00B0F0"/>
                </a:solidFill>
              </a:rPr>
              <a:t>Rocherster</a:t>
            </a:r>
            <a:r>
              <a:rPr lang="en-US" sz="1800" dirty="0">
                <a:solidFill>
                  <a:srgbClr val="00B0F0"/>
                </a:solidFill>
              </a:rPr>
              <a:t>-Samuel, IBM 1953]</a:t>
            </a:r>
            <a:endParaRPr lang="en-US" sz="2400" dirty="0">
              <a:solidFill>
                <a:srgbClr val="00B0F0"/>
              </a:solidFill>
            </a:endParaRPr>
          </a:p>
          <a:p>
            <a:pPr lvl="1"/>
            <a:r>
              <a:rPr lang="en-US" sz="2000" dirty="0"/>
              <a:t>When a new key collides, find the next available sequential slot and put it there.</a:t>
            </a:r>
          </a:p>
          <a:p>
            <a:pPr lvl="1"/>
            <a:r>
              <a:rPr lang="en-US" sz="2000" b="1" dirty="0">
                <a:solidFill>
                  <a:srgbClr val="00B0F0"/>
                </a:solidFill>
              </a:rPr>
              <a:t>Hash:</a:t>
            </a:r>
            <a:r>
              <a:rPr lang="en-US" sz="2000" dirty="0"/>
              <a:t> Map key to integer </a:t>
            </a:r>
            <a:r>
              <a:rPr lang="en-US" sz="2000" dirty="0" err="1"/>
              <a:t>i</a:t>
            </a:r>
            <a:r>
              <a:rPr lang="en-US" sz="2000" dirty="0"/>
              <a:t> between</a:t>
            </a:r>
            <a:br>
              <a:rPr lang="en-US" sz="2000" dirty="0"/>
            </a:br>
            <a:r>
              <a:rPr lang="en-US" sz="2000" dirty="0"/>
              <a:t>0 and M-1</a:t>
            </a:r>
          </a:p>
          <a:p>
            <a:pPr lvl="1"/>
            <a:r>
              <a:rPr lang="en-US" sz="2000" b="1" dirty="0">
                <a:solidFill>
                  <a:srgbClr val="00B0F0"/>
                </a:solidFill>
              </a:rPr>
              <a:t>Insert:</a:t>
            </a:r>
            <a:r>
              <a:rPr lang="en-US" sz="2000" dirty="0"/>
              <a:t> Put at table index </a:t>
            </a:r>
            <a:r>
              <a:rPr lang="en-US" sz="2000" dirty="0" err="1"/>
              <a:t>i</a:t>
            </a:r>
            <a:r>
              <a:rPr lang="en-US" sz="2000" dirty="0"/>
              <a:t> if free;</a:t>
            </a:r>
            <a:br>
              <a:rPr lang="en-US" sz="2000" dirty="0"/>
            </a:br>
            <a:r>
              <a:rPr lang="en-US" sz="2000" dirty="0"/>
              <a:t>if not try i+1, i+2, etc. (</a:t>
            </a:r>
            <a:r>
              <a:rPr lang="en-US" sz="2000" dirty="0">
                <a:hlinkClick r:id="rId2" action="ppaction://hlinkpres?slideindex=1&amp;slidetitle="/>
              </a:rPr>
              <a:t>demo</a:t>
            </a:r>
            <a:r>
              <a:rPr lang="en-US" sz="2000" dirty="0"/>
              <a:t>)</a:t>
            </a:r>
          </a:p>
          <a:p>
            <a:pPr lvl="1"/>
            <a:r>
              <a:rPr lang="en-US" sz="2000" b="1" dirty="0">
                <a:solidFill>
                  <a:srgbClr val="00B0F0"/>
                </a:solidFill>
              </a:rPr>
              <a:t>Search:</a:t>
            </a:r>
            <a:r>
              <a:rPr lang="en-US" sz="2000" dirty="0"/>
              <a:t> Search table index </a:t>
            </a:r>
            <a:r>
              <a:rPr lang="en-US" sz="2000" dirty="0" err="1"/>
              <a:t>i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/>
              <a:t>if occupied but no match, try i+1,</a:t>
            </a:r>
            <a:br>
              <a:rPr lang="en-US" sz="2000" dirty="0"/>
            </a:br>
            <a:r>
              <a:rPr lang="en-US" sz="2000" dirty="0"/>
              <a:t>i+2, etc.</a:t>
            </a:r>
          </a:p>
          <a:p>
            <a:pPr lvl="1"/>
            <a:r>
              <a:rPr lang="en-US" sz="2000" dirty="0"/>
              <a:t>Array size M must be greater than</a:t>
            </a:r>
            <a:br>
              <a:rPr lang="en-US" sz="2000" dirty="0"/>
            </a:br>
            <a:r>
              <a:rPr lang="en-US" sz="2000" dirty="0"/>
              <a:t>the number of key/value pairs 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0C7DA-7676-47D4-A4E4-912F32B27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632" y="2670051"/>
            <a:ext cx="3010698" cy="38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41348</TotalTime>
  <Words>794</Words>
  <Application>Microsoft Office PowerPoint</Application>
  <PresentationFormat>Widescreen</PresentationFormat>
  <Paragraphs>98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Courier New</vt:lpstr>
      <vt:lpstr>Americana BT</vt:lpstr>
      <vt:lpstr>Arial</vt:lpstr>
      <vt:lpstr>Cambria Math</vt:lpstr>
      <vt:lpstr>Verdana</vt:lpstr>
      <vt:lpstr>Times New Roman</vt:lpstr>
      <vt:lpstr>Georgia</vt:lpstr>
      <vt:lpstr>Calibri</vt:lpstr>
      <vt:lpstr>Carmina Lt BT</vt:lpstr>
      <vt:lpstr>Symbol</vt:lpstr>
      <vt:lpstr>Wingdings</vt:lpstr>
      <vt:lpstr>Profile</vt:lpstr>
      <vt:lpstr>Hashing it Out</vt:lpstr>
      <vt:lpstr>Alerts</vt:lpstr>
      <vt:lpstr>Separate-Chaining</vt:lpstr>
      <vt:lpstr>Java Implementation</vt:lpstr>
      <vt:lpstr>Java Implementation</vt:lpstr>
      <vt:lpstr>Analysis: Separate-Chaining</vt:lpstr>
      <vt:lpstr>Deletion</vt:lpstr>
      <vt:lpstr>Compare Results</vt:lpstr>
      <vt:lpstr>Linear Probing</vt:lpstr>
      <vt:lpstr>Linear Probing in Java</vt:lpstr>
      <vt:lpstr>Linear Probing in Java</vt:lpstr>
      <vt:lpstr>Clustering</vt:lpstr>
      <vt:lpstr>Analysis</vt:lpstr>
      <vt:lpstr>Deletion</vt:lpstr>
      <vt:lpstr>Comparing Collision Handling</vt:lpstr>
      <vt:lpstr>Comparing Symbol Tables</vt:lpstr>
      <vt:lpstr>Variations on Hashing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721</cp:revision>
  <dcterms:created xsi:type="dcterms:W3CDTF">2005-03-22T22:30:11Z</dcterms:created>
  <dcterms:modified xsi:type="dcterms:W3CDTF">2022-10-24T04:54:06Z</dcterms:modified>
</cp:coreProperties>
</file>