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3" r:id="rId1"/>
  </p:sldMasterIdLst>
  <p:notesMasterIdLst>
    <p:notesMasterId r:id="rId11"/>
  </p:notesMasterIdLst>
  <p:handoutMasterIdLst>
    <p:handoutMasterId r:id="rId12"/>
  </p:handoutMasterIdLst>
  <p:sldIdLst>
    <p:sldId id="448" r:id="rId2"/>
    <p:sldId id="460" r:id="rId3"/>
    <p:sldId id="508" r:id="rId4"/>
    <p:sldId id="512" r:id="rId5"/>
    <p:sldId id="513" r:id="rId6"/>
    <p:sldId id="514" r:id="rId7"/>
    <p:sldId id="515" r:id="rId8"/>
    <p:sldId id="516" r:id="rId9"/>
    <p:sldId id="518" r:id="rId10"/>
  </p:sldIdLst>
  <p:sldSz cx="12192000" cy="6858000"/>
  <p:notesSz cx="7315200" cy="9601200"/>
  <p:embeddedFontLst>
    <p:embeddedFont>
      <p:font typeface="Americana BT" panose="02020504070506020904" pitchFamily="18" charset="0"/>
      <p:regular r:id="rId13"/>
      <p:bold r:id="rId14"/>
      <p: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rmina Lt BT" panose="0207050206030A030404" pitchFamily="18" charset="0"/>
      <p:regular r:id="rId20"/>
    </p:embeddedFont>
    <p:embeddedFont>
      <p:font typeface="Georgia" panose="02040502050405020303" pitchFamily="18" charset="0"/>
      <p:regular r:id="rId21"/>
      <p:bold r:id="rId22"/>
      <p:italic r:id="rId23"/>
      <p:boldItalic r:id="rId24"/>
    </p:embeddedFont>
    <p:embeddedFont>
      <p:font typeface="Verdana" panose="020B0604030504040204" pitchFamily="34" charset="0"/>
      <p:regular r:id="rId25"/>
      <p:bold r:id="rId26"/>
      <p:italic r:id="rId27"/>
      <p:boldItalic r:id="rId28"/>
    </p:embeddedFont>
  </p:embeddedFont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ucki, David" initials="SD" lastIdx="1" clrIdx="0">
    <p:extLst>
      <p:ext uri="{19B8F6BF-5375-455C-9EA6-DF929625EA0E}">
        <p15:presenceInfo xmlns:p15="http://schemas.microsoft.com/office/powerpoint/2012/main" userId="Stucki, Davi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C8655D"/>
    <a:srgbClr val="BF2610"/>
    <a:srgbClr val="C24D67"/>
    <a:srgbClr val="6600FF"/>
    <a:srgbClr val="FF9797"/>
    <a:srgbClr val="F2D59C"/>
    <a:srgbClr val="FFFFFF"/>
    <a:srgbClr val="A7A7A7"/>
    <a:srgbClr val="9BFF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73" autoAdjust="0"/>
    <p:restoredTop sz="94660" autoAdjust="0"/>
  </p:normalViewPr>
  <p:slideViewPr>
    <p:cSldViewPr>
      <p:cViewPr varScale="1">
        <p:scale>
          <a:sx n="105" d="100"/>
          <a:sy n="105" d="100"/>
        </p:scale>
        <p:origin x="1176" y="108"/>
      </p:cViewPr>
      <p:guideLst>
        <p:guide orient="horz" pos="2160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5895" cy="7589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2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0" tIns="46590" rIns="93180" bIns="46590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0" tIns="46590" rIns="93180" bIns="46590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0" tIns="46590" rIns="93180" bIns="46590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0" tIns="46590" rIns="93180" bIns="46590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E8A2B57-62EC-4BAE-9A84-C6712FC370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2549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44400E7-0945-463B-854C-2C4C8A80AD69}" type="datetimeFigureOut">
              <a:rPr lang="en-US"/>
              <a:pPr>
                <a:defRPr/>
              </a:pPr>
              <a:t>10/11/2022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C66AB41-2DBD-467C-A47B-3DF4A503E9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9891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宋体" panose="02010600030101010101" pitchFamily="2" charset="-122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fld id="{3E62D02B-A39D-4D7F-82FC-832C5CE9C190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1957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609600" y="2670176"/>
            <a:ext cx="11582400" cy="227013"/>
            <a:chOff x="288" y="1682"/>
            <a:chExt cx="5472" cy="239"/>
          </a:xfrm>
        </p:grpSpPr>
        <p:sp>
          <p:nvSpPr>
            <p:cNvPr id="5" name="AutoShape 10"/>
            <p:cNvSpPr>
              <a:spLocks noChangeArrowheads="1"/>
            </p:cNvSpPr>
            <p:nvPr userDrawn="1"/>
          </p:nvSpPr>
          <p:spPr bwMode="auto">
            <a:xfrm>
              <a:off x="288" y="1682"/>
              <a:ext cx="5472" cy="150"/>
            </a:xfrm>
            <a:custGeom>
              <a:avLst/>
              <a:gdLst>
                <a:gd name="G0" fmla="+- 585 0 0"/>
              </a:gdLst>
              <a:ahLst/>
              <a:cxnLst>
                <a:cxn ang="0">
                  <a:pos x="0" y="0"/>
                </a:cxn>
                <a:cxn ang="0">
                  <a:pos x="585" y="0"/>
                </a:cxn>
                <a:cxn ang="0">
                  <a:pos x="585" y="1000"/>
                </a:cxn>
                <a:cxn ang="0">
                  <a:pos x="0" y="1000"/>
                </a:cxn>
                <a:cxn ang="0">
                  <a:pos x="0" y="0"/>
                </a:cxn>
                <a:cxn ang="0">
                  <a:pos x="1000" y="0"/>
                </a:cxn>
              </a:cxnLst>
              <a:rect l="0" t="0" r="r" b="b"/>
              <a:pathLst>
                <a:path w="1000" h="1000" stroke="0">
                  <a:moveTo>
                    <a:pt x="0" y="0"/>
                  </a:moveTo>
                  <a:lnTo>
                    <a:pt x="585" y="0"/>
                  </a:lnTo>
                  <a:lnTo>
                    <a:pt x="585" y="1000"/>
                  </a:lnTo>
                  <a:lnTo>
                    <a:pt x="0" y="1000"/>
                  </a:lnTo>
                  <a:close/>
                </a:path>
                <a:path w="1000" h="1000">
                  <a:moveTo>
                    <a:pt x="0" y="0"/>
                  </a:moveTo>
                  <a:lnTo>
                    <a:pt x="1000" y="0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6" name="Text Box 11"/>
            <p:cNvSpPr txBox="1">
              <a:spLocks noChangeArrowheads="1"/>
            </p:cNvSpPr>
            <p:nvPr userDrawn="1"/>
          </p:nvSpPr>
          <p:spPr bwMode="auto">
            <a:xfrm>
              <a:off x="3597" y="1682"/>
              <a:ext cx="173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sz="600" b="1" dirty="0">
                  <a:latin typeface="Georgia" panose="02040502050405020303" pitchFamily="18" charset="0"/>
                </a:rPr>
                <a:t>Computer Science  </a:t>
              </a:r>
              <a:r>
                <a:rPr lang="en-US" sz="600" dirty="0">
                  <a:solidFill>
                    <a:srgbClr val="FF0000"/>
                  </a:solidFill>
                  <a:latin typeface="Georgia" panose="02040502050405020303" pitchFamily="18" charset="0"/>
                  <a:sym typeface="Wingdings" panose="05000000000000000000" pitchFamily="2" charset="2"/>
                </a:rPr>
                <a:t></a:t>
              </a:r>
              <a:r>
                <a:rPr lang="en-US" sz="600" b="1" dirty="0">
                  <a:latin typeface="Georgia" panose="02040502050405020303" pitchFamily="18" charset="0"/>
                </a:rPr>
                <a:t>  Engineering  </a:t>
              </a:r>
              <a:r>
                <a:rPr lang="en-US" sz="600" dirty="0">
                  <a:solidFill>
                    <a:srgbClr val="FF0000"/>
                  </a:solidFill>
                  <a:latin typeface="Georgia" panose="02040502050405020303" pitchFamily="18" charset="0"/>
                  <a:sym typeface="Wingdings" panose="05000000000000000000" pitchFamily="2" charset="2"/>
                </a:rPr>
                <a:t></a:t>
              </a:r>
              <a:r>
                <a:rPr lang="en-US" sz="600" b="1" dirty="0">
                  <a:latin typeface="Georgia" panose="02040502050405020303" pitchFamily="18" charset="0"/>
                </a:rPr>
                <a:t>  Otterbein University</a:t>
              </a:r>
            </a:p>
          </p:txBody>
        </p:sp>
        <p:sp>
          <p:nvSpPr>
            <p:cNvPr id="7" name="Line 12"/>
            <p:cNvSpPr>
              <a:spLocks noChangeShapeType="1"/>
            </p:cNvSpPr>
            <p:nvPr userDrawn="1"/>
          </p:nvSpPr>
          <p:spPr bwMode="auto">
            <a:xfrm flipV="1">
              <a:off x="288" y="1921"/>
              <a:ext cx="5472" cy="0"/>
            </a:xfrm>
            <a:prstGeom prst="line">
              <a:avLst/>
            </a:prstGeom>
            <a:noFill/>
            <a:ln w="57150">
              <a:solidFill>
                <a:srgbClr val="F2D59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990600"/>
            <a:ext cx="10363200" cy="1371600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Americana BT" panose="020205040705060209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3429000"/>
            <a:ext cx="9347200" cy="1600200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latin typeface="Americana BT" panose="02020504070506020904" pitchFamily="18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387752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1"/>
            <a:ext cx="10972800" cy="835025"/>
          </a:xfrm>
          <a:prstGeom prst="rect">
            <a:avLst/>
          </a:prstGeom>
        </p:spPr>
        <p:txBody>
          <a:bodyPr/>
          <a:lstStyle>
            <a:lvl1pPr>
              <a:defRPr>
                <a:latin typeface="Americana BT" panose="020205040705060209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525780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>
                <a:latin typeface="Carmina Lt BT" panose="0207050206030A030404" pitchFamily="18" charset="0"/>
              </a:defRPr>
            </a:lvl1pPr>
            <a:lvl2pPr>
              <a:buClr>
                <a:srgbClr val="FF0000"/>
              </a:buClr>
              <a:defRPr>
                <a:latin typeface="Carmina Lt BT" panose="0207050206030A030404" pitchFamily="18" charset="0"/>
              </a:defRPr>
            </a:lvl2pPr>
            <a:lvl3pPr>
              <a:buClr>
                <a:srgbClr val="FF0000"/>
              </a:buClr>
              <a:defRPr>
                <a:latin typeface="Carmina Lt BT" panose="0207050206030A030404" pitchFamily="18" charset="0"/>
              </a:defRPr>
            </a:lvl3pPr>
            <a:lvl4pPr>
              <a:buClr>
                <a:srgbClr val="FF0000"/>
              </a:buClr>
              <a:defRPr>
                <a:latin typeface="Carmina Lt BT" panose="0207050206030A030404" pitchFamily="18" charset="0"/>
              </a:defRPr>
            </a:lvl4pPr>
            <a:lvl5pPr>
              <a:buClr>
                <a:srgbClr val="FF0000"/>
              </a:buClr>
              <a:defRPr>
                <a:latin typeface="Carmina Lt BT" panose="0207050206030A0304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5760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609600" y="1109664"/>
            <a:ext cx="10972800" cy="10953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11998354 h 1000"/>
              <a:gd name="T6" fmla="*/ 0 w 1000"/>
              <a:gd name="T7" fmla="*/ 11998354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7262285" y="1076326"/>
            <a:ext cx="213231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sz="700" b="1" dirty="0">
                <a:latin typeface="Georgia" panose="02040502050405020303" pitchFamily="18" charset="0"/>
              </a:rPr>
              <a:t>Computer Science  </a:t>
            </a:r>
            <a:r>
              <a:rPr lang="en-US" sz="700" dirty="0">
                <a:solidFill>
                  <a:srgbClr val="FF0000"/>
                </a:solidFill>
                <a:sym typeface="Wingdings" panose="05000000000000000000" pitchFamily="2" charset="2"/>
              </a:rPr>
              <a:t></a:t>
            </a:r>
            <a:r>
              <a:rPr lang="en-US" sz="700" b="1" dirty="0">
                <a:latin typeface="Georgia" panose="02040502050405020303" pitchFamily="18" charset="0"/>
              </a:rPr>
              <a:t>  Otterbein University</a:t>
            </a:r>
          </a:p>
        </p:txBody>
      </p:sp>
      <p:sp>
        <p:nvSpPr>
          <p:cNvPr id="1030" name="Line 12"/>
          <p:cNvSpPr>
            <a:spLocks noChangeShapeType="1"/>
          </p:cNvSpPr>
          <p:nvPr/>
        </p:nvSpPr>
        <p:spPr bwMode="auto">
          <a:xfrm flipV="1">
            <a:off x="609600" y="1277938"/>
            <a:ext cx="10972800" cy="0"/>
          </a:xfrm>
          <a:prstGeom prst="line">
            <a:avLst/>
          </a:prstGeom>
          <a:noFill/>
          <a:ln w="57150">
            <a:solidFill>
              <a:srgbClr val="F2D59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72" r:id="rId1"/>
    <p:sldLayoutId id="2147484578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faculty.otterbein.edu/dstucki/COMP2100/comp2100au2019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lgs4.cs.princeton.edu/home/" TargetMode="External"/><Relationship Id="rId2" Type="http://schemas.openxmlformats.org/officeDocument/2006/relationships/hyperlink" Target="http://faculty.otterbein.edu/dstucki/COMP2100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5340" y="966158"/>
            <a:ext cx="9347200" cy="1396042"/>
          </a:xfrm>
        </p:spPr>
        <p:txBody>
          <a:bodyPr/>
          <a:lstStyle/>
          <a:p>
            <a:pPr eaLnBrk="1" hangingPunct="1"/>
            <a:r>
              <a:rPr lang="en-US" altLang="en-US" dirty="0"/>
              <a:t>More </a:t>
            </a:r>
            <a:r>
              <a:rPr lang="en-US" altLang="en-US"/>
              <a:t>Red-Black Trees</a:t>
            </a:r>
            <a:br>
              <a:rPr lang="en-US" altLang="en-US"/>
            </a:br>
            <a:r>
              <a:rPr lang="en-US" altLang="en-US">
                <a:solidFill>
                  <a:schemeClr val="accent6"/>
                </a:solidFill>
              </a:rPr>
              <a:t>Midterm Exam Review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COMP 2100</a:t>
            </a:r>
          </a:p>
          <a:p>
            <a:r>
              <a:rPr lang="en-US" dirty="0"/>
              <a:t>Otterbein University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F8C44C-9048-4F2C-A6DD-F3F9862BC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8006" y="2933700"/>
            <a:ext cx="2924175" cy="39243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245BD-8A0D-43E1-A073-911426F99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Alerts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ADBD8-3837-4AB7-9A22-E9BBAF923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Midterm Friday</a:t>
            </a:r>
            <a:r>
              <a:rPr lang="en-US" dirty="0"/>
              <a:t>, 10/14</a:t>
            </a:r>
          </a:p>
          <a:p>
            <a:pPr lvl="1"/>
            <a:r>
              <a:rPr lang="en-US" dirty="0"/>
              <a:t>more later...</a:t>
            </a:r>
          </a:p>
          <a:p>
            <a:r>
              <a:rPr lang="en-US"/>
              <a:t>Project </a:t>
            </a:r>
            <a:r>
              <a:rPr lang="en-US" dirty="0"/>
              <a:t>2: due next Friday</a:t>
            </a:r>
            <a:r>
              <a:rPr lang="en-US"/>
              <a:t>, 10/21</a:t>
            </a:r>
            <a:endParaRPr lang="en-US" dirty="0"/>
          </a:p>
          <a:p>
            <a:r>
              <a:rPr lang="en-US" dirty="0"/>
              <a:t>Lab 6 </a:t>
            </a:r>
            <a:r>
              <a:rPr lang="en-US"/>
              <a:t>due 10/27</a:t>
            </a:r>
          </a:p>
          <a:p>
            <a:r>
              <a:rPr lang="en-US"/>
              <a:t>Lab 7 available 10/25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28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4046C-9BF9-4D0A-8C7D-1C25002D4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Red-Black BST: Insertion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C8F3F-046C-47BA-A9E3-9FACCD800C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Case 1: insert into a 2-node leaf</a:t>
            </a:r>
          </a:p>
          <a:p>
            <a:pPr lvl="1"/>
            <a:r>
              <a:rPr lang="en-US" sz="2000" dirty="0"/>
              <a:t>Perform a standard BST insert; color new link red</a:t>
            </a:r>
          </a:p>
          <a:p>
            <a:pPr lvl="1"/>
            <a:r>
              <a:rPr lang="en-US" sz="2000" dirty="0"/>
              <a:t>If new red link is a right link, rotate left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EF8175-9ED4-4007-B0A0-E9754E6ED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6048" y="2607880"/>
            <a:ext cx="4019905" cy="425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49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4046C-9BF9-4D0A-8C7D-1C25002D4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Red-Black BST: Insertion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C8F3F-046C-47BA-A9E3-9FACCD800C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Case 2: insert into a 3-node leaf</a:t>
            </a:r>
          </a:p>
          <a:p>
            <a:pPr lvl="1"/>
            <a:r>
              <a:rPr lang="en-US" sz="2000" dirty="0"/>
              <a:t>Perform a standard BST insert; color new link red</a:t>
            </a:r>
          </a:p>
          <a:p>
            <a:pPr lvl="1"/>
            <a:r>
              <a:rPr lang="en-US" sz="2000" dirty="0"/>
              <a:t>Rotate to balance the 4-node (if needed)</a:t>
            </a:r>
          </a:p>
          <a:p>
            <a:pPr lvl="1"/>
            <a:r>
              <a:rPr lang="en-US" sz="2000" dirty="0"/>
              <a:t>Flip colors to pass red link up one level</a:t>
            </a:r>
          </a:p>
          <a:p>
            <a:pPr lvl="1"/>
            <a:r>
              <a:rPr lang="en-US" sz="2000" dirty="0"/>
              <a:t>Rotate to make it lean left (if needed)</a:t>
            </a:r>
          </a:p>
          <a:p>
            <a:pPr lvl="1"/>
            <a:r>
              <a:rPr lang="en-US" sz="2000" dirty="0"/>
              <a:t>Repeat Case 1 or Case 2 up the tree (if needed)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D41653-338A-43A7-B392-0825842CB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8935" y="3617456"/>
            <a:ext cx="7681865" cy="322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00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AFBE992-40D1-4AF9-8167-45A37A900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379836"/>
            <a:ext cx="7304220" cy="28729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A4046C-9BF9-4D0A-8C7D-1C25002D4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Red-Black BST: Insertion in Java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76B705-7E10-4EE0-B4BE-5E6DFECEE5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750" y="3771900"/>
            <a:ext cx="3905250" cy="30861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239E2D2E-FEE6-439D-AEF7-F4F7C86142B1}"/>
              </a:ext>
            </a:extLst>
          </p:cNvPr>
          <p:cNvGrpSpPr/>
          <p:nvPr/>
        </p:nvGrpSpPr>
        <p:grpSpPr>
          <a:xfrm>
            <a:off x="2652982" y="4808747"/>
            <a:ext cx="2980786" cy="1338836"/>
            <a:chOff x="2067465" y="4583255"/>
            <a:chExt cx="2980786" cy="133883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2EA9FC1-233E-4B58-B194-F2D8879435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26415" y="4583255"/>
              <a:ext cx="314325" cy="39052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AFAD196-3097-487F-8006-FA068C9893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67465" y="5188666"/>
              <a:ext cx="638175" cy="73342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0A954F6-6412-4C16-BE0B-765A0475DC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42547" y="5264866"/>
              <a:ext cx="619125" cy="65722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6B61CD5-5876-4AE6-B9F1-395F32DA9D0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905251" y="5126753"/>
              <a:ext cx="1143000" cy="4667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2966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1EB86-0499-4CC3-A5B7-6734F14AE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38373-CEA7-4CF1-80AA-037657B710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Look back at that code again...</a:t>
            </a:r>
          </a:p>
          <a:p>
            <a:pPr lvl="1"/>
            <a:r>
              <a:rPr lang="en-US" dirty="0"/>
              <a:t>If we hadn’t developed the conceptual models of 2-3 Trees an Red-Black Trees, would the code make any sense?</a:t>
            </a:r>
          </a:p>
          <a:p>
            <a:r>
              <a:rPr lang="en-US" dirty="0" err="1"/>
              <a:t>Koffman</a:t>
            </a:r>
            <a:r>
              <a:rPr lang="en-US" dirty="0"/>
              <a:t> &amp; Wolfgang</a:t>
            </a:r>
          </a:p>
          <a:p>
            <a:pPr lvl="1"/>
            <a:r>
              <a:rPr lang="en-US" dirty="0">
                <a:hlinkClick r:id="rId2"/>
              </a:rPr>
              <a:t>Syllabus</a:t>
            </a:r>
            <a:endParaRPr lang="en-US" dirty="0"/>
          </a:p>
          <a:p>
            <a:pPr lvl="1"/>
            <a:r>
              <a:rPr lang="en-US" dirty="0"/>
              <a:t>Red-black definition</a:t>
            </a:r>
          </a:p>
          <a:p>
            <a:r>
              <a:rPr lang="en-US" dirty="0"/>
              <a:t>Collins</a:t>
            </a:r>
          </a:p>
          <a:p>
            <a:pPr lvl="1"/>
            <a:r>
              <a:rPr lang="en-US" dirty="0"/>
              <a:t>Red-black definition</a:t>
            </a:r>
          </a:p>
          <a:p>
            <a:pPr lvl="1"/>
            <a:r>
              <a:rPr lang="en-US" dirty="0"/>
              <a:t>Final paragraph!!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48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CEC10-FE5C-4ED8-B538-005D98A7D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05B7F-AF9F-4070-BBEE-F2E0F0ADB0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255 random values added to a RB BST: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Height is never more than 2 lg N</a:t>
            </a:r>
          </a:p>
          <a:p>
            <a:pPr lvl="1"/>
            <a:r>
              <a:rPr lang="en-US" dirty="0"/>
              <a:t>Average height is usually ~1.0 lg 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DF8A62-4F9A-42E0-B151-89B19FFB7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3565" y="1986995"/>
            <a:ext cx="7893080" cy="376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325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CEC10-FE5C-4ED8-B538-005D98A7D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022D6A-C036-48FC-80F8-5B14B67F5C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606379"/>
            <a:ext cx="9144000" cy="478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653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A0301-10E1-4F7B-BA26-BA4A1E6B9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Midterm Exam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01C25-E79A-4FE0-B8BF-E03570F91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454" y="1371600"/>
            <a:ext cx="9666935" cy="5257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/>
              <a:t>The exam will cover 1.1-1.5 and 1.1-1.3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hlinkClick r:id="rId2"/>
              </a:rPr>
              <a:t>Topics</a:t>
            </a:r>
            <a:endParaRPr lang="en-US" sz="2000" dirty="0"/>
          </a:p>
          <a:p>
            <a:pPr lvl="1">
              <a:spcBef>
                <a:spcPts val="0"/>
              </a:spcBef>
            </a:pPr>
            <a:r>
              <a:rPr lang="en-US" sz="2000" dirty="0">
                <a:hlinkClick r:id="rId3"/>
              </a:rPr>
              <a:t>Textbook</a:t>
            </a:r>
            <a:endParaRPr lang="en-US" sz="2000" dirty="0"/>
          </a:p>
          <a:p>
            <a:pPr lvl="1">
              <a:spcBef>
                <a:spcPts val="0"/>
              </a:spcBef>
            </a:pPr>
            <a:r>
              <a:rPr lang="en-US" sz="2000" dirty="0"/>
              <a:t>Labs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Format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True/False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Problems (5-6)</a:t>
            </a:r>
          </a:p>
          <a:p>
            <a:pPr lvl="2">
              <a:spcBef>
                <a:spcPts val="0"/>
              </a:spcBef>
            </a:pPr>
            <a:r>
              <a:rPr lang="en-US" sz="2000" dirty="0"/>
              <a:t>Writing code</a:t>
            </a:r>
          </a:p>
          <a:p>
            <a:pPr lvl="2">
              <a:spcBef>
                <a:spcPts val="0"/>
              </a:spcBef>
            </a:pPr>
            <a:r>
              <a:rPr lang="en-US" sz="2000" dirty="0"/>
              <a:t>Visual representations of linked structures (references)</a:t>
            </a:r>
          </a:p>
          <a:p>
            <a:pPr lvl="2">
              <a:spcBef>
                <a:spcPts val="0"/>
              </a:spcBef>
            </a:pPr>
            <a:r>
              <a:rPr lang="en-US" sz="2000" dirty="0"/>
              <a:t>Recursion</a:t>
            </a:r>
          </a:p>
          <a:p>
            <a:pPr lvl="2">
              <a:spcBef>
                <a:spcPts val="0"/>
              </a:spcBef>
            </a:pPr>
            <a:r>
              <a:rPr lang="en-US" sz="2000" dirty="0"/>
              <a:t>Problem solving with containers (lists, stacks, queues, trees)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Essays</a:t>
            </a:r>
          </a:p>
          <a:p>
            <a:pPr lvl="2">
              <a:spcBef>
                <a:spcPts val="0"/>
              </a:spcBef>
            </a:pPr>
            <a:r>
              <a:rPr lang="en-US" sz="2000" dirty="0"/>
              <a:t>There will be N prompts and you will have to choose M of them to answer, where M &lt; N.</a:t>
            </a:r>
          </a:p>
          <a:p>
            <a:pPr lvl="2">
              <a:spcBef>
                <a:spcPts val="0"/>
              </a:spcBef>
            </a:pPr>
            <a:r>
              <a:rPr lang="en-US" sz="2000" dirty="0"/>
              <a:t>A minimum of a healthy paragraph is expected of a good answer</a:t>
            </a:r>
          </a:p>
        </p:txBody>
      </p:sp>
    </p:spTree>
    <p:extLst>
      <p:ext uri="{BB962C8B-B14F-4D97-AF65-F5344CB8AC3E}">
        <p14:creationId xmlns:p14="http://schemas.microsoft.com/office/powerpoint/2010/main" val="59932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theme/theme1.xml><?xml version="1.0" encoding="utf-8"?>
<a:theme xmlns:a="http://schemas.openxmlformats.org/drawingml/2006/main" name="Profil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10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B499CB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D6CAE2"/>
        </a:accent5>
        <a:accent6>
          <a:srgbClr val="E75C00"/>
        </a:accent6>
        <a:hlink>
          <a:srgbClr val="9933FF"/>
        </a:hlink>
        <a:folHlink>
          <a:srgbClr val="66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11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AA1DB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EACDEA"/>
        </a:accent5>
        <a:accent6>
          <a:srgbClr val="E75C00"/>
        </a:accent6>
        <a:hlink>
          <a:srgbClr val="9933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12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08DD7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DCC5E8"/>
        </a:accent5>
        <a:accent6>
          <a:srgbClr val="E75C00"/>
        </a:accent6>
        <a:hlink>
          <a:srgbClr val="9900CC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40878</TotalTime>
  <Words>286</Words>
  <Application>Microsoft Office PowerPoint</Application>
  <PresentationFormat>Widescreen</PresentationFormat>
  <Paragraphs>58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Calibri</vt:lpstr>
      <vt:lpstr>Arial</vt:lpstr>
      <vt:lpstr>Times New Roman</vt:lpstr>
      <vt:lpstr>Verdana</vt:lpstr>
      <vt:lpstr>Carmina Lt BT</vt:lpstr>
      <vt:lpstr>Americana BT</vt:lpstr>
      <vt:lpstr>Wingdings</vt:lpstr>
      <vt:lpstr>Georgia</vt:lpstr>
      <vt:lpstr>Profile</vt:lpstr>
      <vt:lpstr>More Red-Black Trees Midterm Exam Review </vt:lpstr>
      <vt:lpstr>Alerts</vt:lpstr>
      <vt:lpstr>Red-Black BST: Insertion</vt:lpstr>
      <vt:lpstr>Red-Black BST: Insertion</vt:lpstr>
      <vt:lpstr>Red-Black BST: Insertion in Java</vt:lpstr>
      <vt:lpstr>Reflection</vt:lpstr>
      <vt:lpstr>Performance</vt:lpstr>
      <vt:lpstr>Performance</vt:lpstr>
      <vt:lpstr>Midterm Exam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Interfaces</dc:title>
  <dc:creator>Paul Sivilotti</dc:creator>
  <cp:lastModifiedBy>Stucki, David</cp:lastModifiedBy>
  <cp:revision>673</cp:revision>
  <dcterms:created xsi:type="dcterms:W3CDTF">2005-03-22T22:30:11Z</dcterms:created>
  <dcterms:modified xsi:type="dcterms:W3CDTF">2022-10-11T20:49:50Z</dcterms:modified>
</cp:coreProperties>
</file>