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60"/>
  </p:notesMasterIdLst>
  <p:sldIdLst>
    <p:sldId id="256" r:id="rId2"/>
    <p:sldId id="290" r:id="rId3"/>
    <p:sldId id="291" r:id="rId4"/>
    <p:sldId id="260" r:id="rId5"/>
    <p:sldId id="261" r:id="rId6"/>
    <p:sldId id="621" r:id="rId7"/>
    <p:sldId id="292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265" r:id="rId16"/>
    <p:sldId id="304" r:id="rId17"/>
    <p:sldId id="302" r:id="rId18"/>
    <p:sldId id="303" r:id="rId19"/>
    <p:sldId id="305" r:id="rId20"/>
    <p:sldId id="306" r:id="rId21"/>
    <p:sldId id="307" r:id="rId22"/>
    <p:sldId id="604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268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26" r:id="rId43"/>
    <p:sldId id="327" r:id="rId44"/>
    <p:sldId id="328" r:id="rId45"/>
    <p:sldId id="329" r:id="rId46"/>
    <p:sldId id="330" r:id="rId47"/>
    <p:sldId id="331" r:id="rId48"/>
    <p:sldId id="332" r:id="rId49"/>
    <p:sldId id="333" r:id="rId50"/>
    <p:sldId id="334" r:id="rId51"/>
    <p:sldId id="335" r:id="rId52"/>
    <p:sldId id="336" r:id="rId53"/>
    <p:sldId id="337" r:id="rId54"/>
    <p:sldId id="338" r:id="rId55"/>
    <p:sldId id="339" r:id="rId56"/>
    <p:sldId id="340" r:id="rId57"/>
    <p:sldId id="341" r:id="rId58"/>
    <p:sldId id="342" r:id="rId59"/>
    <p:sldId id="343" r:id="rId60"/>
    <p:sldId id="344" r:id="rId61"/>
    <p:sldId id="345" r:id="rId62"/>
    <p:sldId id="346" r:id="rId63"/>
    <p:sldId id="349" r:id="rId64"/>
    <p:sldId id="351" r:id="rId65"/>
    <p:sldId id="606" r:id="rId66"/>
    <p:sldId id="607" r:id="rId67"/>
    <p:sldId id="350" r:id="rId68"/>
    <p:sldId id="352" r:id="rId69"/>
    <p:sldId id="608" r:id="rId70"/>
    <p:sldId id="353" r:id="rId71"/>
    <p:sldId id="354" r:id="rId72"/>
    <p:sldId id="355" r:id="rId73"/>
    <p:sldId id="610" r:id="rId74"/>
    <p:sldId id="356" r:id="rId75"/>
    <p:sldId id="622" r:id="rId76"/>
    <p:sldId id="357" r:id="rId77"/>
    <p:sldId id="270" r:id="rId78"/>
    <p:sldId id="358" r:id="rId79"/>
    <p:sldId id="611" r:id="rId80"/>
    <p:sldId id="271" r:id="rId81"/>
    <p:sldId id="359" r:id="rId82"/>
    <p:sldId id="360" r:id="rId83"/>
    <p:sldId id="361" r:id="rId84"/>
    <p:sldId id="362" r:id="rId85"/>
    <p:sldId id="363" r:id="rId86"/>
    <p:sldId id="393" r:id="rId87"/>
    <p:sldId id="364" r:id="rId88"/>
    <p:sldId id="365" r:id="rId89"/>
    <p:sldId id="366" r:id="rId90"/>
    <p:sldId id="367" r:id="rId91"/>
    <p:sldId id="368" r:id="rId92"/>
    <p:sldId id="369" r:id="rId93"/>
    <p:sldId id="396" r:id="rId94"/>
    <p:sldId id="370" r:id="rId95"/>
    <p:sldId id="397" r:id="rId96"/>
    <p:sldId id="371" r:id="rId97"/>
    <p:sldId id="372" r:id="rId98"/>
    <p:sldId id="373" r:id="rId99"/>
    <p:sldId id="374" r:id="rId100"/>
    <p:sldId id="375" r:id="rId101"/>
    <p:sldId id="376" r:id="rId102"/>
    <p:sldId id="377" r:id="rId103"/>
    <p:sldId id="378" r:id="rId104"/>
    <p:sldId id="379" r:id="rId105"/>
    <p:sldId id="380" r:id="rId106"/>
    <p:sldId id="394" r:id="rId107"/>
    <p:sldId id="381" r:id="rId108"/>
    <p:sldId id="382" r:id="rId109"/>
    <p:sldId id="383" r:id="rId110"/>
    <p:sldId id="384" r:id="rId111"/>
    <p:sldId id="385" r:id="rId112"/>
    <p:sldId id="386" r:id="rId113"/>
    <p:sldId id="387" r:id="rId114"/>
    <p:sldId id="388" r:id="rId115"/>
    <p:sldId id="389" r:id="rId116"/>
    <p:sldId id="390" r:id="rId117"/>
    <p:sldId id="391" r:id="rId118"/>
    <p:sldId id="392" r:id="rId119"/>
    <p:sldId id="395" r:id="rId120"/>
    <p:sldId id="398" r:id="rId121"/>
    <p:sldId id="399" r:id="rId122"/>
    <p:sldId id="401" r:id="rId123"/>
    <p:sldId id="402" r:id="rId124"/>
    <p:sldId id="403" r:id="rId125"/>
    <p:sldId id="404" r:id="rId126"/>
    <p:sldId id="405" r:id="rId127"/>
    <p:sldId id="406" r:id="rId128"/>
    <p:sldId id="407" r:id="rId129"/>
    <p:sldId id="408" r:id="rId130"/>
    <p:sldId id="409" r:id="rId131"/>
    <p:sldId id="410" r:id="rId132"/>
    <p:sldId id="412" r:id="rId133"/>
    <p:sldId id="413" r:id="rId134"/>
    <p:sldId id="414" r:id="rId135"/>
    <p:sldId id="415" r:id="rId136"/>
    <p:sldId id="416" r:id="rId137"/>
    <p:sldId id="417" r:id="rId138"/>
    <p:sldId id="418" r:id="rId139"/>
    <p:sldId id="419" r:id="rId140"/>
    <p:sldId id="420" r:id="rId141"/>
    <p:sldId id="421" r:id="rId142"/>
    <p:sldId id="422" r:id="rId143"/>
    <p:sldId id="423" r:id="rId144"/>
    <p:sldId id="424" r:id="rId145"/>
    <p:sldId id="425" r:id="rId146"/>
    <p:sldId id="426" r:id="rId147"/>
    <p:sldId id="427" r:id="rId148"/>
    <p:sldId id="428" r:id="rId149"/>
    <p:sldId id="273" r:id="rId150"/>
    <p:sldId id="429" r:id="rId151"/>
    <p:sldId id="612" r:id="rId152"/>
    <p:sldId id="274" r:id="rId153"/>
    <p:sldId id="430" r:id="rId154"/>
    <p:sldId id="431" r:id="rId155"/>
    <p:sldId id="613" r:id="rId156"/>
    <p:sldId id="432" r:id="rId157"/>
    <p:sldId id="433" r:id="rId158"/>
    <p:sldId id="434" r:id="rId15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41" autoAdjust="0"/>
    <p:restoredTop sz="98953" autoAdjust="0"/>
  </p:normalViewPr>
  <p:slideViewPr>
    <p:cSldViewPr>
      <p:cViewPr varScale="1">
        <p:scale>
          <a:sx n="109" d="100"/>
          <a:sy n="109" d="100"/>
        </p:scale>
        <p:origin x="126" y="1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9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98C0B1-9F52-4A94-A050-A357FA56BA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20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0F2C52-3C87-4866-B10E-47C4E14AF70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0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7EC8C0-3AA7-4A98-9D1F-81A38D410D10}" type="datetimeFigureOut">
              <a:rPr lang="en-US"/>
              <a:pPr>
                <a:defRPr/>
              </a:pPr>
              <a:t>9/29/2022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1B2AECA-2378-44F2-BAA1-4921AC7EF9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Chapter 11: Self-Balancing Search Trees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6F4D-0676-4090-BFFA-A9820A1DD7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Chapter 11: Self-Balancing Search Trees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31824-CEBF-4F96-A0CA-79575D5DB3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AF682-9C9C-4651-AF2A-E4D2635D9B2E}" type="datetimeFigureOut">
              <a:rPr lang="en-US"/>
              <a:pPr>
                <a:defRPr/>
              </a:pPr>
              <a:t>9/29/2022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780E5-1426-4CB8-92BF-1FE5378A5E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DC1E-642A-463A-B73C-FA809BEC6AD9}" type="datetimeFigureOut">
              <a:rPr lang="en-US"/>
              <a:pPr>
                <a:defRPr/>
              </a:pPr>
              <a:t>9/29/2022</a:t>
            </a:fld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0E32BD-C32B-4033-BD71-FE7BF3A8FB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BF4E21-A9D8-4E51-AC34-62736C3038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Chapter 11: Self-Balancing Search Trees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8F96509-EE23-4CCC-AEBE-EFF50AB2AD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Chapter 11: Self-Balancing Search Trees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Chapter 11: Self-Balancing Search Trees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E0654E-5572-4892-96F7-F678F54E0D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Chapter 11: Self-Balancing Search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102BE9-D850-49BF-BF1A-0666C2512A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Chapter 11: Self-Balancing Search Trees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0DD945-D8D3-4658-80FD-83BFCDE248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10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D035FAA6-0766-4A61-AE10-56A773649E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Chapter 11: Self-Balancing Search Trees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A9BAE87-E55D-447B-9850-9DBAA6FA6724}" type="datetimeFigureOut">
              <a:rPr lang="en-US"/>
              <a:pPr>
                <a:defRPr/>
              </a:pPr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77C8DE9-B846-4B54-AA6C-023AE9FBE8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Self-Balancing Search Trees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6049963"/>
            <a:ext cx="6705600" cy="685800"/>
          </a:xfrm>
        </p:spPr>
        <p:txBody>
          <a:bodyPr/>
          <a:lstStyle/>
          <a:p>
            <a:r>
              <a:rPr lang="en-US" dirty="0"/>
              <a:t>COMP 2100		Otterbein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Algorithm for Rotation </a:t>
            </a:r>
            <a:r>
              <a:rPr lang="en-US"/>
              <a:t>(cont.)</a:t>
            </a:r>
          </a:p>
        </p:txBody>
      </p:sp>
      <p:grpSp>
        <p:nvGrpSpPr>
          <p:cNvPr id="23554" name="Group 8"/>
          <p:cNvGrpSpPr>
            <a:grpSpLocks/>
          </p:cNvGrpSpPr>
          <p:nvPr/>
        </p:nvGrpSpPr>
        <p:grpSpPr bwMode="auto">
          <a:xfrm>
            <a:off x="5181600" y="1676400"/>
            <a:ext cx="1600200" cy="1219200"/>
            <a:chOff x="1752600" y="1828800"/>
            <a:chExt cx="1600200" cy="1219200"/>
          </a:xfrm>
        </p:grpSpPr>
        <p:sp>
          <p:nvSpPr>
            <p:cNvPr id="3" name="Rectangle 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20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3555" name="Group 46"/>
          <p:cNvGrpSpPr>
            <a:grpSpLocks/>
          </p:cNvGrpSpPr>
          <p:nvPr/>
        </p:nvGrpSpPr>
        <p:grpSpPr bwMode="auto">
          <a:xfrm>
            <a:off x="3200400" y="2365375"/>
            <a:ext cx="1600200" cy="1219200"/>
            <a:chOff x="1752600" y="1828800"/>
            <a:chExt cx="1600200" cy="1219200"/>
          </a:xfrm>
        </p:grpSpPr>
        <p:sp>
          <p:nvSpPr>
            <p:cNvPr id="48" name="Rectangle 4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10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3556" name="Group 51"/>
          <p:cNvGrpSpPr>
            <a:grpSpLocks/>
          </p:cNvGrpSpPr>
          <p:nvPr/>
        </p:nvGrpSpPr>
        <p:grpSpPr bwMode="auto">
          <a:xfrm>
            <a:off x="7264400" y="2365375"/>
            <a:ext cx="1600200" cy="1219200"/>
            <a:chOff x="1752600" y="1828800"/>
            <a:chExt cx="1600200" cy="1219200"/>
          </a:xfrm>
        </p:grpSpPr>
        <p:sp>
          <p:nvSpPr>
            <p:cNvPr id="53" name="Rectangle 5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40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3557" name="Group 56"/>
          <p:cNvGrpSpPr>
            <a:grpSpLocks/>
          </p:cNvGrpSpPr>
          <p:nvPr/>
        </p:nvGrpSpPr>
        <p:grpSpPr bwMode="auto">
          <a:xfrm>
            <a:off x="1879600" y="3781425"/>
            <a:ext cx="1600200" cy="1219200"/>
            <a:chOff x="1752600" y="1828800"/>
            <a:chExt cx="1600200" cy="1219200"/>
          </a:xfrm>
        </p:grpSpPr>
        <p:sp>
          <p:nvSpPr>
            <p:cNvPr id="58" name="Rectangle 5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5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3558" name="Group 61"/>
          <p:cNvGrpSpPr>
            <a:grpSpLocks/>
          </p:cNvGrpSpPr>
          <p:nvPr/>
        </p:nvGrpSpPr>
        <p:grpSpPr bwMode="auto">
          <a:xfrm>
            <a:off x="4533900" y="3781425"/>
            <a:ext cx="1600200" cy="1219200"/>
            <a:chOff x="1752600" y="1828800"/>
            <a:chExt cx="1600200" cy="1219200"/>
          </a:xfrm>
        </p:grpSpPr>
        <p:sp>
          <p:nvSpPr>
            <p:cNvPr id="63" name="Rectangle 6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15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3559" name="Group 66"/>
          <p:cNvGrpSpPr>
            <a:grpSpLocks/>
          </p:cNvGrpSpPr>
          <p:nvPr/>
        </p:nvGrpSpPr>
        <p:grpSpPr bwMode="auto">
          <a:xfrm>
            <a:off x="3200400" y="5257800"/>
            <a:ext cx="1600200" cy="1219200"/>
            <a:chOff x="1752600" y="1828800"/>
            <a:chExt cx="1600200" cy="1219200"/>
          </a:xfrm>
        </p:grpSpPr>
        <p:sp>
          <p:nvSpPr>
            <p:cNvPr id="68" name="Rectangle 6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7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78" name="Curved Connector 77"/>
          <p:cNvCxnSpPr>
            <a:stCxn id="50" idx="1"/>
            <a:endCxn id="61" idx="0"/>
          </p:cNvCxnSpPr>
          <p:nvPr/>
        </p:nvCxnSpPr>
        <p:spPr>
          <a:xfrm rot="10800000" flipV="1">
            <a:off x="2679700" y="2946401"/>
            <a:ext cx="596900" cy="83502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59" idx="3"/>
            <a:endCxn id="71" idx="0"/>
          </p:cNvCxnSpPr>
          <p:nvPr/>
        </p:nvCxnSpPr>
        <p:spPr>
          <a:xfrm>
            <a:off x="3251200" y="4581526"/>
            <a:ext cx="749300" cy="67627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>
            <a:stCxn id="49" idx="3"/>
            <a:endCxn id="66" idx="0"/>
          </p:cNvCxnSpPr>
          <p:nvPr/>
        </p:nvCxnSpPr>
        <p:spPr>
          <a:xfrm>
            <a:off x="4572000" y="3165475"/>
            <a:ext cx="762000" cy="61595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cxnSpLocks noChangeShapeType="1"/>
            <a:stCxn id="5" idx="3"/>
            <a:endCxn id="56" idx="1"/>
          </p:cNvCxnSpPr>
          <p:nvPr/>
        </p:nvCxnSpPr>
        <p:spPr bwMode="auto">
          <a:xfrm>
            <a:off x="6553200" y="2476501"/>
            <a:ext cx="711200" cy="79375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89" name="Rectangle 88"/>
          <p:cNvSpPr/>
          <p:nvPr/>
        </p:nvSpPr>
        <p:spPr>
          <a:xfrm>
            <a:off x="4038600" y="1752600"/>
            <a:ext cx="679450" cy="28733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root</a:t>
            </a:r>
          </a:p>
        </p:txBody>
      </p:sp>
      <p:cxnSp>
        <p:nvCxnSpPr>
          <p:cNvPr id="88" name="Curved Connector 87"/>
          <p:cNvCxnSpPr>
            <a:cxnSpLocks noChangeShapeType="1"/>
            <a:stCxn id="89" idx="3"/>
            <a:endCxn id="6" idx="1"/>
          </p:cNvCxnSpPr>
          <p:nvPr/>
        </p:nvCxnSpPr>
        <p:spPr bwMode="auto">
          <a:xfrm flipV="1">
            <a:off x="4718050" y="1866901"/>
            <a:ext cx="463550" cy="30163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23566" name="TextBox 3"/>
          <p:cNvSpPr txBox="1">
            <a:spLocks noChangeArrowheads="1"/>
          </p:cNvSpPr>
          <p:nvPr/>
        </p:nvSpPr>
        <p:spPr bwMode="auto">
          <a:xfrm>
            <a:off x="6553200" y="3895726"/>
            <a:ext cx="39624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1" indent="-342900">
              <a:buFontTx/>
              <a:buAutoNum type="arabicPeriod"/>
            </a:pPr>
            <a:r>
              <a:rPr lang="en-US"/>
              <a:t>Remember value of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root.left</a:t>
            </a:r>
            <a:r>
              <a:rPr lang="en-US"/>
              <a:t> (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 = root.left</a:t>
            </a:r>
            <a:r>
              <a:rPr lang="en-US"/>
              <a:t>)</a:t>
            </a:r>
          </a:p>
          <a:p>
            <a:pPr marL="342900" lvl="1" indent="-342900">
              <a:buFontTx/>
              <a:buAutoNum type="arabicPeriod"/>
            </a:pPr>
            <a:r>
              <a:rPr lang="en-US"/>
              <a:t>Set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root.left</a:t>
            </a:r>
            <a:r>
              <a:rPr lang="en-US"/>
              <a:t> to value of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temp.right</a:t>
            </a:r>
          </a:p>
          <a:p>
            <a:pPr marL="342900" lvl="1" indent="-342900">
              <a:buFontTx/>
              <a:buAutoNum type="arabicPeriod"/>
            </a:pPr>
            <a:r>
              <a:rPr lang="en-US"/>
              <a:t>Set</a:t>
            </a:r>
            <a:r>
              <a:rPr lang="en-US" sz="1600"/>
              <a:t>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temp.right</a:t>
            </a:r>
            <a:r>
              <a:rPr lang="en-US" sz="1600"/>
              <a:t> </a:t>
            </a:r>
            <a:r>
              <a:rPr lang="en-US"/>
              <a:t>to</a:t>
            </a:r>
            <a:r>
              <a:rPr lang="en-US" sz="1600"/>
              <a:t>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</a:t>
            </a:r>
          </a:p>
          <a:p>
            <a:pPr marL="342900" lvl="1" indent="-342900">
              <a:buFontTx/>
              <a:buAutoNum type="arabicPeriod"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marL="342900" lvl="1" indent="-342900">
              <a:buFontTx/>
              <a:buAutoNum type="arabicPeriod"/>
            </a:pPr>
            <a:endParaRPr lang="en-US"/>
          </a:p>
          <a:p>
            <a:pPr marL="342900" lvl="1" indent="-342900">
              <a:buFontTx/>
              <a:buAutoNum type="arabicPeriod"/>
            </a:pPr>
            <a:endParaRPr lang="en-US"/>
          </a:p>
          <a:p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197100" y="2193925"/>
            <a:ext cx="679450" cy="28575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</a:t>
            </a:r>
          </a:p>
        </p:txBody>
      </p:sp>
      <p:cxnSp>
        <p:nvCxnSpPr>
          <p:cNvPr id="43" name="Curved Connector 42"/>
          <p:cNvCxnSpPr>
            <a:stCxn id="42" idx="3"/>
            <a:endCxn id="51" idx="1"/>
          </p:cNvCxnSpPr>
          <p:nvPr/>
        </p:nvCxnSpPr>
        <p:spPr>
          <a:xfrm>
            <a:off x="2876550" y="2336801"/>
            <a:ext cx="323850" cy="2190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urved Connector 6"/>
          <p:cNvCxnSpPr>
            <a:cxnSpLocks noChangeShapeType="1"/>
            <a:stCxn id="8" idx="1"/>
            <a:endCxn id="66" idx="0"/>
          </p:cNvCxnSpPr>
          <p:nvPr/>
        </p:nvCxnSpPr>
        <p:spPr bwMode="auto">
          <a:xfrm rot="10800000" flipH="1" flipV="1">
            <a:off x="5257800" y="2257425"/>
            <a:ext cx="76200" cy="1524000"/>
          </a:xfrm>
          <a:prstGeom prst="curvedConnector4">
            <a:avLst>
              <a:gd name="adj1" fmla="val -300000"/>
              <a:gd name="adj2" fmla="val 53125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cxnSp>
        <p:nvCxnSpPr>
          <p:cNvPr id="13" name="Curved Connector 12"/>
          <p:cNvCxnSpPr>
            <a:cxnSpLocks noChangeShapeType="1"/>
            <a:stCxn id="49" idx="3"/>
            <a:endCxn id="6" idx="1"/>
          </p:cNvCxnSpPr>
          <p:nvPr/>
        </p:nvCxnSpPr>
        <p:spPr bwMode="auto">
          <a:xfrm flipV="1">
            <a:off x="4572000" y="1866901"/>
            <a:ext cx="609600" cy="1298575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6020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4" name="Straight Connector 3"/>
          <p:cNvCxnSpPr>
            <a:stCxn id="8" idx="3"/>
            <a:endCxn id="21" idx="0"/>
          </p:cNvCxnSpPr>
          <p:nvPr/>
        </p:nvCxnSpPr>
        <p:spPr>
          <a:xfrm flipH="1">
            <a:off x="3868739" y="3001964"/>
            <a:ext cx="344487" cy="35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63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right about the parent so that the red child is on the same side of the parent as the parent is to the grandparent</a:t>
            </a:r>
          </a:p>
        </p:txBody>
      </p:sp>
      <p:sp>
        <p:nvSpPr>
          <p:cNvPr id="11" name="Curved Down Arrow 10"/>
          <p:cNvSpPr/>
          <p:nvPr/>
        </p:nvSpPr>
        <p:spPr>
          <a:xfrm>
            <a:off x="3868738" y="2298700"/>
            <a:ext cx="1128712" cy="4953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815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4" name="Straight Connector 3"/>
          <p:cNvCxnSpPr>
            <a:stCxn id="8" idx="5"/>
            <a:endCxn id="21" idx="0"/>
          </p:cNvCxnSpPr>
          <p:nvPr/>
        </p:nvCxnSpPr>
        <p:spPr>
          <a:xfrm>
            <a:off x="4589464" y="3001964"/>
            <a:ext cx="358775" cy="35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887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right about the parent so that the red child is on the same side of the parent as the parent is to the grandparent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815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4" name="Straight Connector 3"/>
          <p:cNvCxnSpPr>
            <a:stCxn id="8" idx="5"/>
            <a:endCxn id="21" idx="0"/>
          </p:cNvCxnSpPr>
          <p:nvPr/>
        </p:nvCxnSpPr>
        <p:spPr>
          <a:xfrm>
            <a:off x="4589464" y="3001964"/>
            <a:ext cx="358775" cy="35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911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NOW, change colors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815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4" name="Straight Connector 3"/>
          <p:cNvCxnSpPr>
            <a:stCxn id="8" idx="5"/>
            <a:endCxn id="21" idx="0"/>
          </p:cNvCxnSpPr>
          <p:nvPr/>
        </p:nvCxnSpPr>
        <p:spPr>
          <a:xfrm>
            <a:off x="4589464" y="3001964"/>
            <a:ext cx="358775" cy="35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935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NOW, change colors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815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4" name="Straight Connector 3"/>
          <p:cNvCxnSpPr>
            <a:stCxn id="8" idx="5"/>
            <a:endCxn id="21" idx="0"/>
          </p:cNvCxnSpPr>
          <p:nvPr/>
        </p:nvCxnSpPr>
        <p:spPr>
          <a:xfrm>
            <a:off x="4589464" y="3001964"/>
            <a:ext cx="358775" cy="35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959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and rotate left . . .</a:t>
            </a:r>
          </a:p>
        </p:txBody>
      </p:sp>
      <p:sp>
        <p:nvSpPr>
          <p:cNvPr id="11" name="Curved Up Arrow 10"/>
          <p:cNvSpPr/>
          <p:nvPr/>
        </p:nvSpPr>
        <p:spPr>
          <a:xfrm rot="10800000">
            <a:off x="3243264" y="1436688"/>
            <a:ext cx="1152525" cy="533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998788" y="25590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cxnSp>
        <p:nvCxnSpPr>
          <p:cNvPr id="4" name="Straight Connector 3"/>
          <p:cNvCxnSpPr>
            <a:stCxn id="5" idx="3"/>
            <a:endCxn id="21" idx="0"/>
          </p:cNvCxnSpPr>
          <p:nvPr/>
        </p:nvCxnSpPr>
        <p:spPr>
          <a:xfrm flipH="1">
            <a:off x="3265489" y="2159000"/>
            <a:ext cx="414337" cy="400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983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and rotate left. . .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998788" y="25590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cxnSp>
        <p:nvCxnSpPr>
          <p:cNvPr id="4" name="Straight Connector 3"/>
          <p:cNvCxnSpPr>
            <a:stCxn id="5" idx="3"/>
            <a:endCxn id="21" idx="0"/>
          </p:cNvCxnSpPr>
          <p:nvPr/>
        </p:nvCxnSpPr>
        <p:spPr>
          <a:xfrm flipH="1">
            <a:off x="3265489" y="2159000"/>
            <a:ext cx="414337" cy="400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007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19400" y="4572000"/>
            <a:ext cx="211613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Balanced tree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29026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grpSp>
        <p:nvGrpSpPr>
          <p:cNvPr id="129027" name="Group 9"/>
          <p:cNvGrpSpPr>
            <a:grpSpLocks/>
          </p:cNvGrpSpPr>
          <p:nvPr/>
        </p:nvGrpSpPr>
        <p:grpSpPr bwMode="auto">
          <a:xfrm>
            <a:off x="2438400" y="1627188"/>
            <a:ext cx="2330450" cy="3060700"/>
            <a:chOff x="5759450" y="1782233"/>
            <a:chExt cx="2330450" cy="3060700"/>
          </a:xfrm>
        </p:grpSpPr>
        <p:sp>
          <p:nvSpPr>
            <p:cNvPr id="11" name="Oval 10"/>
            <p:cNvSpPr/>
            <p:nvPr/>
          </p:nvSpPr>
          <p:spPr>
            <a:xfrm>
              <a:off x="6978650" y="1782233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29029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600" y="2286529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600" y="228652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29030" name="Group 13"/>
            <p:cNvGrpSpPr>
              <a:grpSpLocks/>
            </p:cNvGrpSpPr>
            <p:nvPr/>
          </p:nvGrpSpPr>
          <p:grpSpPr bwMode="auto">
            <a:xfrm>
              <a:off x="6451600" y="4309533"/>
              <a:ext cx="1638300" cy="533400"/>
              <a:chOff x="6426200" y="4000500"/>
              <a:chExt cx="1638300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200" y="40005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531100" y="40005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129031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2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0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5750" y="2237845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263" y="2237845"/>
              <a:ext cx="3444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150" y="3079220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663" y="3079220"/>
              <a:ext cx="4206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718300" y="3922183"/>
              <a:ext cx="33813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434263" y="3922183"/>
              <a:ext cx="38893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0050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grpSp>
        <p:nvGrpSpPr>
          <p:cNvPr id="130051" name="Group 9"/>
          <p:cNvGrpSpPr>
            <a:grpSpLocks/>
          </p:cNvGrpSpPr>
          <p:nvPr/>
        </p:nvGrpSpPr>
        <p:grpSpPr bwMode="auto">
          <a:xfrm>
            <a:off x="2438400" y="1627188"/>
            <a:ext cx="2330450" cy="3060700"/>
            <a:chOff x="5759450" y="1782233"/>
            <a:chExt cx="2330450" cy="3060700"/>
          </a:xfrm>
        </p:grpSpPr>
        <p:sp>
          <p:nvSpPr>
            <p:cNvPr id="11" name="Oval 10"/>
            <p:cNvSpPr/>
            <p:nvPr/>
          </p:nvSpPr>
          <p:spPr>
            <a:xfrm>
              <a:off x="6978650" y="1782233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0055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600" y="2286529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600" y="228652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0056" name="Group 13"/>
            <p:cNvGrpSpPr>
              <a:grpSpLocks/>
            </p:cNvGrpSpPr>
            <p:nvPr/>
          </p:nvGrpSpPr>
          <p:grpSpPr bwMode="auto">
            <a:xfrm>
              <a:off x="6451600" y="4309533"/>
              <a:ext cx="1638300" cy="533400"/>
              <a:chOff x="6426200" y="4000500"/>
              <a:chExt cx="1638300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200" y="40005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531100" y="40005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130057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2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0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5750" y="2237845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263" y="2237845"/>
              <a:ext cx="3444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150" y="3079220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663" y="3079220"/>
              <a:ext cx="4206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718300" y="3922183"/>
              <a:ext cx="33813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434263" y="3922183"/>
              <a:ext cx="38893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1074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grpSp>
        <p:nvGrpSpPr>
          <p:cNvPr id="131075" name="Group 9"/>
          <p:cNvGrpSpPr>
            <a:grpSpLocks/>
          </p:cNvGrpSpPr>
          <p:nvPr/>
        </p:nvGrpSpPr>
        <p:grpSpPr bwMode="auto">
          <a:xfrm>
            <a:off x="2438400" y="1627188"/>
            <a:ext cx="2330450" cy="3060700"/>
            <a:chOff x="5759450" y="1782233"/>
            <a:chExt cx="2330450" cy="3060700"/>
          </a:xfrm>
        </p:grpSpPr>
        <p:sp>
          <p:nvSpPr>
            <p:cNvPr id="11" name="Oval 10"/>
            <p:cNvSpPr/>
            <p:nvPr/>
          </p:nvSpPr>
          <p:spPr>
            <a:xfrm>
              <a:off x="6978650" y="1782233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1081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600" y="2286529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600" y="228652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1082" name="Group 13"/>
            <p:cNvGrpSpPr>
              <a:grpSpLocks/>
            </p:cNvGrpSpPr>
            <p:nvPr/>
          </p:nvGrpSpPr>
          <p:grpSpPr bwMode="auto">
            <a:xfrm>
              <a:off x="6451600" y="4309533"/>
              <a:ext cx="1638300" cy="533400"/>
              <a:chOff x="6426200" y="4000500"/>
              <a:chExt cx="1638300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200" y="40005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531100" y="40005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131083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2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0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5750" y="2237845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263" y="2237845"/>
              <a:ext cx="3444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150" y="3079220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663" y="3079220"/>
              <a:ext cx="4206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718300" y="3922183"/>
              <a:ext cx="33813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434263" y="3922183"/>
              <a:ext cx="38893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49813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If a parent is red, and its sibling is also red, they can both be changed to black, and the grandparent to red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419725" y="3960814"/>
            <a:ext cx="1352550" cy="5730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Algorithm for Rotation </a:t>
            </a:r>
            <a:r>
              <a:rPr lang="en-US"/>
              <a:t>(cont.)</a:t>
            </a:r>
          </a:p>
        </p:txBody>
      </p:sp>
      <p:grpSp>
        <p:nvGrpSpPr>
          <p:cNvPr id="24578" name="Group 8"/>
          <p:cNvGrpSpPr>
            <a:grpSpLocks/>
          </p:cNvGrpSpPr>
          <p:nvPr/>
        </p:nvGrpSpPr>
        <p:grpSpPr bwMode="auto">
          <a:xfrm>
            <a:off x="5181600" y="1666875"/>
            <a:ext cx="1600200" cy="1219200"/>
            <a:chOff x="1752600" y="1828800"/>
            <a:chExt cx="1600200" cy="1219200"/>
          </a:xfrm>
        </p:grpSpPr>
        <p:sp>
          <p:nvSpPr>
            <p:cNvPr id="3" name="Rectangle 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20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4579" name="Group 46"/>
          <p:cNvGrpSpPr>
            <a:grpSpLocks/>
          </p:cNvGrpSpPr>
          <p:nvPr/>
        </p:nvGrpSpPr>
        <p:grpSpPr bwMode="auto">
          <a:xfrm>
            <a:off x="3200400" y="2355850"/>
            <a:ext cx="1600200" cy="1219200"/>
            <a:chOff x="1752600" y="1828800"/>
            <a:chExt cx="1600200" cy="1219200"/>
          </a:xfrm>
        </p:grpSpPr>
        <p:sp>
          <p:nvSpPr>
            <p:cNvPr id="48" name="Rectangle 4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10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4580" name="Group 51"/>
          <p:cNvGrpSpPr>
            <a:grpSpLocks/>
          </p:cNvGrpSpPr>
          <p:nvPr/>
        </p:nvGrpSpPr>
        <p:grpSpPr bwMode="auto">
          <a:xfrm>
            <a:off x="7264400" y="2355850"/>
            <a:ext cx="1600200" cy="1219200"/>
            <a:chOff x="1752600" y="1828800"/>
            <a:chExt cx="1600200" cy="1219200"/>
          </a:xfrm>
        </p:grpSpPr>
        <p:sp>
          <p:nvSpPr>
            <p:cNvPr id="53" name="Rectangle 5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40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4581" name="Group 56"/>
          <p:cNvGrpSpPr>
            <a:grpSpLocks/>
          </p:cNvGrpSpPr>
          <p:nvPr/>
        </p:nvGrpSpPr>
        <p:grpSpPr bwMode="auto">
          <a:xfrm>
            <a:off x="1879600" y="3771900"/>
            <a:ext cx="1600200" cy="1219200"/>
            <a:chOff x="1752600" y="1828800"/>
            <a:chExt cx="1600200" cy="1219200"/>
          </a:xfrm>
        </p:grpSpPr>
        <p:sp>
          <p:nvSpPr>
            <p:cNvPr id="58" name="Rectangle 5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5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4582" name="Group 61"/>
          <p:cNvGrpSpPr>
            <a:grpSpLocks/>
          </p:cNvGrpSpPr>
          <p:nvPr/>
        </p:nvGrpSpPr>
        <p:grpSpPr bwMode="auto">
          <a:xfrm>
            <a:off x="4533900" y="3771900"/>
            <a:ext cx="1600200" cy="1219200"/>
            <a:chOff x="1752600" y="1828800"/>
            <a:chExt cx="1600200" cy="1219200"/>
          </a:xfrm>
        </p:grpSpPr>
        <p:sp>
          <p:nvSpPr>
            <p:cNvPr id="63" name="Rectangle 6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15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4583" name="Group 66"/>
          <p:cNvGrpSpPr>
            <a:grpSpLocks/>
          </p:cNvGrpSpPr>
          <p:nvPr/>
        </p:nvGrpSpPr>
        <p:grpSpPr bwMode="auto">
          <a:xfrm>
            <a:off x="3200400" y="5248275"/>
            <a:ext cx="1600200" cy="1219200"/>
            <a:chOff x="1752600" y="1828800"/>
            <a:chExt cx="1600200" cy="1219200"/>
          </a:xfrm>
        </p:grpSpPr>
        <p:sp>
          <p:nvSpPr>
            <p:cNvPr id="68" name="Rectangle 6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7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78" name="Curved Connector 77"/>
          <p:cNvCxnSpPr>
            <a:stCxn id="50" idx="1"/>
            <a:endCxn id="61" idx="0"/>
          </p:cNvCxnSpPr>
          <p:nvPr/>
        </p:nvCxnSpPr>
        <p:spPr>
          <a:xfrm rot="10800000" flipV="1">
            <a:off x="2679700" y="2936876"/>
            <a:ext cx="596900" cy="83502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59" idx="3"/>
            <a:endCxn id="71" idx="0"/>
          </p:cNvCxnSpPr>
          <p:nvPr/>
        </p:nvCxnSpPr>
        <p:spPr>
          <a:xfrm>
            <a:off x="3251200" y="4572001"/>
            <a:ext cx="749300" cy="67627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cxnSpLocks noChangeShapeType="1"/>
            <a:stCxn id="5" idx="3"/>
            <a:endCxn id="56" idx="1"/>
          </p:cNvCxnSpPr>
          <p:nvPr/>
        </p:nvCxnSpPr>
        <p:spPr bwMode="auto">
          <a:xfrm>
            <a:off x="6553200" y="2466976"/>
            <a:ext cx="711200" cy="79375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89" name="Rectangle 88"/>
          <p:cNvSpPr/>
          <p:nvPr/>
        </p:nvSpPr>
        <p:spPr>
          <a:xfrm>
            <a:off x="3962400" y="1743075"/>
            <a:ext cx="679450" cy="28733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root</a:t>
            </a:r>
          </a:p>
        </p:txBody>
      </p:sp>
      <p:cxnSp>
        <p:nvCxnSpPr>
          <p:cNvPr id="88" name="Curved Connector 87"/>
          <p:cNvCxnSpPr>
            <a:cxnSpLocks noChangeShapeType="1"/>
            <a:stCxn id="89" idx="3"/>
            <a:endCxn id="6" idx="1"/>
          </p:cNvCxnSpPr>
          <p:nvPr/>
        </p:nvCxnSpPr>
        <p:spPr bwMode="auto">
          <a:xfrm flipV="1">
            <a:off x="4641850" y="1857376"/>
            <a:ext cx="539750" cy="30163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24589" name="TextBox 3"/>
          <p:cNvSpPr txBox="1">
            <a:spLocks noChangeArrowheads="1"/>
          </p:cNvSpPr>
          <p:nvPr/>
        </p:nvSpPr>
        <p:spPr bwMode="auto">
          <a:xfrm>
            <a:off x="6553200" y="3886200"/>
            <a:ext cx="3962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1" indent="-342900">
              <a:buFontTx/>
              <a:buAutoNum type="arabicPeriod"/>
            </a:pPr>
            <a:r>
              <a:rPr lang="en-US"/>
              <a:t>Remember value of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root.left</a:t>
            </a:r>
            <a:r>
              <a:rPr lang="en-US"/>
              <a:t> (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 = root.left</a:t>
            </a:r>
            <a:r>
              <a:rPr lang="en-US"/>
              <a:t>)</a:t>
            </a:r>
          </a:p>
          <a:p>
            <a:pPr marL="342900" lvl="1" indent="-342900">
              <a:buFontTx/>
              <a:buAutoNum type="arabicPeriod"/>
            </a:pPr>
            <a:r>
              <a:rPr lang="en-US"/>
              <a:t>Set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root.left</a:t>
            </a:r>
            <a:r>
              <a:rPr lang="en-US"/>
              <a:t> to value of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temp.right</a:t>
            </a:r>
          </a:p>
          <a:p>
            <a:pPr marL="342900" lvl="1" indent="-342900">
              <a:buFontTx/>
              <a:buAutoNum type="arabicPeriod"/>
            </a:pPr>
            <a:r>
              <a:rPr lang="en-US"/>
              <a:t>Set</a:t>
            </a:r>
            <a:r>
              <a:rPr lang="en-US" sz="1600"/>
              <a:t>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temp.right</a:t>
            </a:r>
            <a:r>
              <a:rPr lang="en-US" sz="1600"/>
              <a:t> </a:t>
            </a:r>
            <a:r>
              <a:rPr lang="en-US"/>
              <a:t>to</a:t>
            </a:r>
            <a:r>
              <a:rPr lang="en-US" sz="1600"/>
              <a:t>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</a:t>
            </a:r>
          </a:p>
          <a:p>
            <a:pPr marL="342900" lvl="1" indent="-342900">
              <a:buFontTx/>
              <a:buAutoNum type="arabicPeriod"/>
            </a:pPr>
            <a:r>
              <a:rPr lang="en-US"/>
              <a:t>Set</a:t>
            </a:r>
            <a:r>
              <a:rPr lang="en-US" sz="1600"/>
              <a:t>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/>
              <a:t> </a:t>
            </a:r>
            <a:r>
              <a:rPr lang="en-US"/>
              <a:t>to</a:t>
            </a:r>
            <a:r>
              <a:rPr lang="en-US" sz="1600"/>
              <a:t>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197100" y="2184400"/>
            <a:ext cx="679450" cy="28575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</a:t>
            </a:r>
          </a:p>
        </p:txBody>
      </p:sp>
      <p:cxnSp>
        <p:nvCxnSpPr>
          <p:cNvPr id="43" name="Curved Connector 42"/>
          <p:cNvCxnSpPr>
            <a:stCxn id="42" idx="3"/>
            <a:endCxn id="51" idx="1"/>
          </p:cNvCxnSpPr>
          <p:nvPr/>
        </p:nvCxnSpPr>
        <p:spPr>
          <a:xfrm>
            <a:off x="2876550" y="2327276"/>
            <a:ext cx="323850" cy="2190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urved Connector 6"/>
          <p:cNvCxnSpPr>
            <a:cxnSpLocks noChangeShapeType="1"/>
            <a:stCxn id="8" idx="1"/>
            <a:endCxn id="66" idx="0"/>
          </p:cNvCxnSpPr>
          <p:nvPr/>
        </p:nvCxnSpPr>
        <p:spPr bwMode="auto">
          <a:xfrm rot="10800000" flipH="1" flipV="1">
            <a:off x="5257800" y="2247900"/>
            <a:ext cx="76200" cy="1524000"/>
          </a:xfrm>
          <a:prstGeom prst="curvedConnector4">
            <a:avLst>
              <a:gd name="adj1" fmla="val -300000"/>
              <a:gd name="adj2" fmla="val 53125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cxnSp>
        <p:nvCxnSpPr>
          <p:cNvPr id="13" name="Curved Connector 12"/>
          <p:cNvCxnSpPr>
            <a:cxnSpLocks noChangeShapeType="1"/>
            <a:stCxn id="49" idx="3"/>
            <a:endCxn id="6" idx="1"/>
          </p:cNvCxnSpPr>
          <p:nvPr/>
        </p:nvCxnSpPr>
        <p:spPr bwMode="auto">
          <a:xfrm flipV="1">
            <a:off x="4572000" y="1857376"/>
            <a:ext cx="609600" cy="1298575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cxnSp>
        <p:nvCxnSpPr>
          <p:cNvPr id="10" name="Curved Connector 9"/>
          <p:cNvCxnSpPr>
            <a:cxnSpLocks noChangeShapeType="1"/>
            <a:stCxn id="89" idx="1"/>
            <a:endCxn id="51" idx="0"/>
          </p:cNvCxnSpPr>
          <p:nvPr/>
        </p:nvCxnSpPr>
        <p:spPr bwMode="auto">
          <a:xfrm rot="10800000" flipH="1" flipV="1">
            <a:off x="3962400" y="1887538"/>
            <a:ext cx="38100" cy="468312"/>
          </a:xfrm>
          <a:prstGeom prst="curvedConnector4">
            <a:avLst>
              <a:gd name="adj1" fmla="val -600000"/>
              <a:gd name="adj2" fmla="val 65083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2098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grpSp>
        <p:nvGrpSpPr>
          <p:cNvPr id="132099" name="Group 9"/>
          <p:cNvGrpSpPr>
            <a:grpSpLocks/>
          </p:cNvGrpSpPr>
          <p:nvPr/>
        </p:nvGrpSpPr>
        <p:grpSpPr bwMode="auto">
          <a:xfrm>
            <a:off x="2438400" y="1627188"/>
            <a:ext cx="2330450" cy="3060700"/>
            <a:chOff x="5759450" y="1782233"/>
            <a:chExt cx="2330450" cy="3060700"/>
          </a:xfrm>
        </p:grpSpPr>
        <p:sp>
          <p:nvSpPr>
            <p:cNvPr id="11" name="Oval 10"/>
            <p:cNvSpPr/>
            <p:nvPr/>
          </p:nvSpPr>
          <p:spPr>
            <a:xfrm>
              <a:off x="6978650" y="1782233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2105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600" y="2286529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600" y="228652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2106" name="Group 13"/>
            <p:cNvGrpSpPr>
              <a:grpSpLocks/>
            </p:cNvGrpSpPr>
            <p:nvPr/>
          </p:nvGrpSpPr>
          <p:grpSpPr bwMode="auto">
            <a:xfrm>
              <a:off x="6451600" y="4309533"/>
              <a:ext cx="1638300" cy="533400"/>
              <a:chOff x="6426200" y="4000500"/>
              <a:chExt cx="1638300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200" y="40005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531100" y="40005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132107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200" y="3123671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0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5750" y="2237845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263" y="2237845"/>
              <a:ext cx="3444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150" y="3079220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663" y="3079220"/>
              <a:ext cx="4206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718300" y="3922183"/>
              <a:ext cx="33813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434263" y="3922183"/>
              <a:ext cx="38893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49813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If a parent is red, and its sibling is also red, they can both be changed to black, and the grandparent to red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419725" y="3960814"/>
            <a:ext cx="1352550" cy="5730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3122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grpSp>
        <p:nvGrpSpPr>
          <p:cNvPr id="133123" name="Group 9"/>
          <p:cNvGrpSpPr>
            <a:grpSpLocks/>
          </p:cNvGrpSpPr>
          <p:nvPr/>
        </p:nvGrpSpPr>
        <p:grpSpPr bwMode="auto">
          <a:xfrm>
            <a:off x="2438400" y="1627188"/>
            <a:ext cx="2330450" cy="3060700"/>
            <a:chOff x="5759450" y="1782233"/>
            <a:chExt cx="2330450" cy="3060700"/>
          </a:xfrm>
        </p:grpSpPr>
        <p:sp>
          <p:nvSpPr>
            <p:cNvPr id="11" name="Oval 10"/>
            <p:cNvSpPr/>
            <p:nvPr/>
          </p:nvSpPr>
          <p:spPr>
            <a:xfrm>
              <a:off x="6978650" y="1782233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3128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600" y="2286529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600" y="228652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3129" name="Group 13"/>
            <p:cNvGrpSpPr>
              <a:grpSpLocks/>
            </p:cNvGrpSpPr>
            <p:nvPr/>
          </p:nvGrpSpPr>
          <p:grpSpPr bwMode="auto">
            <a:xfrm>
              <a:off x="6451600" y="4309533"/>
              <a:ext cx="1638300" cy="533400"/>
              <a:chOff x="6426200" y="4000500"/>
              <a:chExt cx="1638300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200" y="40005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531100" y="40005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133130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200" y="3123671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0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5750" y="2237845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263" y="2237845"/>
              <a:ext cx="3444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150" y="3079220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663" y="3079220"/>
              <a:ext cx="4206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718300" y="3922183"/>
              <a:ext cx="33813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434263" y="3922183"/>
              <a:ext cx="38893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49813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The problem has now shifted up the tree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4146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grpSp>
        <p:nvGrpSpPr>
          <p:cNvPr id="134147" name="Group 9"/>
          <p:cNvGrpSpPr>
            <a:grpSpLocks/>
          </p:cNvGrpSpPr>
          <p:nvPr/>
        </p:nvGrpSpPr>
        <p:grpSpPr bwMode="auto">
          <a:xfrm>
            <a:off x="2438400" y="1627188"/>
            <a:ext cx="2330450" cy="3060700"/>
            <a:chOff x="5759450" y="1782233"/>
            <a:chExt cx="2330450" cy="3060700"/>
          </a:xfrm>
        </p:grpSpPr>
        <p:sp>
          <p:nvSpPr>
            <p:cNvPr id="11" name="Oval 10"/>
            <p:cNvSpPr/>
            <p:nvPr/>
          </p:nvSpPr>
          <p:spPr>
            <a:xfrm>
              <a:off x="6978650" y="1782233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4154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600" y="2286529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600" y="228652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4155" name="Group 13"/>
            <p:cNvGrpSpPr>
              <a:grpSpLocks/>
            </p:cNvGrpSpPr>
            <p:nvPr/>
          </p:nvGrpSpPr>
          <p:grpSpPr bwMode="auto">
            <a:xfrm>
              <a:off x="6451600" y="4309533"/>
              <a:ext cx="1638300" cy="533400"/>
              <a:chOff x="6426200" y="4000500"/>
              <a:chExt cx="1638300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200" y="40005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531100" y="40005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134156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200" y="3123671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0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5750" y="2237845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263" y="2237845"/>
              <a:ext cx="3444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150" y="3079220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663" y="3079220"/>
              <a:ext cx="4206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718300" y="3922183"/>
              <a:ext cx="33813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434263" y="3922183"/>
              <a:ext cx="38893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59338"/>
            <a:ext cx="3238500" cy="1617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We cannot change 2 to black because its sibling 14 is already black (both siblings have to be red (unless there is no sibling) to do the color change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657601" y="2890838"/>
            <a:ext cx="1762125" cy="1797050"/>
          </a:xfrm>
          <a:prstGeom prst="line">
            <a:avLst/>
          </a:prstGeom>
          <a:ln w="31750"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5419725" y="3960814"/>
            <a:ext cx="1352550" cy="5730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5170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grpSp>
        <p:nvGrpSpPr>
          <p:cNvPr id="135171" name="Group 9"/>
          <p:cNvGrpSpPr>
            <a:grpSpLocks/>
          </p:cNvGrpSpPr>
          <p:nvPr/>
        </p:nvGrpSpPr>
        <p:grpSpPr bwMode="auto">
          <a:xfrm>
            <a:off x="2438400" y="1627188"/>
            <a:ext cx="2330450" cy="3060700"/>
            <a:chOff x="5759450" y="1782233"/>
            <a:chExt cx="2330450" cy="3060700"/>
          </a:xfrm>
        </p:grpSpPr>
        <p:sp>
          <p:nvSpPr>
            <p:cNvPr id="11" name="Oval 10"/>
            <p:cNvSpPr/>
            <p:nvPr/>
          </p:nvSpPr>
          <p:spPr>
            <a:xfrm>
              <a:off x="6978650" y="1782233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5179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600" y="2286529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600" y="228652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5180" name="Group 13"/>
            <p:cNvGrpSpPr>
              <a:grpSpLocks/>
            </p:cNvGrpSpPr>
            <p:nvPr/>
          </p:nvGrpSpPr>
          <p:grpSpPr bwMode="auto">
            <a:xfrm>
              <a:off x="6451600" y="4309533"/>
              <a:ext cx="1638300" cy="533400"/>
              <a:chOff x="6426200" y="4000500"/>
              <a:chExt cx="1638300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200" y="40005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531100" y="40005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135181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200" y="3123671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0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5750" y="2237845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263" y="2237845"/>
              <a:ext cx="3444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150" y="3079220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663" y="3079220"/>
              <a:ext cx="4206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718300" y="3922183"/>
              <a:ext cx="33813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434263" y="3922183"/>
              <a:ext cx="38893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59339"/>
            <a:ext cx="3162300" cy="1438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We need to rotate left around 2 so that the red child is on the same side of the parent as the parent is to the grandparent</a:t>
            </a:r>
          </a:p>
        </p:txBody>
      </p:sp>
      <p:sp>
        <p:nvSpPr>
          <p:cNvPr id="34" name="Curved Up Arrow 33"/>
          <p:cNvSpPr/>
          <p:nvPr/>
        </p:nvSpPr>
        <p:spPr>
          <a:xfrm rot="10800000">
            <a:off x="2692401" y="2247900"/>
            <a:ext cx="1154113" cy="533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419725" y="3960814"/>
            <a:ext cx="1352550" cy="5730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657601" y="2890838"/>
            <a:ext cx="1762125" cy="1797050"/>
          </a:xfrm>
          <a:prstGeom prst="line">
            <a:avLst/>
          </a:prstGeom>
          <a:ln w="31750"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6194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grpSp>
        <p:nvGrpSpPr>
          <p:cNvPr id="136195" name="Group 9"/>
          <p:cNvGrpSpPr>
            <a:grpSpLocks/>
          </p:cNvGrpSpPr>
          <p:nvPr/>
        </p:nvGrpSpPr>
        <p:grpSpPr bwMode="auto">
          <a:xfrm>
            <a:off x="1893888" y="1627188"/>
            <a:ext cx="2830512" cy="3060700"/>
            <a:chOff x="5215567" y="1782233"/>
            <a:chExt cx="2829883" cy="3060700"/>
          </a:xfrm>
        </p:grpSpPr>
        <p:sp>
          <p:nvSpPr>
            <p:cNvPr id="11" name="Oval 10"/>
            <p:cNvSpPr/>
            <p:nvPr/>
          </p:nvSpPr>
          <p:spPr>
            <a:xfrm>
              <a:off x="6978887" y="1782233"/>
              <a:ext cx="533281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6201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973" y="2286529"/>
                <a:ext cx="533281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719" y="2286529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6202" name="Group 13"/>
            <p:cNvGrpSpPr>
              <a:grpSpLocks/>
            </p:cNvGrpSpPr>
            <p:nvPr/>
          </p:nvGrpSpPr>
          <p:grpSpPr bwMode="auto">
            <a:xfrm>
              <a:off x="5215567" y="4309533"/>
              <a:ext cx="1769433" cy="533400"/>
              <a:chOff x="5190167" y="4000500"/>
              <a:chExt cx="1769433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554" y="4000500"/>
                <a:ext cx="533282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5190167" y="4000500"/>
                <a:ext cx="533282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grpSp>
          <p:nvGrpSpPr>
            <p:cNvPr id="136203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437" y="3123671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508" y="3123671"/>
                <a:ext cx="533281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6063" y="2237845"/>
              <a:ext cx="42059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399" y="2237845"/>
              <a:ext cx="344410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599" y="3079220"/>
              <a:ext cx="42059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934" y="3079220"/>
              <a:ext cx="420594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6" idx="5"/>
            </p:cNvCxnSpPr>
            <p:nvPr/>
          </p:nvCxnSpPr>
          <p:spPr>
            <a:xfrm>
              <a:off x="6215470" y="3922183"/>
              <a:ext cx="50312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26" idx="3"/>
            </p:cNvCxnSpPr>
            <p:nvPr/>
          </p:nvCxnSpPr>
          <p:spPr>
            <a:xfrm flipH="1">
              <a:off x="5482208" y="3922183"/>
              <a:ext cx="355521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59339"/>
            <a:ext cx="3162300" cy="1438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We need to rotate left around 2 so that the red child is on the same side of the parent as the parent is to the grandparent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419725" y="3960814"/>
            <a:ext cx="1352550" cy="5730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7218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grpSp>
        <p:nvGrpSpPr>
          <p:cNvPr id="137219" name="Group 9"/>
          <p:cNvGrpSpPr>
            <a:grpSpLocks/>
          </p:cNvGrpSpPr>
          <p:nvPr/>
        </p:nvGrpSpPr>
        <p:grpSpPr bwMode="auto">
          <a:xfrm>
            <a:off x="1893888" y="1627188"/>
            <a:ext cx="2830512" cy="3060700"/>
            <a:chOff x="5215567" y="1782233"/>
            <a:chExt cx="2829883" cy="3060700"/>
          </a:xfrm>
        </p:grpSpPr>
        <p:sp>
          <p:nvSpPr>
            <p:cNvPr id="11" name="Oval 10"/>
            <p:cNvSpPr/>
            <p:nvPr/>
          </p:nvSpPr>
          <p:spPr>
            <a:xfrm>
              <a:off x="6978887" y="1782233"/>
              <a:ext cx="533281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7225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973" y="2286529"/>
                <a:ext cx="533281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719" y="2286529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7226" name="Group 13"/>
            <p:cNvGrpSpPr>
              <a:grpSpLocks/>
            </p:cNvGrpSpPr>
            <p:nvPr/>
          </p:nvGrpSpPr>
          <p:grpSpPr bwMode="auto">
            <a:xfrm>
              <a:off x="5215567" y="4309533"/>
              <a:ext cx="1769433" cy="533400"/>
              <a:chOff x="5190167" y="4000500"/>
              <a:chExt cx="1769433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554" y="4000500"/>
                <a:ext cx="533282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5190167" y="4000500"/>
                <a:ext cx="533282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grpSp>
          <p:nvGrpSpPr>
            <p:cNvPr id="137227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437" y="3123671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508" y="3123671"/>
                <a:ext cx="533281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6063" y="2237845"/>
              <a:ext cx="42059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399" y="2237845"/>
              <a:ext cx="344410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599" y="3079220"/>
              <a:ext cx="42059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934" y="3079220"/>
              <a:ext cx="420594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6" idx="5"/>
            </p:cNvCxnSpPr>
            <p:nvPr/>
          </p:nvCxnSpPr>
          <p:spPr>
            <a:xfrm>
              <a:off x="6215470" y="3922183"/>
              <a:ext cx="50312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26" idx="3"/>
            </p:cNvCxnSpPr>
            <p:nvPr/>
          </p:nvCxnSpPr>
          <p:spPr>
            <a:xfrm flipH="1">
              <a:off x="5482208" y="3922183"/>
              <a:ext cx="355521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59339"/>
            <a:ext cx="3162300" cy="1438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Change colors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419725" y="3960814"/>
            <a:ext cx="1352550" cy="5730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8242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grpSp>
        <p:nvGrpSpPr>
          <p:cNvPr id="138243" name="Group 9"/>
          <p:cNvGrpSpPr>
            <a:grpSpLocks/>
          </p:cNvGrpSpPr>
          <p:nvPr/>
        </p:nvGrpSpPr>
        <p:grpSpPr bwMode="auto">
          <a:xfrm>
            <a:off x="1893888" y="1627188"/>
            <a:ext cx="2830512" cy="3060700"/>
            <a:chOff x="5215567" y="1782233"/>
            <a:chExt cx="2829883" cy="3060700"/>
          </a:xfrm>
        </p:grpSpPr>
        <p:sp>
          <p:nvSpPr>
            <p:cNvPr id="11" name="Oval 10"/>
            <p:cNvSpPr/>
            <p:nvPr/>
          </p:nvSpPr>
          <p:spPr>
            <a:xfrm>
              <a:off x="6978887" y="1782233"/>
              <a:ext cx="533281" cy="533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8249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973" y="2286529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719" y="2286529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8250" name="Group 13"/>
            <p:cNvGrpSpPr>
              <a:grpSpLocks/>
            </p:cNvGrpSpPr>
            <p:nvPr/>
          </p:nvGrpSpPr>
          <p:grpSpPr bwMode="auto">
            <a:xfrm>
              <a:off x="5215567" y="4309533"/>
              <a:ext cx="1769433" cy="533400"/>
              <a:chOff x="5190167" y="4000500"/>
              <a:chExt cx="1769433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554" y="4000500"/>
                <a:ext cx="533282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5190167" y="4000500"/>
                <a:ext cx="533282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grpSp>
          <p:nvGrpSpPr>
            <p:cNvPr id="138251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437" y="3123671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508" y="3123671"/>
                <a:ext cx="533281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6063" y="2237845"/>
              <a:ext cx="42059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399" y="2237845"/>
              <a:ext cx="344410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599" y="3079220"/>
              <a:ext cx="42059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934" y="3079220"/>
              <a:ext cx="420594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6" idx="5"/>
            </p:cNvCxnSpPr>
            <p:nvPr/>
          </p:nvCxnSpPr>
          <p:spPr>
            <a:xfrm>
              <a:off x="6215470" y="3922183"/>
              <a:ext cx="50312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26" idx="3"/>
            </p:cNvCxnSpPr>
            <p:nvPr/>
          </p:nvCxnSpPr>
          <p:spPr>
            <a:xfrm flipH="1">
              <a:off x="5482208" y="3922183"/>
              <a:ext cx="355521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59339"/>
            <a:ext cx="3162300" cy="1438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Change colors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419725" y="3960814"/>
            <a:ext cx="1352550" cy="5730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39266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grpSp>
        <p:nvGrpSpPr>
          <p:cNvPr id="139267" name="Group 9"/>
          <p:cNvGrpSpPr>
            <a:grpSpLocks/>
          </p:cNvGrpSpPr>
          <p:nvPr/>
        </p:nvGrpSpPr>
        <p:grpSpPr bwMode="auto">
          <a:xfrm>
            <a:off x="1893888" y="1627188"/>
            <a:ext cx="2830512" cy="3060700"/>
            <a:chOff x="5215567" y="1782233"/>
            <a:chExt cx="2829883" cy="3060700"/>
          </a:xfrm>
        </p:grpSpPr>
        <p:sp>
          <p:nvSpPr>
            <p:cNvPr id="11" name="Oval 10"/>
            <p:cNvSpPr/>
            <p:nvPr/>
          </p:nvSpPr>
          <p:spPr>
            <a:xfrm>
              <a:off x="6978887" y="1782233"/>
              <a:ext cx="533281" cy="533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139275" name="Group 12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6324973" y="2286529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467719" y="2286529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139276" name="Group 13"/>
            <p:cNvGrpSpPr>
              <a:grpSpLocks/>
            </p:cNvGrpSpPr>
            <p:nvPr/>
          </p:nvGrpSpPr>
          <p:grpSpPr bwMode="auto">
            <a:xfrm>
              <a:off x="5215567" y="4309533"/>
              <a:ext cx="1769433" cy="533400"/>
              <a:chOff x="5190167" y="4000500"/>
              <a:chExt cx="1769433" cy="533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426554" y="4000500"/>
                <a:ext cx="533282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5190167" y="4000500"/>
                <a:ext cx="533282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grpSp>
          <p:nvGrpSpPr>
            <p:cNvPr id="139277" name="Group 14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934437" y="3123671"/>
                <a:ext cx="533281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15508" y="3123671"/>
                <a:ext cx="533281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</p:grpSp>
        <p:cxnSp>
          <p:nvCxnSpPr>
            <p:cNvPr id="17" name="Straight Connector 16"/>
            <p:cNvCxnSpPr>
              <a:stCxn id="11" idx="3"/>
            </p:cNvCxnSpPr>
            <p:nvPr/>
          </p:nvCxnSpPr>
          <p:spPr>
            <a:xfrm flipH="1">
              <a:off x="6636063" y="2237845"/>
              <a:ext cx="42059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>
            <a:xfrm>
              <a:off x="7434399" y="2237845"/>
              <a:ext cx="344410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26599" y="3079220"/>
              <a:ext cx="42059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824934" y="3079220"/>
              <a:ext cx="420594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6" idx="5"/>
            </p:cNvCxnSpPr>
            <p:nvPr/>
          </p:nvCxnSpPr>
          <p:spPr>
            <a:xfrm>
              <a:off x="6215470" y="3922183"/>
              <a:ext cx="503125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26" idx="3"/>
            </p:cNvCxnSpPr>
            <p:nvPr/>
          </p:nvCxnSpPr>
          <p:spPr>
            <a:xfrm flipH="1">
              <a:off x="5482208" y="3922183"/>
              <a:ext cx="355521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2649538" y="50530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916239" y="4665663"/>
            <a:ext cx="33813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59339"/>
            <a:ext cx="3162300" cy="1438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right around 11 to restore the balance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284663" y="2082800"/>
            <a:ext cx="1135062" cy="2605088"/>
          </a:xfrm>
          <a:prstGeom prst="line">
            <a:avLst/>
          </a:prstGeom>
          <a:ln w="31750"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rved Down Arrow 33"/>
          <p:cNvSpPr/>
          <p:nvPr/>
        </p:nvSpPr>
        <p:spPr>
          <a:xfrm>
            <a:off x="3406776" y="1398588"/>
            <a:ext cx="1128713" cy="4953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419725" y="3960814"/>
            <a:ext cx="1352550" cy="5730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40290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1" name="Oval 10"/>
          <p:cNvSpPr/>
          <p:nvPr/>
        </p:nvSpPr>
        <p:spPr>
          <a:xfrm>
            <a:off x="3687763" y="16271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29" name="Oval 28"/>
          <p:cNvSpPr/>
          <p:nvPr/>
        </p:nvSpPr>
        <p:spPr>
          <a:xfrm>
            <a:off x="2592388" y="24701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4535488" y="24701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grpSp>
        <p:nvGrpSpPr>
          <p:cNvPr id="140294" name="Group 13"/>
          <p:cNvGrpSpPr>
            <a:grpSpLocks/>
          </p:cNvGrpSpPr>
          <p:nvPr/>
        </p:nvGrpSpPr>
        <p:grpSpPr bwMode="auto">
          <a:xfrm>
            <a:off x="4002088" y="3313113"/>
            <a:ext cx="1770062" cy="533400"/>
            <a:chOff x="5190167" y="4000500"/>
            <a:chExt cx="1769433" cy="533400"/>
          </a:xfrm>
        </p:grpSpPr>
        <p:sp>
          <p:nvSpPr>
            <p:cNvPr id="27" name="Oval 26"/>
            <p:cNvSpPr/>
            <p:nvPr/>
          </p:nvSpPr>
          <p:spPr>
            <a:xfrm>
              <a:off x="6426390" y="4000500"/>
              <a:ext cx="53321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14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5190167" y="4000500"/>
              <a:ext cx="53321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8</a:t>
              </a:r>
            </a:p>
          </p:txBody>
        </p:sp>
      </p:grpSp>
      <p:grpSp>
        <p:nvGrpSpPr>
          <p:cNvPr id="140295" name="Group 14"/>
          <p:cNvGrpSpPr>
            <a:grpSpLocks/>
          </p:cNvGrpSpPr>
          <p:nvPr/>
        </p:nvGrpSpPr>
        <p:grpSpPr bwMode="auto">
          <a:xfrm>
            <a:off x="1982788" y="3313113"/>
            <a:ext cx="1752600" cy="533400"/>
            <a:chOff x="5715000" y="3124200"/>
            <a:chExt cx="1752600" cy="533400"/>
          </a:xfrm>
        </p:grpSpPr>
        <p:sp>
          <p:nvSpPr>
            <p:cNvPr id="25" name="Oval 24"/>
            <p:cNvSpPr/>
            <p:nvPr/>
          </p:nvSpPr>
          <p:spPr>
            <a:xfrm>
              <a:off x="6934200" y="31242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5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5715000" y="31242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</a:t>
              </a:r>
            </a:p>
          </p:txBody>
        </p:sp>
      </p:grpSp>
      <p:cxnSp>
        <p:nvCxnSpPr>
          <p:cNvPr id="17" name="Straight Connector 16"/>
          <p:cNvCxnSpPr>
            <a:stCxn id="11" idx="3"/>
            <a:endCxn id="29" idx="7"/>
          </p:cNvCxnSpPr>
          <p:nvPr/>
        </p:nvCxnSpPr>
        <p:spPr>
          <a:xfrm flipH="1">
            <a:off x="3048000" y="2082800"/>
            <a:ext cx="719138" cy="465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5"/>
            <a:endCxn id="30" idx="1"/>
          </p:cNvCxnSpPr>
          <p:nvPr/>
        </p:nvCxnSpPr>
        <p:spPr>
          <a:xfrm>
            <a:off x="4143375" y="2082800"/>
            <a:ext cx="469900" cy="465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249489" y="2925763"/>
            <a:ext cx="4206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48000" y="2925763"/>
            <a:ext cx="420688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0" idx="5"/>
          </p:cNvCxnSpPr>
          <p:nvPr/>
        </p:nvCxnSpPr>
        <p:spPr>
          <a:xfrm>
            <a:off x="4991100" y="2925763"/>
            <a:ext cx="514350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0" idx="3"/>
          </p:cNvCxnSpPr>
          <p:nvPr/>
        </p:nvCxnSpPr>
        <p:spPr>
          <a:xfrm flipH="1">
            <a:off x="4268789" y="2925763"/>
            <a:ext cx="3444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628900" y="414496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895601" y="3767139"/>
            <a:ext cx="384175" cy="377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86300" y="4859339"/>
            <a:ext cx="3162300" cy="1438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right around 11 to restore the balance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5419725" y="3960814"/>
            <a:ext cx="1352550" cy="5730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141314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1" name="Oval 10"/>
          <p:cNvSpPr/>
          <p:nvPr/>
        </p:nvSpPr>
        <p:spPr>
          <a:xfrm>
            <a:off x="3687763" y="16271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29" name="Oval 28"/>
          <p:cNvSpPr/>
          <p:nvPr/>
        </p:nvSpPr>
        <p:spPr>
          <a:xfrm>
            <a:off x="2592388" y="24701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4535488" y="24701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grpSp>
        <p:nvGrpSpPr>
          <p:cNvPr id="141318" name="Group 13"/>
          <p:cNvGrpSpPr>
            <a:grpSpLocks/>
          </p:cNvGrpSpPr>
          <p:nvPr/>
        </p:nvGrpSpPr>
        <p:grpSpPr bwMode="auto">
          <a:xfrm>
            <a:off x="4002088" y="3313113"/>
            <a:ext cx="1770062" cy="533400"/>
            <a:chOff x="5190167" y="4000500"/>
            <a:chExt cx="1769433" cy="533400"/>
          </a:xfrm>
        </p:grpSpPr>
        <p:sp>
          <p:nvSpPr>
            <p:cNvPr id="27" name="Oval 26"/>
            <p:cNvSpPr/>
            <p:nvPr/>
          </p:nvSpPr>
          <p:spPr>
            <a:xfrm>
              <a:off x="6426390" y="4000500"/>
              <a:ext cx="53321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14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5190167" y="4000500"/>
              <a:ext cx="53321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8</a:t>
              </a:r>
            </a:p>
          </p:txBody>
        </p:sp>
      </p:grpSp>
      <p:grpSp>
        <p:nvGrpSpPr>
          <p:cNvPr id="141319" name="Group 14"/>
          <p:cNvGrpSpPr>
            <a:grpSpLocks/>
          </p:cNvGrpSpPr>
          <p:nvPr/>
        </p:nvGrpSpPr>
        <p:grpSpPr bwMode="auto">
          <a:xfrm>
            <a:off x="1982788" y="3313113"/>
            <a:ext cx="1752600" cy="533400"/>
            <a:chOff x="5715000" y="3124200"/>
            <a:chExt cx="1752600" cy="533400"/>
          </a:xfrm>
        </p:grpSpPr>
        <p:sp>
          <p:nvSpPr>
            <p:cNvPr id="25" name="Oval 24"/>
            <p:cNvSpPr/>
            <p:nvPr/>
          </p:nvSpPr>
          <p:spPr>
            <a:xfrm>
              <a:off x="6934200" y="31242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5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5715000" y="31242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</a:t>
              </a:r>
            </a:p>
          </p:txBody>
        </p:sp>
      </p:grpSp>
      <p:cxnSp>
        <p:nvCxnSpPr>
          <p:cNvPr id="17" name="Straight Connector 16"/>
          <p:cNvCxnSpPr>
            <a:stCxn id="11" idx="3"/>
            <a:endCxn id="29" idx="7"/>
          </p:cNvCxnSpPr>
          <p:nvPr/>
        </p:nvCxnSpPr>
        <p:spPr>
          <a:xfrm flipH="1">
            <a:off x="3048000" y="2082800"/>
            <a:ext cx="719138" cy="465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5"/>
            <a:endCxn id="30" idx="1"/>
          </p:cNvCxnSpPr>
          <p:nvPr/>
        </p:nvCxnSpPr>
        <p:spPr>
          <a:xfrm>
            <a:off x="4143375" y="2082800"/>
            <a:ext cx="469900" cy="465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249489" y="2925763"/>
            <a:ext cx="4206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48000" y="2925763"/>
            <a:ext cx="420688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0" idx="5"/>
          </p:cNvCxnSpPr>
          <p:nvPr/>
        </p:nvCxnSpPr>
        <p:spPr>
          <a:xfrm>
            <a:off x="4991100" y="2925763"/>
            <a:ext cx="514350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0" idx="3"/>
          </p:cNvCxnSpPr>
          <p:nvPr/>
        </p:nvCxnSpPr>
        <p:spPr>
          <a:xfrm flipH="1">
            <a:off x="4268789" y="2925763"/>
            <a:ext cx="3444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628900" y="414496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895601" y="3767139"/>
            <a:ext cx="384175" cy="377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441825" y="4678363"/>
            <a:ext cx="211455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Balanced tree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Algorithm for Rotation </a:t>
            </a:r>
            <a:r>
              <a:rPr lang="en-US"/>
              <a:t>(cont.)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286000" y="1912938"/>
            <a:ext cx="8115300" cy="3802062"/>
            <a:chOff x="762000" y="1613694"/>
            <a:chExt cx="8115300" cy="3803618"/>
          </a:xfrm>
        </p:grpSpPr>
        <p:grpSp>
          <p:nvGrpSpPr>
            <p:cNvPr id="25603" name="Group 8"/>
            <p:cNvGrpSpPr>
              <a:grpSpLocks/>
            </p:cNvGrpSpPr>
            <p:nvPr/>
          </p:nvGrpSpPr>
          <p:grpSpPr bwMode="auto">
            <a:xfrm>
              <a:off x="5549900" y="2724912"/>
              <a:ext cx="1600200" cy="1219200"/>
              <a:chOff x="1752600" y="1828800"/>
              <a:chExt cx="1600200" cy="121920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752600" y="2210443"/>
                <a:ext cx="1600200" cy="83695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      = left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right =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key  = 20</a:t>
                </a: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641600" y="2532837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828800" y="2315261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752600" y="1829287"/>
                <a:ext cx="1600200" cy="38115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Node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5604" name="Group 46"/>
            <p:cNvGrpSpPr>
              <a:grpSpLocks/>
            </p:cNvGrpSpPr>
            <p:nvPr/>
          </p:nvGrpSpPr>
          <p:grpSpPr bwMode="auto">
            <a:xfrm>
              <a:off x="3387725" y="1613694"/>
              <a:ext cx="1600200" cy="1219200"/>
              <a:chOff x="1752600" y="1828800"/>
              <a:chExt cx="1600200" cy="121920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752600" y="2209956"/>
                <a:ext cx="1600200" cy="83854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      = left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right =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key  = 10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2641600" y="2533939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828800" y="2314774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752600" y="1828800"/>
                <a:ext cx="1600200" cy="38115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Node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5605" name="Group 51"/>
            <p:cNvGrpSpPr>
              <a:grpSpLocks/>
            </p:cNvGrpSpPr>
            <p:nvPr/>
          </p:nvGrpSpPr>
          <p:grpSpPr bwMode="auto">
            <a:xfrm>
              <a:off x="7277100" y="4198112"/>
              <a:ext cx="1600200" cy="1219200"/>
              <a:chOff x="1752600" y="1828800"/>
              <a:chExt cx="1600200" cy="121920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1752600" y="2209457"/>
                <a:ext cx="1600200" cy="83854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      = left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right =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key  = 40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641600" y="2533439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null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828800" y="2314275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null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752600" y="1828301"/>
                <a:ext cx="1600200" cy="38115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Node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5606" name="Group 56"/>
            <p:cNvGrpSpPr>
              <a:grpSpLocks/>
            </p:cNvGrpSpPr>
            <p:nvPr/>
          </p:nvGrpSpPr>
          <p:grpSpPr bwMode="auto">
            <a:xfrm>
              <a:off x="762000" y="2724912"/>
              <a:ext cx="1600200" cy="1219200"/>
              <a:chOff x="1752600" y="1828800"/>
              <a:chExt cx="1600200" cy="1219200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752600" y="2210443"/>
                <a:ext cx="1600200" cy="83695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      = left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right =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key  = 5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641600" y="2532837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828800" y="2315261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null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752600" y="1829287"/>
                <a:ext cx="1600200" cy="38115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Node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5607" name="Group 61"/>
            <p:cNvGrpSpPr>
              <a:grpSpLocks/>
            </p:cNvGrpSpPr>
            <p:nvPr/>
          </p:nvGrpSpPr>
          <p:grpSpPr bwMode="auto">
            <a:xfrm>
              <a:off x="4140200" y="4198112"/>
              <a:ext cx="1600200" cy="1219200"/>
              <a:chOff x="1752600" y="1828800"/>
              <a:chExt cx="1600200" cy="1219200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752600" y="2209457"/>
                <a:ext cx="1600200" cy="83854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      = left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right =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key  = 15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2641600" y="2533439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null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828800" y="2314275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null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1752600" y="1828301"/>
                <a:ext cx="1600200" cy="38115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Node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5608" name="Group 66"/>
            <p:cNvGrpSpPr>
              <a:grpSpLocks/>
            </p:cNvGrpSpPr>
            <p:nvPr/>
          </p:nvGrpSpPr>
          <p:grpSpPr bwMode="auto">
            <a:xfrm>
              <a:off x="1968500" y="4198112"/>
              <a:ext cx="1600200" cy="1219200"/>
              <a:chOff x="1752600" y="1828800"/>
              <a:chExt cx="1600200" cy="12192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1752600" y="2209457"/>
                <a:ext cx="1600200" cy="83854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      = left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right =</a:t>
                </a:r>
              </a:p>
              <a:p>
                <a:pPr>
                  <a:defRPr/>
                </a:pPr>
                <a:r>
                  <a:rPr lang="en-US" sz="1400" dirty="0">
                    <a:latin typeface="Courier New" pitchFamily="49" charset="0"/>
                    <a:cs typeface="Courier New" pitchFamily="49" charset="0"/>
                  </a:rPr>
                  <a:t>key  = 7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641600" y="2533439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null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1828800" y="2314275"/>
                <a:ext cx="482600" cy="190578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null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752600" y="1828301"/>
                <a:ext cx="1600200" cy="38115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Node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78" name="Curved Connector 77"/>
            <p:cNvCxnSpPr>
              <a:stCxn id="50" idx="1"/>
              <a:endCxn id="61" idx="0"/>
            </p:cNvCxnSpPr>
            <p:nvPr/>
          </p:nvCxnSpPr>
          <p:spPr>
            <a:xfrm rot="10800000" flipV="1">
              <a:off x="1562100" y="2194957"/>
              <a:ext cx="1901825" cy="530442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urved Connector 79"/>
            <p:cNvCxnSpPr>
              <a:stCxn id="59" idx="3"/>
              <a:endCxn id="71" idx="0"/>
            </p:cNvCxnSpPr>
            <p:nvPr/>
          </p:nvCxnSpPr>
          <p:spPr>
            <a:xfrm>
              <a:off x="2133600" y="3524238"/>
              <a:ext cx="635000" cy="673375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urved Connector 83"/>
            <p:cNvCxnSpPr/>
            <p:nvPr/>
          </p:nvCxnSpPr>
          <p:spPr>
            <a:xfrm>
              <a:off x="6921500" y="3524238"/>
              <a:ext cx="1155700" cy="673375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1946275" y="1618458"/>
              <a:ext cx="679450" cy="285867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root</a:t>
              </a:r>
            </a:p>
          </p:txBody>
        </p:sp>
        <p:cxnSp>
          <p:nvCxnSpPr>
            <p:cNvPr id="7" name="Curved Connector 6"/>
            <p:cNvCxnSpPr/>
            <p:nvPr/>
          </p:nvCxnSpPr>
          <p:spPr>
            <a:xfrm rot="10800000" flipV="1">
              <a:off x="4940300" y="3306662"/>
              <a:ext cx="685800" cy="890951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urved Connector 12"/>
            <p:cNvCxnSpPr>
              <a:stCxn id="49" idx="3"/>
              <a:endCxn id="6" idx="1"/>
            </p:cNvCxnSpPr>
            <p:nvPr/>
          </p:nvCxnSpPr>
          <p:spPr>
            <a:xfrm>
              <a:off x="4759325" y="2414121"/>
              <a:ext cx="790575" cy="501855"/>
            </a:xfrm>
            <a:prstGeom prst="curved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urved Connector 9"/>
            <p:cNvCxnSpPr>
              <a:stCxn id="89" idx="3"/>
              <a:endCxn id="51" idx="1"/>
            </p:cNvCxnSpPr>
            <p:nvPr/>
          </p:nvCxnSpPr>
          <p:spPr>
            <a:xfrm>
              <a:off x="2625725" y="1761391"/>
              <a:ext cx="762000" cy="42881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 Red-Black Tree Example</a:t>
            </a:r>
          </a:p>
        </p:txBody>
      </p:sp>
      <p:sp>
        <p:nvSpPr>
          <p:cNvPr id="142338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/>
              <a:t>Build a Red-Black tree for the words in </a:t>
            </a:r>
            <a:br>
              <a:rPr lang="en-US"/>
            </a:br>
            <a:r>
              <a:rPr lang="en-US"/>
              <a:t>"The quick brown fox jumps over the lazy dog"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Red-Black Tree Example </a:t>
            </a:r>
            <a:r>
              <a:rPr lang="en-US" dirty="0"/>
              <a:t>(cont.)</a:t>
            </a:r>
          </a:p>
        </p:txBody>
      </p:sp>
      <p:sp>
        <p:nvSpPr>
          <p:cNvPr id="143362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43362" idx="2"/>
            <a:endCxn id="5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65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Red-Black Tree Example </a:t>
            </a:r>
            <a:r>
              <a:rPr lang="en-US" dirty="0"/>
              <a:t>(cont.)</a:t>
            </a:r>
          </a:p>
        </p:txBody>
      </p:sp>
      <p:sp>
        <p:nvSpPr>
          <p:cNvPr id="144386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sp>
        <p:nvSpPr>
          <p:cNvPr id="144387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44386" idx="2"/>
            <a:endCxn id="144387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389" name="TextBox 7"/>
          <p:cNvSpPr txBox="1">
            <a:spLocks noChangeArrowheads="1"/>
          </p:cNvSpPr>
          <p:nvPr/>
        </p:nvSpPr>
        <p:spPr bwMode="auto">
          <a:xfrm>
            <a:off x="4083050" y="2940050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brown</a:t>
            </a:r>
          </a:p>
        </p:txBody>
      </p:sp>
      <p:cxnSp>
        <p:nvCxnSpPr>
          <p:cNvPr id="10" name="Straight Connector 9"/>
          <p:cNvCxnSpPr>
            <a:stCxn id="144389" idx="0"/>
            <a:endCxn id="144387" idx="2"/>
          </p:cNvCxnSpPr>
          <p:nvPr/>
        </p:nvCxnSpPr>
        <p:spPr>
          <a:xfrm flipV="1">
            <a:off x="4730750" y="2651126"/>
            <a:ext cx="40640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391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3" name="Curved Down Arrow 2"/>
          <p:cNvSpPr/>
          <p:nvPr/>
        </p:nvSpPr>
        <p:spPr>
          <a:xfrm>
            <a:off x="4683126" y="2025651"/>
            <a:ext cx="955675" cy="4413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4267200"/>
            <a:ext cx="2590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so that the child is on the same side of its parent as its parent is to the grandparent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Red-Black Tree Example </a:t>
            </a:r>
            <a:r>
              <a:rPr lang="en-US" dirty="0"/>
              <a:t>(cont.)</a:t>
            </a:r>
          </a:p>
        </p:txBody>
      </p:sp>
      <p:sp>
        <p:nvSpPr>
          <p:cNvPr id="145410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sp>
        <p:nvSpPr>
          <p:cNvPr id="145411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brown</a:t>
            </a:r>
          </a:p>
        </p:txBody>
      </p:sp>
      <p:cxnSp>
        <p:nvCxnSpPr>
          <p:cNvPr id="7" name="Straight Connector 6"/>
          <p:cNvCxnSpPr>
            <a:stCxn id="145410" idx="2"/>
            <a:endCxn id="145411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413" name="TextBox 7"/>
          <p:cNvSpPr txBox="1">
            <a:spLocks noChangeArrowheads="1"/>
          </p:cNvSpPr>
          <p:nvPr/>
        </p:nvSpPr>
        <p:spPr bwMode="auto">
          <a:xfrm>
            <a:off x="4991100" y="2940050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10" name="Straight Connector 9"/>
          <p:cNvCxnSpPr>
            <a:stCxn id="145413" idx="0"/>
            <a:endCxn id="145411" idx="2"/>
          </p:cNvCxnSpPr>
          <p:nvPr/>
        </p:nvCxnSpPr>
        <p:spPr>
          <a:xfrm flipH="1" flipV="1">
            <a:off x="5137150" y="2651126"/>
            <a:ext cx="50165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415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4267200"/>
            <a:ext cx="2590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Change colors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Red-Black Tree Example </a:t>
            </a:r>
            <a:r>
              <a:rPr lang="en-US" dirty="0"/>
              <a:t>(cont.)</a:t>
            </a:r>
          </a:p>
        </p:txBody>
      </p:sp>
      <p:sp>
        <p:nvSpPr>
          <p:cNvPr id="146434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The</a:t>
            </a:r>
          </a:p>
        </p:txBody>
      </p:sp>
      <p:sp>
        <p:nvSpPr>
          <p:cNvPr id="146435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cxnSp>
        <p:nvCxnSpPr>
          <p:cNvPr id="7" name="Straight Connector 6"/>
          <p:cNvCxnSpPr>
            <a:stCxn id="146434" idx="2"/>
            <a:endCxn id="146435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437" name="TextBox 7"/>
          <p:cNvSpPr txBox="1">
            <a:spLocks noChangeArrowheads="1"/>
          </p:cNvSpPr>
          <p:nvPr/>
        </p:nvSpPr>
        <p:spPr bwMode="auto">
          <a:xfrm>
            <a:off x="4991100" y="2940050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10" name="Straight Connector 9"/>
          <p:cNvCxnSpPr>
            <a:stCxn id="146437" idx="0"/>
            <a:endCxn id="146435" idx="2"/>
          </p:cNvCxnSpPr>
          <p:nvPr/>
        </p:nvCxnSpPr>
        <p:spPr>
          <a:xfrm flipH="1" flipV="1">
            <a:off x="5137150" y="2651126"/>
            <a:ext cx="50165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439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4267200"/>
            <a:ext cx="2590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Change colors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Red-Black Tree Example </a:t>
            </a:r>
            <a:r>
              <a:rPr lang="en-US" dirty="0"/>
              <a:t>(cont.)</a:t>
            </a:r>
          </a:p>
        </p:txBody>
      </p:sp>
      <p:sp>
        <p:nvSpPr>
          <p:cNvPr id="147458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The</a:t>
            </a:r>
          </a:p>
        </p:txBody>
      </p:sp>
      <p:sp>
        <p:nvSpPr>
          <p:cNvPr id="147459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cxnSp>
        <p:nvCxnSpPr>
          <p:cNvPr id="7" name="Straight Connector 6"/>
          <p:cNvCxnSpPr>
            <a:stCxn id="147458" idx="2"/>
            <a:endCxn id="147459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461" name="TextBox 7"/>
          <p:cNvSpPr txBox="1">
            <a:spLocks noChangeArrowheads="1"/>
          </p:cNvSpPr>
          <p:nvPr/>
        </p:nvSpPr>
        <p:spPr bwMode="auto">
          <a:xfrm>
            <a:off x="4991100" y="2940050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10" name="Straight Connector 9"/>
          <p:cNvCxnSpPr>
            <a:stCxn id="147461" idx="0"/>
            <a:endCxn id="147459" idx="2"/>
          </p:cNvCxnSpPr>
          <p:nvPr/>
        </p:nvCxnSpPr>
        <p:spPr>
          <a:xfrm flipH="1" flipV="1">
            <a:off x="5137150" y="2651126"/>
            <a:ext cx="50165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463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4267200"/>
            <a:ext cx="2590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left </a:t>
            </a:r>
          </a:p>
        </p:txBody>
      </p:sp>
      <p:sp>
        <p:nvSpPr>
          <p:cNvPr id="3" name="Curved Up Arrow 2"/>
          <p:cNvSpPr/>
          <p:nvPr/>
        </p:nvSpPr>
        <p:spPr>
          <a:xfrm rot="10800000">
            <a:off x="3736975" y="1398588"/>
            <a:ext cx="908050" cy="4048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Red-Black Tree Example </a:t>
            </a:r>
            <a:r>
              <a:rPr lang="en-US" dirty="0"/>
              <a:t>(cont.)</a:t>
            </a:r>
          </a:p>
        </p:txBody>
      </p:sp>
      <p:sp>
        <p:nvSpPr>
          <p:cNvPr id="148482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48483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48482" idx="2"/>
            <a:endCxn id="148483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485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The</a:t>
            </a:r>
          </a:p>
        </p:txBody>
      </p:sp>
      <p:cxnSp>
        <p:nvCxnSpPr>
          <p:cNvPr id="10" name="Straight Connector 9"/>
          <p:cNvCxnSpPr>
            <a:stCxn id="148485" idx="0"/>
            <a:endCxn id="148482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487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Red-Black Tree Example </a:t>
            </a:r>
            <a:r>
              <a:rPr lang="en-US" dirty="0"/>
              <a:t>(cont.)</a:t>
            </a:r>
          </a:p>
        </p:txBody>
      </p:sp>
      <p:sp>
        <p:nvSpPr>
          <p:cNvPr id="149506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49507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49506" idx="2"/>
            <a:endCxn id="149507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509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The</a:t>
            </a:r>
          </a:p>
        </p:txBody>
      </p:sp>
      <p:cxnSp>
        <p:nvCxnSpPr>
          <p:cNvPr id="10" name="Straight Connector 9"/>
          <p:cNvCxnSpPr>
            <a:stCxn id="149509" idx="0"/>
            <a:endCxn id="149506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511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49512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49507" idx="2"/>
            <a:endCxn id="149512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0530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50531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50530" idx="2"/>
            <a:endCxn id="150531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533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The</a:t>
            </a:r>
          </a:p>
        </p:txBody>
      </p:sp>
      <p:cxnSp>
        <p:nvCxnSpPr>
          <p:cNvPr id="10" name="Straight Connector 9"/>
          <p:cNvCxnSpPr>
            <a:stCxn id="150533" idx="0"/>
            <a:endCxn id="150530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535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0536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50531" idx="2"/>
            <a:endCxn id="150536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95600" y="4267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/>
              <a:t>fox</a:t>
            </a:r>
            <a:r>
              <a:rPr lang="en-US" dirty="0"/>
              <a:t>'s parent and its parent's sibling are both red.  Change colors.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1554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brown</a:t>
            </a:r>
          </a:p>
        </p:txBody>
      </p:sp>
      <p:sp>
        <p:nvSpPr>
          <p:cNvPr id="151555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7" name="Straight Connector 6"/>
          <p:cNvCxnSpPr>
            <a:stCxn id="151554" idx="2"/>
            <a:endCxn id="151555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557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51557" idx="0"/>
            <a:endCxn id="151554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559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1560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51555" idx="2"/>
            <a:endCxn id="151560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95600" y="4267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/>
              <a:t>fox</a:t>
            </a:r>
            <a:r>
              <a:rPr lang="en-US" dirty="0"/>
              <a:t>'s parent and its parent's sibling are both red.  Change colors.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Implementing Rotation </a:t>
            </a:r>
            <a:r>
              <a:rPr lang="en-US"/>
              <a:t>(cont.)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VS Code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2578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brown</a:t>
            </a:r>
          </a:p>
        </p:txBody>
      </p:sp>
      <p:sp>
        <p:nvSpPr>
          <p:cNvPr id="152579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7" name="Straight Connector 6"/>
          <p:cNvCxnSpPr>
            <a:stCxn id="152578" idx="2"/>
            <a:endCxn id="152579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581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52581" idx="0"/>
            <a:endCxn id="152578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583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2584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52579" idx="2"/>
            <a:endCxn id="152584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95600" y="4267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We can change </a:t>
            </a:r>
            <a:r>
              <a:rPr lang="en-US" i="1" dirty="0"/>
              <a:t>brown</a:t>
            </a:r>
            <a:r>
              <a:rPr lang="en-US" dirty="0"/>
              <a:t>'s color to black and not violate #4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3602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53603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7" name="Straight Connector 6"/>
          <p:cNvCxnSpPr>
            <a:stCxn id="153602" idx="2"/>
            <a:endCxn id="153603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05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53605" idx="0"/>
            <a:endCxn id="153602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07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3608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53603" idx="2"/>
            <a:endCxn id="153608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95600" y="4267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We can change </a:t>
            </a:r>
            <a:r>
              <a:rPr lang="en-US" i="1" dirty="0"/>
              <a:t>brown</a:t>
            </a:r>
            <a:r>
              <a:rPr lang="en-US" dirty="0"/>
              <a:t>'s color to black and not violate #4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4626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54627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7" name="Straight Connector 6"/>
          <p:cNvCxnSpPr>
            <a:stCxn id="154626" idx="2"/>
            <a:endCxn id="154627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29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54629" idx="0"/>
            <a:endCxn id="154626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31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4632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54627" idx="2"/>
            <a:endCxn id="154632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34" name="TextBox 12"/>
          <p:cNvSpPr txBox="1">
            <a:spLocks noChangeArrowheads="1"/>
          </p:cNvSpPr>
          <p:nvPr/>
        </p:nvSpPr>
        <p:spPr bwMode="auto">
          <a:xfrm>
            <a:off x="4489450" y="3455988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jumps</a:t>
            </a:r>
          </a:p>
        </p:txBody>
      </p:sp>
      <p:cxnSp>
        <p:nvCxnSpPr>
          <p:cNvPr id="14" name="Straight Connector 13"/>
          <p:cNvCxnSpPr>
            <a:stCxn id="154632" idx="2"/>
            <a:endCxn id="154634" idx="0"/>
          </p:cNvCxnSpPr>
          <p:nvPr/>
        </p:nvCxnSpPr>
        <p:spPr>
          <a:xfrm>
            <a:off x="4641850" y="3297238"/>
            <a:ext cx="495300" cy="158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5650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55651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7" name="Straight Connector 6"/>
          <p:cNvCxnSpPr>
            <a:stCxn id="155650" idx="2"/>
            <a:endCxn id="155651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653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55653" idx="0"/>
            <a:endCxn id="155650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655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5656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55651" idx="2"/>
            <a:endCxn id="155656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658" name="TextBox 12"/>
          <p:cNvSpPr txBox="1">
            <a:spLocks noChangeArrowheads="1"/>
          </p:cNvSpPr>
          <p:nvPr/>
        </p:nvSpPr>
        <p:spPr bwMode="auto">
          <a:xfrm>
            <a:off x="4489450" y="3455988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jumps</a:t>
            </a:r>
          </a:p>
        </p:txBody>
      </p:sp>
      <p:cxnSp>
        <p:nvCxnSpPr>
          <p:cNvPr id="14" name="Straight Connector 13"/>
          <p:cNvCxnSpPr>
            <a:stCxn id="155656" idx="2"/>
            <a:endCxn id="155658" idx="0"/>
          </p:cNvCxnSpPr>
          <p:nvPr/>
        </p:nvCxnSpPr>
        <p:spPr>
          <a:xfrm>
            <a:off x="4641850" y="3297238"/>
            <a:ext cx="495300" cy="158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895600" y="4267200"/>
            <a:ext cx="2590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so that red child is on same side of its parent as its parent is to the grandparent</a:t>
            </a:r>
          </a:p>
        </p:txBody>
      </p:sp>
      <p:sp>
        <p:nvSpPr>
          <p:cNvPr id="17" name="Curved Up Arrow 16"/>
          <p:cNvSpPr/>
          <p:nvPr/>
        </p:nvSpPr>
        <p:spPr>
          <a:xfrm rot="10800000">
            <a:off x="4187825" y="2789238"/>
            <a:ext cx="908050" cy="4048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6674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56675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7" name="Straight Connector 6"/>
          <p:cNvCxnSpPr>
            <a:stCxn id="156674" idx="2"/>
            <a:endCxn id="156675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677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56677" idx="0"/>
            <a:endCxn id="156674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679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6680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jumps</a:t>
            </a:r>
          </a:p>
        </p:txBody>
      </p:sp>
      <p:cxnSp>
        <p:nvCxnSpPr>
          <p:cNvPr id="11" name="Straight Connector 10"/>
          <p:cNvCxnSpPr>
            <a:stCxn id="156675" idx="2"/>
            <a:endCxn id="156680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682" name="TextBox 12"/>
          <p:cNvSpPr txBox="1">
            <a:spLocks noChangeArrowheads="1"/>
          </p:cNvSpPr>
          <p:nvPr/>
        </p:nvSpPr>
        <p:spPr bwMode="auto">
          <a:xfrm>
            <a:off x="3511550" y="3455988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4" name="Straight Connector 13"/>
          <p:cNvCxnSpPr>
            <a:stCxn id="156680" idx="2"/>
            <a:endCxn id="156682" idx="0"/>
          </p:cNvCxnSpPr>
          <p:nvPr/>
        </p:nvCxnSpPr>
        <p:spPr>
          <a:xfrm flipH="1">
            <a:off x="4159250" y="3297238"/>
            <a:ext cx="482600" cy="158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895600" y="4267200"/>
            <a:ext cx="2590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Change </a:t>
            </a:r>
            <a:r>
              <a:rPr lang="en-US" i="1" dirty="0"/>
              <a:t>fox</a:t>
            </a:r>
            <a:r>
              <a:rPr lang="en-US" dirty="0"/>
              <a:t>'s parent and grandparent colors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7698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57699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57698" idx="2"/>
            <a:endCxn id="157699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701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57701" idx="0"/>
            <a:endCxn id="157698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703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7704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jumps</a:t>
            </a:r>
          </a:p>
        </p:txBody>
      </p:sp>
      <p:cxnSp>
        <p:nvCxnSpPr>
          <p:cNvPr id="11" name="Straight Connector 10"/>
          <p:cNvCxnSpPr>
            <a:stCxn id="157699" idx="2"/>
            <a:endCxn id="157704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706" name="TextBox 12"/>
          <p:cNvSpPr txBox="1">
            <a:spLocks noChangeArrowheads="1"/>
          </p:cNvSpPr>
          <p:nvPr/>
        </p:nvSpPr>
        <p:spPr bwMode="auto">
          <a:xfrm>
            <a:off x="3511550" y="3455988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4" name="Straight Connector 13"/>
          <p:cNvCxnSpPr>
            <a:stCxn id="157704" idx="2"/>
            <a:endCxn id="157706" idx="0"/>
          </p:cNvCxnSpPr>
          <p:nvPr/>
        </p:nvCxnSpPr>
        <p:spPr>
          <a:xfrm flipH="1">
            <a:off x="4159250" y="3297238"/>
            <a:ext cx="482600" cy="158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895600" y="4267200"/>
            <a:ext cx="2590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Change </a:t>
            </a:r>
            <a:r>
              <a:rPr lang="en-US" i="1" dirty="0"/>
              <a:t>fox</a:t>
            </a:r>
            <a:r>
              <a:rPr lang="en-US" dirty="0"/>
              <a:t>'s parent and grandparent colors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8722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58723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58722" idx="2"/>
            <a:endCxn id="158723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25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58725" idx="0"/>
            <a:endCxn id="158722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27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8728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jumps</a:t>
            </a:r>
          </a:p>
        </p:txBody>
      </p:sp>
      <p:cxnSp>
        <p:nvCxnSpPr>
          <p:cNvPr id="11" name="Straight Connector 10"/>
          <p:cNvCxnSpPr>
            <a:stCxn id="158723" idx="2"/>
            <a:endCxn id="158728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30" name="TextBox 12"/>
          <p:cNvSpPr txBox="1">
            <a:spLocks noChangeArrowheads="1"/>
          </p:cNvSpPr>
          <p:nvPr/>
        </p:nvSpPr>
        <p:spPr bwMode="auto">
          <a:xfrm>
            <a:off x="3511550" y="3455988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4" name="Straight Connector 13"/>
          <p:cNvCxnSpPr>
            <a:stCxn id="158728" idx="2"/>
            <a:endCxn id="158730" idx="0"/>
          </p:cNvCxnSpPr>
          <p:nvPr/>
        </p:nvCxnSpPr>
        <p:spPr>
          <a:xfrm flipH="1">
            <a:off x="4159250" y="3297238"/>
            <a:ext cx="482600" cy="158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895600" y="4267200"/>
            <a:ext cx="2590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right about </a:t>
            </a:r>
            <a:r>
              <a:rPr lang="en-US" i="1" dirty="0"/>
              <a:t>quick</a:t>
            </a:r>
          </a:p>
        </p:txBody>
      </p:sp>
      <p:sp>
        <p:nvSpPr>
          <p:cNvPr id="17" name="Curved Down Arrow 16"/>
          <p:cNvSpPr/>
          <p:nvPr/>
        </p:nvSpPr>
        <p:spPr>
          <a:xfrm>
            <a:off x="4683126" y="2060576"/>
            <a:ext cx="955675" cy="4413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59746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59747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jumps</a:t>
            </a:r>
          </a:p>
        </p:txBody>
      </p:sp>
      <p:cxnSp>
        <p:nvCxnSpPr>
          <p:cNvPr id="7" name="Straight Connector 6"/>
          <p:cNvCxnSpPr>
            <a:stCxn id="159746" idx="2"/>
            <a:endCxn id="159747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749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59749" idx="0"/>
            <a:endCxn id="159746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751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59752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59747" idx="2"/>
            <a:endCxn id="159752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754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14" name="Straight Connector 13"/>
          <p:cNvCxnSpPr>
            <a:stCxn id="159747" idx="2"/>
            <a:endCxn id="159754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895600" y="4267200"/>
            <a:ext cx="2590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right about </a:t>
            </a:r>
            <a:r>
              <a:rPr lang="en-US" i="1" dirty="0"/>
              <a:t>quick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38800" y="35814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0770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60771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jumps</a:t>
            </a:r>
          </a:p>
        </p:txBody>
      </p:sp>
      <p:cxnSp>
        <p:nvCxnSpPr>
          <p:cNvPr id="7" name="Straight Connector 6"/>
          <p:cNvCxnSpPr>
            <a:stCxn id="160770" idx="2"/>
            <a:endCxn id="160771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73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60773" idx="0"/>
            <a:endCxn id="160770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75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0776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60771" idx="2"/>
            <a:endCxn id="160776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78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14" name="Straight Connector 13"/>
          <p:cNvCxnSpPr>
            <a:stCxn id="160771" idx="2"/>
            <a:endCxn id="160778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80" name="TextBox 16"/>
          <p:cNvSpPr txBox="1">
            <a:spLocks noChangeArrowheads="1"/>
          </p:cNvSpPr>
          <p:nvPr/>
        </p:nvSpPr>
        <p:spPr bwMode="auto">
          <a:xfrm>
            <a:off x="464185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over</a:t>
            </a:r>
          </a:p>
        </p:txBody>
      </p:sp>
      <p:cxnSp>
        <p:nvCxnSpPr>
          <p:cNvPr id="18" name="Straight Connector 17"/>
          <p:cNvCxnSpPr>
            <a:stCxn id="160778" idx="2"/>
            <a:endCxn id="160780" idx="0"/>
          </p:cNvCxnSpPr>
          <p:nvPr/>
        </p:nvCxnSpPr>
        <p:spPr>
          <a:xfrm flipH="1">
            <a:off x="5289550" y="3297239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1794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61795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jumps</a:t>
            </a:r>
          </a:p>
        </p:txBody>
      </p:sp>
      <p:cxnSp>
        <p:nvCxnSpPr>
          <p:cNvPr id="7" name="Straight Connector 6"/>
          <p:cNvCxnSpPr>
            <a:stCxn id="161794" idx="2"/>
            <a:endCxn id="161795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797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61797" idx="0"/>
            <a:endCxn id="161794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799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1800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fox</a:t>
            </a:r>
          </a:p>
        </p:txBody>
      </p:sp>
      <p:cxnSp>
        <p:nvCxnSpPr>
          <p:cNvPr id="11" name="Straight Connector 10"/>
          <p:cNvCxnSpPr>
            <a:stCxn id="161795" idx="2"/>
            <a:endCxn id="161800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802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14" name="Straight Connector 13"/>
          <p:cNvCxnSpPr>
            <a:stCxn id="161795" idx="2"/>
            <a:endCxn id="161802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804" name="TextBox 16"/>
          <p:cNvSpPr txBox="1">
            <a:spLocks noChangeArrowheads="1"/>
          </p:cNvSpPr>
          <p:nvPr/>
        </p:nvSpPr>
        <p:spPr bwMode="auto">
          <a:xfrm>
            <a:off x="464185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over</a:t>
            </a:r>
          </a:p>
        </p:txBody>
      </p:sp>
      <p:cxnSp>
        <p:nvCxnSpPr>
          <p:cNvPr id="18" name="Straight Connector 17"/>
          <p:cNvCxnSpPr>
            <a:stCxn id="161802" idx="2"/>
            <a:endCxn id="161804" idx="0"/>
          </p:cNvCxnSpPr>
          <p:nvPr/>
        </p:nvCxnSpPr>
        <p:spPr>
          <a:xfrm flipH="1">
            <a:off x="5289550" y="3297239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784850" y="37338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95600" y="4267200"/>
            <a:ext cx="2590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Change colors of parent, parent's sibling and grandparent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use rotations to achieve balance</a:t>
            </a:r>
          </a:p>
        </p:txBody>
      </p:sp>
      <p:sp>
        <p:nvSpPr>
          <p:cNvPr id="286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AVL Trees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2818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62819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jumps</a:t>
            </a:r>
          </a:p>
        </p:txBody>
      </p:sp>
      <p:cxnSp>
        <p:nvCxnSpPr>
          <p:cNvPr id="7" name="Straight Connector 6"/>
          <p:cNvCxnSpPr>
            <a:stCxn id="162818" idx="2"/>
            <a:endCxn id="162819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21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62821" idx="0"/>
            <a:endCxn id="162818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23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2824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fox</a:t>
            </a:r>
          </a:p>
        </p:txBody>
      </p:sp>
      <p:cxnSp>
        <p:nvCxnSpPr>
          <p:cNvPr id="11" name="Straight Connector 10"/>
          <p:cNvCxnSpPr>
            <a:stCxn id="162819" idx="2"/>
            <a:endCxn id="162824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26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14" name="Straight Connector 13"/>
          <p:cNvCxnSpPr>
            <a:stCxn id="162819" idx="2"/>
            <a:endCxn id="162826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28" name="TextBox 16"/>
          <p:cNvSpPr txBox="1">
            <a:spLocks noChangeArrowheads="1"/>
          </p:cNvSpPr>
          <p:nvPr/>
        </p:nvSpPr>
        <p:spPr bwMode="auto">
          <a:xfrm>
            <a:off x="464185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over</a:t>
            </a:r>
          </a:p>
        </p:txBody>
      </p:sp>
      <p:cxnSp>
        <p:nvCxnSpPr>
          <p:cNvPr id="18" name="Straight Connector 17"/>
          <p:cNvCxnSpPr>
            <a:stCxn id="162826" idx="2"/>
            <a:endCxn id="162828" idx="0"/>
          </p:cNvCxnSpPr>
          <p:nvPr/>
        </p:nvCxnSpPr>
        <p:spPr>
          <a:xfrm flipH="1">
            <a:off x="5289550" y="3297239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784850" y="3733800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95600" y="4267200"/>
            <a:ext cx="2590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Change colors of parent, parent's sibling and grandparent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3842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63843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jumps</a:t>
            </a:r>
          </a:p>
        </p:txBody>
      </p:sp>
      <p:cxnSp>
        <p:nvCxnSpPr>
          <p:cNvPr id="7" name="Straight Connector 6"/>
          <p:cNvCxnSpPr>
            <a:stCxn id="163842" idx="2"/>
            <a:endCxn id="163843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45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63845" idx="0"/>
            <a:endCxn id="163842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47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3848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fox</a:t>
            </a:r>
          </a:p>
        </p:txBody>
      </p:sp>
      <p:cxnSp>
        <p:nvCxnSpPr>
          <p:cNvPr id="11" name="Straight Connector 10"/>
          <p:cNvCxnSpPr>
            <a:stCxn id="163843" idx="2"/>
            <a:endCxn id="163848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50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14" name="Straight Connector 13"/>
          <p:cNvCxnSpPr>
            <a:stCxn id="163843" idx="2"/>
            <a:endCxn id="163850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52" name="TextBox 16"/>
          <p:cNvSpPr txBox="1">
            <a:spLocks noChangeArrowheads="1"/>
          </p:cNvSpPr>
          <p:nvPr/>
        </p:nvSpPr>
        <p:spPr bwMode="auto">
          <a:xfrm>
            <a:off x="464185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over</a:t>
            </a:r>
          </a:p>
        </p:txBody>
      </p:sp>
      <p:cxnSp>
        <p:nvCxnSpPr>
          <p:cNvPr id="18" name="Straight Connector 17"/>
          <p:cNvCxnSpPr>
            <a:stCxn id="163850" idx="2"/>
            <a:endCxn id="163852" idx="0"/>
          </p:cNvCxnSpPr>
          <p:nvPr/>
        </p:nvCxnSpPr>
        <p:spPr>
          <a:xfrm flipH="1">
            <a:off x="5289550" y="3297239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895600" y="4267200"/>
            <a:ext cx="2590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No changes needed</a:t>
            </a:r>
          </a:p>
        </p:txBody>
      </p:sp>
      <p:sp>
        <p:nvSpPr>
          <p:cNvPr id="163855" name="TextBox 18"/>
          <p:cNvSpPr txBox="1">
            <a:spLocks noChangeArrowheads="1"/>
          </p:cNvSpPr>
          <p:nvPr/>
        </p:nvSpPr>
        <p:spPr bwMode="auto">
          <a:xfrm>
            <a:off x="556260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the</a:t>
            </a:r>
          </a:p>
        </p:txBody>
      </p:sp>
      <p:cxnSp>
        <p:nvCxnSpPr>
          <p:cNvPr id="21" name="Straight Connector 20"/>
          <p:cNvCxnSpPr>
            <a:stCxn id="163850" idx="2"/>
            <a:endCxn id="163855" idx="0"/>
          </p:cNvCxnSpPr>
          <p:nvPr/>
        </p:nvCxnSpPr>
        <p:spPr>
          <a:xfrm>
            <a:off x="5784850" y="3297239"/>
            <a:ext cx="42545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4866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64867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jumps</a:t>
            </a:r>
          </a:p>
        </p:txBody>
      </p:sp>
      <p:cxnSp>
        <p:nvCxnSpPr>
          <p:cNvPr id="7" name="Straight Connector 6"/>
          <p:cNvCxnSpPr>
            <a:stCxn id="164866" idx="2"/>
            <a:endCxn id="164867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869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64869" idx="0"/>
            <a:endCxn id="164866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871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4872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fox</a:t>
            </a:r>
          </a:p>
        </p:txBody>
      </p:sp>
      <p:cxnSp>
        <p:nvCxnSpPr>
          <p:cNvPr id="11" name="Straight Connector 10"/>
          <p:cNvCxnSpPr>
            <a:stCxn id="164867" idx="2"/>
            <a:endCxn id="164872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874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14" name="Straight Connector 13"/>
          <p:cNvCxnSpPr>
            <a:stCxn id="164867" idx="2"/>
            <a:endCxn id="164874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876" name="TextBox 16"/>
          <p:cNvSpPr txBox="1">
            <a:spLocks noChangeArrowheads="1"/>
          </p:cNvSpPr>
          <p:nvPr/>
        </p:nvSpPr>
        <p:spPr bwMode="auto">
          <a:xfrm>
            <a:off x="464185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over</a:t>
            </a:r>
          </a:p>
        </p:txBody>
      </p:sp>
      <p:cxnSp>
        <p:nvCxnSpPr>
          <p:cNvPr id="18" name="Straight Connector 17"/>
          <p:cNvCxnSpPr>
            <a:stCxn id="164874" idx="2"/>
            <a:endCxn id="164876" idx="0"/>
          </p:cNvCxnSpPr>
          <p:nvPr/>
        </p:nvCxnSpPr>
        <p:spPr>
          <a:xfrm flipH="1">
            <a:off x="5289550" y="3297239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878" name="TextBox 18"/>
          <p:cNvSpPr txBox="1">
            <a:spLocks noChangeArrowheads="1"/>
          </p:cNvSpPr>
          <p:nvPr/>
        </p:nvSpPr>
        <p:spPr bwMode="auto">
          <a:xfrm>
            <a:off x="556260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the</a:t>
            </a:r>
          </a:p>
        </p:txBody>
      </p:sp>
      <p:cxnSp>
        <p:nvCxnSpPr>
          <p:cNvPr id="21" name="Straight Connector 20"/>
          <p:cNvCxnSpPr>
            <a:stCxn id="164874" idx="2"/>
            <a:endCxn id="164878" idx="0"/>
          </p:cNvCxnSpPr>
          <p:nvPr/>
        </p:nvCxnSpPr>
        <p:spPr>
          <a:xfrm>
            <a:off x="5784850" y="3297239"/>
            <a:ext cx="42545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880" name="TextBox 21"/>
          <p:cNvSpPr txBox="1">
            <a:spLocks noChangeArrowheads="1"/>
          </p:cNvSpPr>
          <p:nvPr/>
        </p:nvSpPr>
        <p:spPr bwMode="auto">
          <a:xfrm>
            <a:off x="4146550" y="413702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lazy</a:t>
            </a:r>
          </a:p>
        </p:txBody>
      </p:sp>
      <p:cxnSp>
        <p:nvCxnSpPr>
          <p:cNvPr id="23" name="Straight Connector 22"/>
          <p:cNvCxnSpPr>
            <a:stCxn id="164876" idx="2"/>
            <a:endCxn id="164880" idx="0"/>
          </p:cNvCxnSpPr>
          <p:nvPr/>
        </p:nvCxnSpPr>
        <p:spPr>
          <a:xfrm flipH="1">
            <a:off x="4794250" y="3917951"/>
            <a:ext cx="495300" cy="219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5890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65891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jumps</a:t>
            </a:r>
          </a:p>
        </p:txBody>
      </p:sp>
      <p:cxnSp>
        <p:nvCxnSpPr>
          <p:cNvPr id="7" name="Straight Connector 6"/>
          <p:cNvCxnSpPr>
            <a:stCxn id="165890" idx="2"/>
            <a:endCxn id="165891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893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65893" idx="0"/>
            <a:endCxn id="165890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895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5896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fox</a:t>
            </a:r>
          </a:p>
        </p:txBody>
      </p:sp>
      <p:cxnSp>
        <p:nvCxnSpPr>
          <p:cNvPr id="11" name="Straight Connector 10"/>
          <p:cNvCxnSpPr>
            <a:stCxn id="165891" idx="2"/>
            <a:endCxn id="165896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898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quick</a:t>
            </a:r>
          </a:p>
        </p:txBody>
      </p:sp>
      <p:cxnSp>
        <p:nvCxnSpPr>
          <p:cNvPr id="14" name="Straight Connector 13"/>
          <p:cNvCxnSpPr>
            <a:stCxn id="165891" idx="2"/>
            <a:endCxn id="165898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900" name="TextBox 16"/>
          <p:cNvSpPr txBox="1">
            <a:spLocks noChangeArrowheads="1"/>
          </p:cNvSpPr>
          <p:nvPr/>
        </p:nvSpPr>
        <p:spPr bwMode="auto">
          <a:xfrm>
            <a:off x="464185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over</a:t>
            </a:r>
          </a:p>
        </p:txBody>
      </p:sp>
      <p:cxnSp>
        <p:nvCxnSpPr>
          <p:cNvPr id="18" name="Straight Connector 17"/>
          <p:cNvCxnSpPr>
            <a:stCxn id="165898" idx="2"/>
            <a:endCxn id="165900" idx="0"/>
          </p:cNvCxnSpPr>
          <p:nvPr/>
        </p:nvCxnSpPr>
        <p:spPr>
          <a:xfrm flipH="1">
            <a:off x="5289550" y="3297239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902" name="TextBox 18"/>
          <p:cNvSpPr txBox="1">
            <a:spLocks noChangeArrowheads="1"/>
          </p:cNvSpPr>
          <p:nvPr/>
        </p:nvSpPr>
        <p:spPr bwMode="auto">
          <a:xfrm>
            <a:off x="556260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the</a:t>
            </a:r>
          </a:p>
        </p:txBody>
      </p:sp>
      <p:cxnSp>
        <p:nvCxnSpPr>
          <p:cNvPr id="21" name="Straight Connector 20"/>
          <p:cNvCxnSpPr>
            <a:stCxn id="165898" idx="2"/>
            <a:endCxn id="165902" idx="0"/>
          </p:cNvCxnSpPr>
          <p:nvPr/>
        </p:nvCxnSpPr>
        <p:spPr>
          <a:xfrm>
            <a:off x="5784850" y="3297239"/>
            <a:ext cx="42545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904" name="TextBox 21"/>
          <p:cNvSpPr txBox="1">
            <a:spLocks noChangeArrowheads="1"/>
          </p:cNvSpPr>
          <p:nvPr/>
        </p:nvSpPr>
        <p:spPr bwMode="auto">
          <a:xfrm>
            <a:off x="4146550" y="413702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lazy</a:t>
            </a:r>
          </a:p>
        </p:txBody>
      </p:sp>
      <p:cxnSp>
        <p:nvCxnSpPr>
          <p:cNvPr id="23" name="Straight Connector 22"/>
          <p:cNvCxnSpPr>
            <a:stCxn id="165900" idx="2"/>
            <a:endCxn id="165904" idx="0"/>
          </p:cNvCxnSpPr>
          <p:nvPr/>
        </p:nvCxnSpPr>
        <p:spPr>
          <a:xfrm flipH="1">
            <a:off x="4794250" y="3917951"/>
            <a:ext cx="495300" cy="219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425700" y="4724400"/>
            <a:ext cx="2590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Because </a:t>
            </a:r>
            <a:r>
              <a:rPr lang="en-US" i="1" dirty="0"/>
              <a:t>over </a:t>
            </a:r>
            <a:r>
              <a:rPr lang="en-US" dirty="0"/>
              <a:t>and </a:t>
            </a:r>
            <a:r>
              <a:rPr lang="en-US" i="1" dirty="0"/>
              <a:t>the </a:t>
            </a:r>
            <a:r>
              <a:rPr lang="en-US" dirty="0"/>
              <a:t>are both red, change parent, parent's sibling and grandparent colors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746750" y="4556125"/>
            <a:ext cx="1354138" cy="573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6914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66915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jumps</a:t>
            </a:r>
          </a:p>
        </p:txBody>
      </p:sp>
      <p:cxnSp>
        <p:nvCxnSpPr>
          <p:cNvPr id="7" name="Straight Connector 6"/>
          <p:cNvCxnSpPr>
            <a:stCxn id="166914" idx="2"/>
            <a:endCxn id="166915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917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66917" idx="0"/>
            <a:endCxn id="166914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919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6920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fox</a:t>
            </a:r>
          </a:p>
        </p:txBody>
      </p:sp>
      <p:cxnSp>
        <p:nvCxnSpPr>
          <p:cNvPr id="11" name="Straight Connector 10"/>
          <p:cNvCxnSpPr>
            <a:stCxn id="166915" idx="2"/>
            <a:endCxn id="166920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922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14" name="Straight Connector 13"/>
          <p:cNvCxnSpPr>
            <a:stCxn id="166915" idx="2"/>
            <a:endCxn id="166922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924" name="TextBox 16"/>
          <p:cNvSpPr txBox="1">
            <a:spLocks noChangeArrowheads="1"/>
          </p:cNvSpPr>
          <p:nvPr/>
        </p:nvSpPr>
        <p:spPr bwMode="auto">
          <a:xfrm>
            <a:off x="464185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over</a:t>
            </a:r>
          </a:p>
        </p:txBody>
      </p:sp>
      <p:cxnSp>
        <p:nvCxnSpPr>
          <p:cNvPr id="18" name="Straight Connector 17"/>
          <p:cNvCxnSpPr>
            <a:stCxn id="166922" idx="2"/>
            <a:endCxn id="166924" idx="0"/>
          </p:cNvCxnSpPr>
          <p:nvPr/>
        </p:nvCxnSpPr>
        <p:spPr>
          <a:xfrm flipH="1">
            <a:off x="5289550" y="3297239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926" name="TextBox 18"/>
          <p:cNvSpPr txBox="1">
            <a:spLocks noChangeArrowheads="1"/>
          </p:cNvSpPr>
          <p:nvPr/>
        </p:nvSpPr>
        <p:spPr bwMode="auto">
          <a:xfrm>
            <a:off x="556260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21" name="Straight Connector 20"/>
          <p:cNvCxnSpPr>
            <a:stCxn id="166922" idx="2"/>
            <a:endCxn id="166926" idx="0"/>
          </p:cNvCxnSpPr>
          <p:nvPr/>
        </p:nvCxnSpPr>
        <p:spPr>
          <a:xfrm>
            <a:off x="5784850" y="3297239"/>
            <a:ext cx="42545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928" name="TextBox 21"/>
          <p:cNvSpPr txBox="1">
            <a:spLocks noChangeArrowheads="1"/>
          </p:cNvSpPr>
          <p:nvPr/>
        </p:nvSpPr>
        <p:spPr bwMode="auto">
          <a:xfrm>
            <a:off x="4146550" y="413702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lazy</a:t>
            </a:r>
          </a:p>
        </p:txBody>
      </p:sp>
      <p:cxnSp>
        <p:nvCxnSpPr>
          <p:cNvPr id="23" name="Straight Connector 22"/>
          <p:cNvCxnSpPr>
            <a:stCxn id="166924" idx="2"/>
            <a:endCxn id="166928" idx="0"/>
          </p:cNvCxnSpPr>
          <p:nvPr/>
        </p:nvCxnSpPr>
        <p:spPr>
          <a:xfrm flipH="1">
            <a:off x="4794250" y="3917951"/>
            <a:ext cx="495300" cy="219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5746750" y="4556125"/>
            <a:ext cx="1354138" cy="573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7938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brown</a:t>
            </a:r>
          </a:p>
        </p:txBody>
      </p:sp>
      <p:sp>
        <p:nvSpPr>
          <p:cNvPr id="167939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jumps</a:t>
            </a:r>
          </a:p>
        </p:txBody>
      </p:sp>
      <p:cxnSp>
        <p:nvCxnSpPr>
          <p:cNvPr id="7" name="Straight Connector 6"/>
          <p:cNvCxnSpPr>
            <a:stCxn id="167938" idx="2"/>
            <a:endCxn id="167939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941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0" name="Straight Connector 9"/>
          <p:cNvCxnSpPr>
            <a:stCxn id="167941" idx="0"/>
            <a:endCxn id="167938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943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 red node always has black children (a </a:t>
            </a:r>
            <a:r>
              <a:rPr lang="en-US" sz="16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7944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fox</a:t>
            </a:r>
          </a:p>
        </p:txBody>
      </p:sp>
      <p:cxnSp>
        <p:nvCxnSpPr>
          <p:cNvPr id="11" name="Straight Connector 10"/>
          <p:cNvCxnSpPr>
            <a:stCxn id="167939" idx="2"/>
            <a:endCxn id="167944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946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14" name="Straight Connector 13"/>
          <p:cNvCxnSpPr>
            <a:stCxn id="167939" idx="2"/>
            <a:endCxn id="167946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948" name="TextBox 16"/>
          <p:cNvSpPr txBox="1">
            <a:spLocks noChangeArrowheads="1"/>
          </p:cNvSpPr>
          <p:nvPr/>
        </p:nvSpPr>
        <p:spPr bwMode="auto">
          <a:xfrm>
            <a:off x="464185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over</a:t>
            </a:r>
          </a:p>
        </p:txBody>
      </p:sp>
      <p:cxnSp>
        <p:nvCxnSpPr>
          <p:cNvPr id="18" name="Straight Connector 17"/>
          <p:cNvCxnSpPr>
            <a:stCxn id="167946" idx="2"/>
            <a:endCxn id="167948" idx="0"/>
          </p:cNvCxnSpPr>
          <p:nvPr/>
        </p:nvCxnSpPr>
        <p:spPr>
          <a:xfrm flipH="1">
            <a:off x="5289550" y="3297239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950" name="TextBox 18"/>
          <p:cNvSpPr txBox="1">
            <a:spLocks noChangeArrowheads="1"/>
          </p:cNvSpPr>
          <p:nvPr/>
        </p:nvSpPr>
        <p:spPr bwMode="auto">
          <a:xfrm>
            <a:off x="5562600" y="35480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21" name="Straight Connector 20"/>
          <p:cNvCxnSpPr>
            <a:stCxn id="167946" idx="2"/>
            <a:endCxn id="167950" idx="0"/>
          </p:cNvCxnSpPr>
          <p:nvPr/>
        </p:nvCxnSpPr>
        <p:spPr>
          <a:xfrm>
            <a:off x="5784850" y="3297239"/>
            <a:ext cx="42545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952" name="TextBox 21"/>
          <p:cNvSpPr txBox="1">
            <a:spLocks noChangeArrowheads="1"/>
          </p:cNvSpPr>
          <p:nvPr/>
        </p:nvSpPr>
        <p:spPr bwMode="auto">
          <a:xfrm>
            <a:off x="4146550" y="413702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lazy</a:t>
            </a:r>
          </a:p>
        </p:txBody>
      </p:sp>
      <p:cxnSp>
        <p:nvCxnSpPr>
          <p:cNvPr id="23" name="Straight Connector 22"/>
          <p:cNvCxnSpPr>
            <a:stCxn id="167948" idx="2"/>
            <a:endCxn id="167952" idx="0"/>
          </p:cNvCxnSpPr>
          <p:nvPr/>
        </p:nvCxnSpPr>
        <p:spPr>
          <a:xfrm flipH="1">
            <a:off x="4794250" y="3917951"/>
            <a:ext cx="495300" cy="219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5746750" y="4556125"/>
            <a:ext cx="1354138" cy="573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  <p:sp>
        <p:nvSpPr>
          <p:cNvPr id="20" name="Curved Up Arrow 19"/>
          <p:cNvSpPr/>
          <p:nvPr/>
        </p:nvSpPr>
        <p:spPr>
          <a:xfrm rot="10800000">
            <a:off x="3641725" y="1479550"/>
            <a:ext cx="1060450" cy="406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8962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jumps</a:t>
            </a:r>
          </a:p>
        </p:txBody>
      </p:sp>
      <p:sp>
        <p:nvSpPr>
          <p:cNvPr id="168963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68962" idx="2"/>
            <a:endCxn id="168963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965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brown</a:t>
            </a:r>
          </a:p>
        </p:txBody>
      </p:sp>
      <p:cxnSp>
        <p:nvCxnSpPr>
          <p:cNvPr id="10" name="Straight Connector 9"/>
          <p:cNvCxnSpPr>
            <a:stCxn id="168965" idx="0"/>
            <a:endCxn id="168962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967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8968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over</a:t>
            </a:r>
          </a:p>
        </p:txBody>
      </p:sp>
      <p:cxnSp>
        <p:nvCxnSpPr>
          <p:cNvPr id="11" name="Straight Connector 10"/>
          <p:cNvCxnSpPr>
            <a:stCxn id="168963" idx="2"/>
            <a:endCxn id="168968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970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4" name="Straight Connector 13"/>
          <p:cNvCxnSpPr>
            <a:stCxn id="168963" idx="2"/>
            <a:endCxn id="168970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972" name="TextBox 16"/>
          <p:cNvSpPr txBox="1">
            <a:spLocks noChangeArrowheads="1"/>
          </p:cNvSpPr>
          <p:nvPr/>
        </p:nvSpPr>
        <p:spPr bwMode="auto">
          <a:xfrm>
            <a:off x="2073275" y="29019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8" name="Straight Connector 17"/>
          <p:cNvCxnSpPr>
            <a:endCxn id="168972" idx="0"/>
          </p:cNvCxnSpPr>
          <p:nvPr/>
        </p:nvCxnSpPr>
        <p:spPr>
          <a:xfrm flipH="1">
            <a:off x="2720975" y="2651126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974" name="TextBox 18"/>
          <p:cNvSpPr txBox="1">
            <a:spLocks noChangeArrowheads="1"/>
          </p:cNvSpPr>
          <p:nvPr/>
        </p:nvSpPr>
        <p:spPr bwMode="auto">
          <a:xfrm>
            <a:off x="2994025" y="29019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fox</a:t>
            </a:r>
          </a:p>
        </p:txBody>
      </p:sp>
      <p:cxnSp>
        <p:nvCxnSpPr>
          <p:cNvPr id="21" name="Straight Connector 20"/>
          <p:cNvCxnSpPr>
            <a:endCxn id="168974" idx="0"/>
          </p:cNvCxnSpPr>
          <p:nvPr/>
        </p:nvCxnSpPr>
        <p:spPr>
          <a:xfrm>
            <a:off x="3216275" y="2651126"/>
            <a:ext cx="42545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976" name="TextBox 21"/>
          <p:cNvSpPr txBox="1">
            <a:spLocks noChangeArrowheads="1"/>
          </p:cNvSpPr>
          <p:nvPr/>
        </p:nvSpPr>
        <p:spPr bwMode="auto">
          <a:xfrm>
            <a:off x="3803650" y="353218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lazy</a:t>
            </a:r>
          </a:p>
        </p:txBody>
      </p:sp>
      <p:cxnSp>
        <p:nvCxnSpPr>
          <p:cNvPr id="23" name="Straight Connector 22"/>
          <p:cNvCxnSpPr>
            <a:stCxn id="168968" idx="2"/>
            <a:endCxn id="168976" idx="0"/>
          </p:cNvCxnSpPr>
          <p:nvPr/>
        </p:nvCxnSpPr>
        <p:spPr>
          <a:xfrm flipH="1">
            <a:off x="4451350" y="3297238"/>
            <a:ext cx="190500" cy="234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5746750" y="4556125"/>
            <a:ext cx="1354138" cy="573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69986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jumps</a:t>
            </a:r>
          </a:p>
        </p:txBody>
      </p:sp>
      <p:sp>
        <p:nvSpPr>
          <p:cNvPr id="169987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69986" idx="2"/>
            <a:endCxn id="169987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989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brown</a:t>
            </a:r>
          </a:p>
        </p:txBody>
      </p:sp>
      <p:cxnSp>
        <p:nvCxnSpPr>
          <p:cNvPr id="10" name="Straight Connector 9"/>
          <p:cNvCxnSpPr>
            <a:stCxn id="169989" idx="0"/>
            <a:endCxn id="169986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991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69992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over</a:t>
            </a:r>
          </a:p>
        </p:txBody>
      </p:sp>
      <p:cxnSp>
        <p:nvCxnSpPr>
          <p:cNvPr id="11" name="Straight Connector 10"/>
          <p:cNvCxnSpPr>
            <a:stCxn id="169987" idx="2"/>
            <a:endCxn id="169992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994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4" name="Straight Connector 13"/>
          <p:cNvCxnSpPr>
            <a:stCxn id="169987" idx="2"/>
            <a:endCxn id="169994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996" name="TextBox 16"/>
          <p:cNvSpPr txBox="1">
            <a:spLocks noChangeArrowheads="1"/>
          </p:cNvSpPr>
          <p:nvPr/>
        </p:nvSpPr>
        <p:spPr bwMode="auto">
          <a:xfrm>
            <a:off x="2073275" y="29019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8" name="Straight Connector 17"/>
          <p:cNvCxnSpPr>
            <a:endCxn id="169996" idx="0"/>
          </p:cNvCxnSpPr>
          <p:nvPr/>
        </p:nvCxnSpPr>
        <p:spPr>
          <a:xfrm flipH="1">
            <a:off x="2720975" y="2651126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998" name="TextBox 18"/>
          <p:cNvSpPr txBox="1">
            <a:spLocks noChangeArrowheads="1"/>
          </p:cNvSpPr>
          <p:nvPr/>
        </p:nvSpPr>
        <p:spPr bwMode="auto">
          <a:xfrm>
            <a:off x="2994025" y="29019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fox</a:t>
            </a:r>
          </a:p>
        </p:txBody>
      </p:sp>
      <p:cxnSp>
        <p:nvCxnSpPr>
          <p:cNvPr id="21" name="Straight Connector 20"/>
          <p:cNvCxnSpPr>
            <a:endCxn id="169998" idx="0"/>
          </p:cNvCxnSpPr>
          <p:nvPr/>
        </p:nvCxnSpPr>
        <p:spPr>
          <a:xfrm>
            <a:off x="3216275" y="2651126"/>
            <a:ext cx="42545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000" name="TextBox 21"/>
          <p:cNvSpPr txBox="1">
            <a:spLocks noChangeArrowheads="1"/>
          </p:cNvSpPr>
          <p:nvPr/>
        </p:nvSpPr>
        <p:spPr bwMode="auto">
          <a:xfrm>
            <a:off x="3803650" y="353218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lazy</a:t>
            </a:r>
          </a:p>
        </p:txBody>
      </p:sp>
      <p:cxnSp>
        <p:nvCxnSpPr>
          <p:cNvPr id="23" name="Straight Connector 22"/>
          <p:cNvCxnSpPr>
            <a:stCxn id="169992" idx="2"/>
            <a:endCxn id="170000" idx="0"/>
          </p:cNvCxnSpPr>
          <p:nvPr/>
        </p:nvCxnSpPr>
        <p:spPr>
          <a:xfrm flipH="1">
            <a:off x="4451350" y="3297238"/>
            <a:ext cx="190500" cy="234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002" name="TextBox 19"/>
          <p:cNvSpPr txBox="1">
            <a:spLocks noChangeArrowheads="1"/>
          </p:cNvSpPr>
          <p:nvPr/>
        </p:nvSpPr>
        <p:spPr bwMode="auto">
          <a:xfrm>
            <a:off x="2698750" y="353377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dog</a:t>
            </a:r>
          </a:p>
        </p:txBody>
      </p:sp>
      <p:cxnSp>
        <p:nvCxnSpPr>
          <p:cNvPr id="25" name="Straight Connector 24"/>
          <p:cNvCxnSpPr>
            <a:endCxn id="170002" idx="0"/>
          </p:cNvCxnSpPr>
          <p:nvPr/>
        </p:nvCxnSpPr>
        <p:spPr>
          <a:xfrm flipH="1">
            <a:off x="3346450" y="3298825"/>
            <a:ext cx="190500" cy="234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 Example </a:t>
            </a:r>
            <a:r>
              <a:rPr lang="en-US"/>
              <a:t>(cont.)</a:t>
            </a:r>
          </a:p>
        </p:txBody>
      </p:sp>
      <p:sp>
        <p:nvSpPr>
          <p:cNvPr id="171010" name="TextBox 3"/>
          <p:cNvSpPr txBox="1">
            <a:spLocks noChangeArrowheads="1"/>
          </p:cNvSpPr>
          <p:nvPr/>
        </p:nvSpPr>
        <p:spPr bwMode="auto">
          <a:xfrm>
            <a:off x="3581400" y="1655764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jumps</a:t>
            </a:r>
          </a:p>
        </p:txBody>
      </p:sp>
      <p:sp>
        <p:nvSpPr>
          <p:cNvPr id="171011" name="TextBox 4"/>
          <p:cNvSpPr txBox="1">
            <a:spLocks noChangeArrowheads="1"/>
          </p:cNvSpPr>
          <p:nvPr/>
        </p:nvSpPr>
        <p:spPr bwMode="auto">
          <a:xfrm>
            <a:off x="448945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quick</a:t>
            </a:r>
          </a:p>
        </p:txBody>
      </p:sp>
      <p:cxnSp>
        <p:nvCxnSpPr>
          <p:cNvPr id="7" name="Straight Connector 6"/>
          <p:cNvCxnSpPr>
            <a:stCxn id="171010" idx="2"/>
            <a:endCxn id="171011" idx="0"/>
          </p:cNvCxnSpPr>
          <p:nvPr/>
        </p:nvCxnSpPr>
        <p:spPr>
          <a:xfrm>
            <a:off x="4229100" y="2025650"/>
            <a:ext cx="90805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013" name="TextBox 7"/>
          <p:cNvSpPr txBox="1">
            <a:spLocks noChangeArrowheads="1"/>
          </p:cNvSpPr>
          <p:nvPr/>
        </p:nvSpPr>
        <p:spPr bwMode="auto">
          <a:xfrm>
            <a:off x="2667000" y="228123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brown</a:t>
            </a:r>
          </a:p>
        </p:txBody>
      </p:sp>
      <p:cxnSp>
        <p:nvCxnSpPr>
          <p:cNvPr id="10" name="Straight Connector 9"/>
          <p:cNvCxnSpPr>
            <a:stCxn id="171013" idx="0"/>
            <a:endCxn id="171010" idx="2"/>
          </p:cNvCxnSpPr>
          <p:nvPr/>
        </p:nvCxnSpPr>
        <p:spPr>
          <a:xfrm flipV="1">
            <a:off x="3314700" y="2025650"/>
            <a:ext cx="914400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015" name="Rectangle 14"/>
          <p:cNvSpPr>
            <a:spLocks noChangeArrowheads="1"/>
          </p:cNvSpPr>
          <p:nvPr/>
        </p:nvSpPr>
        <p:spPr bwMode="auto">
          <a:xfrm>
            <a:off x="6858000" y="1398589"/>
            <a:ext cx="3581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Invariants: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node is either red or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root is always black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A red node always has black children (a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/>
              <a:t> reference is considered to refer to a black node)</a:t>
            </a:r>
          </a:p>
          <a:p>
            <a:pPr marL="685800" lvl="1" indent="-228600">
              <a:buFont typeface="Tw Cen MT" pitchFamily="34" charset="0"/>
              <a:buAutoNum type="arabicPeriod"/>
            </a:pPr>
            <a:r>
              <a:rPr lang="en-US" sz="1600"/>
              <a:t>The number of black nodes in any path from the root to a leaf is the same</a:t>
            </a:r>
          </a:p>
        </p:txBody>
      </p:sp>
      <p:sp>
        <p:nvSpPr>
          <p:cNvPr id="171016" name="TextBox 8"/>
          <p:cNvSpPr txBox="1">
            <a:spLocks noChangeArrowheads="1"/>
          </p:cNvSpPr>
          <p:nvPr/>
        </p:nvSpPr>
        <p:spPr bwMode="auto">
          <a:xfrm>
            <a:off x="3994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over</a:t>
            </a:r>
          </a:p>
        </p:txBody>
      </p:sp>
      <p:cxnSp>
        <p:nvCxnSpPr>
          <p:cNvPr id="11" name="Straight Connector 10"/>
          <p:cNvCxnSpPr>
            <a:stCxn id="171011" idx="2"/>
            <a:endCxn id="171016" idx="0"/>
          </p:cNvCxnSpPr>
          <p:nvPr/>
        </p:nvCxnSpPr>
        <p:spPr>
          <a:xfrm flipH="1">
            <a:off x="4641850" y="2651126"/>
            <a:ext cx="4953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018" name="TextBox 12"/>
          <p:cNvSpPr txBox="1">
            <a:spLocks noChangeArrowheads="1"/>
          </p:cNvSpPr>
          <p:nvPr/>
        </p:nvSpPr>
        <p:spPr bwMode="auto">
          <a:xfrm>
            <a:off x="5137150" y="29273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4" name="Straight Connector 13"/>
          <p:cNvCxnSpPr>
            <a:stCxn id="171011" idx="2"/>
            <a:endCxn id="171018" idx="0"/>
          </p:cNvCxnSpPr>
          <p:nvPr/>
        </p:nvCxnSpPr>
        <p:spPr>
          <a:xfrm>
            <a:off x="5137150" y="2651126"/>
            <a:ext cx="647700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020" name="TextBox 16"/>
          <p:cNvSpPr txBox="1">
            <a:spLocks noChangeArrowheads="1"/>
          </p:cNvSpPr>
          <p:nvPr/>
        </p:nvSpPr>
        <p:spPr bwMode="auto">
          <a:xfrm>
            <a:off x="2073275" y="29019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</a:t>
            </a:r>
          </a:p>
        </p:txBody>
      </p:sp>
      <p:cxnSp>
        <p:nvCxnSpPr>
          <p:cNvPr id="18" name="Straight Connector 17"/>
          <p:cNvCxnSpPr>
            <a:endCxn id="171020" idx="0"/>
          </p:cNvCxnSpPr>
          <p:nvPr/>
        </p:nvCxnSpPr>
        <p:spPr>
          <a:xfrm flipH="1">
            <a:off x="2720975" y="2651126"/>
            <a:ext cx="49530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022" name="TextBox 18"/>
          <p:cNvSpPr txBox="1">
            <a:spLocks noChangeArrowheads="1"/>
          </p:cNvSpPr>
          <p:nvPr/>
        </p:nvSpPr>
        <p:spPr bwMode="auto">
          <a:xfrm>
            <a:off x="2994025" y="290195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fox</a:t>
            </a:r>
          </a:p>
        </p:txBody>
      </p:sp>
      <p:cxnSp>
        <p:nvCxnSpPr>
          <p:cNvPr id="21" name="Straight Connector 20"/>
          <p:cNvCxnSpPr>
            <a:endCxn id="171022" idx="0"/>
          </p:cNvCxnSpPr>
          <p:nvPr/>
        </p:nvCxnSpPr>
        <p:spPr>
          <a:xfrm>
            <a:off x="3216275" y="2651126"/>
            <a:ext cx="425450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024" name="TextBox 21"/>
          <p:cNvSpPr txBox="1">
            <a:spLocks noChangeArrowheads="1"/>
          </p:cNvSpPr>
          <p:nvPr/>
        </p:nvSpPr>
        <p:spPr bwMode="auto">
          <a:xfrm>
            <a:off x="3803650" y="3532189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lazy</a:t>
            </a:r>
          </a:p>
        </p:txBody>
      </p:sp>
      <p:cxnSp>
        <p:nvCxnSpPr>
          <p:cNvPr id="23" name="Straight Connector 22"/>
          <p:cNvCxnSpPr>
            <a:stCxn id="171016" idx="2"/>
            <a:endCxn id="171024" idx="0"/>
          </p:cNvCxnSpPr>
          <p:nvPr/>
        </p:nvCxnSpPr>
        <p:spPr>
          <a:xfrm flipH="1">
            <a:off x="4451350" y="3297238"/>
            <a:ext cx="190500" cy="234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026" name="TextBox 19"/>
          <p:cNvSpPr txBox="1">
            <a:spLocks noChangeArrowheads="1"/>
          </p:cNvSpPr>
          <p:nvPr/>
        </p:nvSpPr>
        <p:spPr bwMode="auto">
          <a:xfrm>
            <a:off x="2698750" y="353377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dog</a:t>
            </a:r>
          </a:p>
        </p:txBody>
      </p:sp>
      <p:cxnSp>
        <p:nvCxnSpPr>
          <p:cNvPr id="25" name="Straight Connector 24"/>
          <p:cNvCxnSpPr>
            <a:endCxn id="171026" idx="0"/>
          </p:cNvCxnSpPr>
          <p:nvPr/>
        </p:nvCxnSpPr>
        <p:spPr>
          <a:xfrm flipH="1">
            <a:off x="3346450" y="3298825"/>
            <a:ext cx="190500" cy="234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641726" y="4724400"/>
            <a:ext cx="1819275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Balanced tree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Implementation of a Red-Black Tree Class</a:t>
            </a:r>
          </a:p>
        </p:txBody>
      </p:sp>
      <p:pic>
        <p:nvPicPr>
          <p:cNvPr id="172034" name="Picture 2" descr="C:\Documents and Settings\Administrator\My Documents\Koffman\PPTs\JPEGS\JWCL233_Koffman JPG files\ch09\w0281-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600200"/>
            <a:ext cx="70866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600200"/>
            <a:ext cx="103632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In 1962 G.M. Adel´son-Vel´skiî and E.M. Landis developed a self-balancing tree. The tree is known by their initials: </a:t>
            </a:r>
            <a:r>
              <a:rPr lang="en-US" i="1" dirty="0"/>
              <a:t>AVL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AVL tree algorithm keeps track,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at each node</a:t>
            </a:r>
            <a:r>
              <a:rPr lang="en-US" dirty="0"/>
              <a:t>, of the difference in height of each subtree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As items are added to or removed from a tree, the balance of each subtree from the insertion or removal point up to the root is updated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the balance gets out of the range -1 to +1, the tree is rotated to bring it back into balance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Implementation of a Red-Black Tree Class </a:t>
            </a:r>
            <a:r>
              <a:rPr lang="en-US" dirty="0"/>
              <a:t>(cont.)</a:t>
            </a:r>
          </a:p>
        </p:txBody>
      </p:sp>
      <p:sp>
        <p:nvSpPr>
          <p:cNvPr id="173058" name="Content Placeholder 3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>
                <a:solidFill>
                  <a:srgbClr val="0070C0"/>
                </a:solidFill>
              </a:rPr>
              <a:t>Listing 9.4 (</a:t>
            </a:r>
            <a:r>
              <a:rPr lang="en-US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RedBlackTree.java</a:t>
            </a:r>
            <a:r>
              <a:rPr lang="en-US">
                <a:solidFill>
                  <a:srgbClr val="0070C0"/>
                </a:solidFill>
              </a:rPr>
              <a:t>, page 497)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Algorithm for Red-Black Tree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insertion algorithm can be implemented with a data structure that has a reference to the parent of each node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following algorithm detects the need for fix-ups from the grandparent level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Also, whenever a black node with two children is detected on the way down the tree, it is changed to red and the children are changed to black; any resulting problems can be fixed on the way back up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Algorithm for Red-Black Tree Insertion </a:t>
            </a:r>
            <a:r>
              <a:rPr lang="en-US" dirty="0"/>
              <a:t>(cont.)</a:t>
            </a:r>
          </a:p>
        </p:txBody>
      </p:sp>
      <p:grpSp>
        <p:nvGrpSpPr>
          <p:cNvPr id="175106" name="Group 6"/>
          <p:cNvGrpSpPr>
            <a:grpSpLocks/>
          </p:cNvGrpSpPr>
          <p:nvPr/>
        </p:nvGrpSpPr>
        <p:grpSpPr bwMode="auto">
          <a:xfrm>
            <a:off x="3657600" y="1420814"/>
            <a:ext cx="4495800" cy="5437187"/>
            <a:chOff x="1680" y="1056"/>
            <a:chExt cx="2389" cy="2889"/>
          </a:xfrm>
        </p:grpSpPr>
        <p:pic>
          <p:nvPicPr>
            <p:cNvPr id="17510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9" y="1056"/>
              <a:ext cx="2352" cy="1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510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80" y="2160"/>
              <a:ext cx="2389" cy="1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/>
              <a:t> Starter Method</a:t>
            </a:r>
          </a:p>
        </p:txBody>
      </p:sp>
      <p:sp>
        <p:nvSpPr>
          <p:cNvPr id="176130" name="Rectangle 4"/>
          <p:cNvSpPr>
            <a:spLocks noChangeArrowheads="1"/>
          </p:cNvSpPr>
          <p:nvPr/>
        </p:nvSpPr>
        <p:spPr bwMode="auto">
          <a:xfrm>
            <a:off x="1676400" y="2286001"/>
            <a:ext cx="89916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  <a:cs typeface="Courier New" pitchFamily="49" charset="0"/>
              </a:rPr>
              <a:t>public boolean add(E item) {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    if (root == null) {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	root = new RedBlackNode&lt;E&gt;(item);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	((RedBlackNode&lt;E&gt;) root).isRed = false; // root </a:t>
            </a:r>
            <a:r>
              <a:rPr lang="en-US" sz="1600" i="1">
                <a:latin typeface="Courier New" pitchFamily="49" charset="0"/>
                <a:cs typeface="Courier New" pitchFamily="49" charset="0"/>
              </a:rPr>
              <a:t>is black.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en-US" sz="1600">
              <a:latin typeface="Courier New" pitchFamily="49" charset="0"/>
              <a:cs typeface="Courier New" pitchFamily="49" charset="0"/>
            </a:endParaRP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else {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    root = add((RedBlackNode&lt;E&gt;) root, item);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    ((RedBlackNode&lt;E&gt;) root).isRed = false; // root </a:t>
            </a:r>
            <a:r>
              <a:rPr lang="en-US" sz="1600" i="1">
                <a:latin typeface="Courier New" pitchFamily="49" charset="0"/>
                <a:cs typeface="Courier New" pitchFamily="49" charset="0"/>
              </a:rPr>
              <a:t>is always black.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    return addReturn;</a:t>
            </a:r>
          </a:p>
          <a:p>
            <a:r>
              <a:rPr lang="en-US" sz="16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The Recursive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/>
              <a:t> Method</a:t>
            </a:r>
          </a:p>
        </p:txBody>
      </p:sp>
      <p:sp>
        <p:nvSpPr>
          <p:cNvPr id="177154" name="Rectangle 4"/>
          <p:cNvSpPr>
            <a:spLocks noChangeArrowheads="1"/>
          </p:cNvSpPr>
          <p:nvPr/>
        </p:nvSpPr>
        <p:spPr bwMode="auto">
          <a:xfrm>
            <a:off x="1676400" y="1600201"/>
            <a:ext cx="86868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private Node&lt;E&gt; add(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RedBlackNode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, E item) {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item.compareTo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localRoot.key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 == 0) {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	// item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already in the tree.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addReturn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else if 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item.compareTo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localRoot.key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 &lt; 0) {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// item &lt;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localRoot.key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localRoot.left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== null) {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Create new left child.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localRoot.left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RedBlackNode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&lt;E&gt;(item);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addReturn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else { //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Need to search.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Check for two red children, swap colors if found.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moveBlackDown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Recursively add on the left.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localRoot.left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add((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RedBlackNode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&lt;E&gt;)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localRoot.left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, item);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See whether the left child is now red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if (((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RedBlackNode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&lt;E&gt;)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localRoot.left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).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isRed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. . .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The Recursive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/>
              <a:t> Method </a:t>
            </a:r>
            <a:r>
              <a:rPr lang="en-US" dirty="0"/>
              <a:t>(cont.)</a:t>
            </a:r>
          </a:p>
        </p:txBody>
      </p:sp>
      <p:sp>
        <p:nvSpPr>
          <p:cNvPr id="178178" name="Rectangle 3"/>
          <p:cNvSpPr>
            <a:spLocks noChangeArrowheads="1"/>
          </p:cNvSpPr>
          <p:nvPr/>
        </p:nvSpPr>
        <p:spPr bwMode="auto">
          <a:xfrm>
            <a:off x="1752600" y="1828800"/>
            <a:ext cx="86868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ourier New" pitchFamily="49" charset="0"/>
                <a:cs typeface="Courier New" pitchFamily="49" charset="0"/>
              </a:rPr>
              <a:t>if (localRoot.left.left != null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&amp;&amp; ((RedBlackNode&lt;E&gt;) localRoot.left.left).isRed) {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1200" i="1">
                <a:latin typeface="Courier New" pitchFamily="49" charset="0"/>
                <a:cs typeface="Courier New" pitchFamily="49" charset="0"/>
              </a:rPr>
              <a:t>Left-left grandchild is also red.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i="1">
                <a:latin typeface="Courier New" pitchFamily="49" charset="0"/>
                <a:cs typeface="Courier New" pitchFamily="49" charset="0"/>
              </a:rPr>
              <a:t>Single rotation is necessary.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((RedBlackNode&lt;E&gt;) localRoot.left).isRed = false;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localRoot.isRed = true;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return rotateRight(localRoot);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else if (localRoot.left.right != null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	&amp;&amp; ((RedBlackNode&lt;E&gt;) localRoot.left.right).isRed) {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1200" i="1">
                <a:latin typeface="Courier New" pitchFamily="49" charset="0"/>
                <a:cs typeface="Courier New" pitchFamily="49" charset="0"/>
              </a:rPr>
              <a:t>Left-right grandchild is also red.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1200" i="1">
                <a:latin typeface="Courier New" pitchFamily="49" charset="0"/>
                <a:cs typeface="Courier New" pitchFamily="49" charset="0"/>
              </a:rPr>
              <a:t>Double rotation is necessary.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localRoot.left = rotateLeft(localRoot.left);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((RedBlackNode&lt;E&gt;) localRoot.left).isRed = false;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localRoot.isRed = true;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return rotateRight(localRoot);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Removal from a Red-Black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Remove a node only if it is a leaf or has only one child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Otherwise, the node containing the inorder predecessor of the value being removed is removed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the node removed is red, nothing further is done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the node removed is black and has a red child, then the red child takes its place and is colored black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a black leaf is removed, the </a:t>
            </a:r>
            <a:r>
              <a:rPr lang="en-US"/>
              <a:t>black height </a:t>
            </a:r>
            <a:r>
              <a:rPr lang="en-US" dirty="0"/>
              <a:t>becomes unbalanced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 programming project at the end of the chapter describes other cases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Performance of a Red-Black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upper limit in the height for a Red-Black tree is 2 log</a:t>
            </a:r>
            <a:r>
              <a:rPr lang="en-US" baseline="-25000" dirty="0"/>
              <a:t>2</a:t>
            </a:r>
            <a:r>
              <a:rPr lang="en-US" i="1" dirty="0"/>
              <a:t>n</a:t>
            </a:r>
            <a:r>
              <a:rPr lang="en-US" dirty="0"/>
              <a:t> + 2 which is still O(log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As with AVL trees, the average performance is significantly better than the worst-case performance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Empirical studies show that the average cost of searching a Red-Black tree built from random values is 1.002 log</a:t>
            </a:r>
            <a:r>
              <a:rPr lang="en-US" baseline="-25000" dirty="0"/>
              <a:t>2</a:t>
            </a:r>
            <a:r>
              <a:rPr lang="en-US" i="1" dirty="0"/>
              <a:t>n</a:t>
            </a:r>
            <a:r>
              <a:rPr lang="en-US" dirty="0"/>
              <a:t>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Red-Black trees and AVL trees both give performance close to that of a complete binary tree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sz="4000" b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US" b="1"/>
              <a:t> and </a:t>
            </a:r>
            <a:r>
              <a:rPr lang="en-US" sz="4000" b="1"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b="1"/>
              <a:t>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Java API has a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US" dirty="0"/>
              <a:t> class that implements a Red-Black tree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It implements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SortedMap</a:t>
            </a:r>
            <a:r>
              <a:rPr lang="en-US" dirty="0"/>
              <a:t> so some of the methods it defines are: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get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put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remove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containsKey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All are O(log </a:t>
            </a:r>
            <a:r>
              <a:rPr lang="en-US" i="1" dirty="0"/>
              <a:t>n</a:t>
            </a:r>
            <a:r>
              <a:rPr lang="en-US" dirty="0"/>
              <a:t>) operations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dirty="0"/>
              <a:t> implements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SortedSet</a:t>
            </a:r>
            <a:r>
              <a:rPr lang="en-US" dirty="0"/>
              <a:t> and is an adapter of the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US" dirty="0"/>
              <a:t> class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Balancing a Left-Left Tree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5321300" y="39878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grpSp>
        <p:nvGrpSpPr>
          <p:cNvPr id="31750" name="Group 4"/>
          <p:cNvGrpSpPr>
            <a:grpSpLocks/>
          </p:cNvGrpSpPr>
          <p:nvPr/>
        </p:nvGrpSpPr>
        <p:grpSpPr bwMode="auto">
          <a:xfrm>
            <a:off x="3336925" y="3924300"/>
            <a:ext cx="990600" cy="2006600"/>
            <a:chOff x="1409700" y="3352800"/>
            <a:chExt cx="990600" cy="2006600"/>
          </a:xfrm>
        </p:grpSpPr>
        <p:sp>
          <p:nvSpPr>
            <p:cNvPr id="13" name="Isosceles Triangle 12"/>
            <p:cNvSpPr/>
            <p:nvPr/>
          </p:nvSpPr>
          <p:spPr>
            <a:xfrm>
              <a:off x="1409700" y="3378200"/>
              <a:ext cx="990600" cy="198120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600200" y="3352800"/>
              <a:ext cx="609600" cy="1219200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</p:grp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3"/>
            <a:endCxn id="12" idx="0"/>
          </p:cNvCxnSpPr>
          <p:nvPr/>
        </p:nvCxnSpPr>
        <p:spPr>
          <a:xfrm flipH="1">
            <a:off x="3832226" y="3187700"/>
            <a:ext cx="619125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5"/>
            <a:endCxn id="4" idx="0"/>
          </p:cNvCxnSpPr>
          <p:nvPr/>
        </p:nvCxnSpPr>
        <p:spPr>
          <a:xfrm>
            <a:off x="4883150" y="3187700"/>
            <a:ext cx="74295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984626" y="3886200"/>
            <a:ext cx="5464175" cy="2463800"/>
            <a:chOff x="2460813" y="3886200"/>
            <a:chExt cx="5463986" cy="2463800"/>
          </a:xfrm>
        </p:grpSpPr>
        <p:sp>
          <p:nvSpPr>
            <p:cNvPr id="25" name="Rectangle 24"/>
            <p:cNvSpPr/>
            <p:nvPr/>
          </p:nvSpPr>
          <p:spPr>
            <a:xfrm>
              <a:off x="5943668" y="5143500"/>
              <a:ext cx="1981131" cy="1206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Each light purple triangle represents a tree of height </a:t>
              </a:r>
              <a:r>
                <a:rPr lang="en-US" i="1" dirty="0"/>
                <a:t>k</a:t>
              </a:r>
              <a:endParaRPr lang="en-US" dirty="0"/>
            </a:p>
          </p:txBody>
        </p:sp>
        <p:cxnSp>
          <p:nvCxnSpPr>
            <p:cNvPr id="11275" name="Curved Connector 11274"/>
            <p:cNvCxnSpPr>
              <a:stCxn id="25" idx="1"/>
              <a:endCxn id="11" idx="3"/>
            </p:cNvCxnSpPr>
            <p:nvPr/>
          </p:nvCxnSpPr>
          <p:spPr>
            <a:xfrm rot="10800000" flipH="1">
              <a:off x="5943668" y="3886200"/>
              <a:ext cx="0" cy="1860550"/>
            </a:xfrm>
            <a:prstGeom prst="curvedConnector4">
              <a:avLst>
                <a:gd name="adj1" fmla="val -22860000000"/>
                <a:gd name="adj2" fmla="val 6621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77" name="Curved Connector 11276"/>
            <p:cNvCxnSpPr>
              <a:stCxn id="25" idx="1"/>
              <a:endCxn id="4" idx="5"/>
            </p:cNvCxnSpPr>
            <p:nvPr/>
          </p:nvCxnSpPr>
          <p:spPr>
            <a:xfrm rot="10800000">
              <a:off x="4254626" y="4597400"/>
              <a:ext cx="1689042" cy="1149350"/>
            </a:xfrm>
            <a:prstGeom prst="curved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79" name="Curved Connector 11278"/>
            <p:cNvCxnSpPr>
              <a:stCxn id="25" idx="1"/>
              <a:endCxn id="12" idx="5"/>
            </p:cNvCxnSpPr>
            <p:nvPr/>
          </p:nvCxnSpPr>
          <p:spPr>
            <a:xfrm rot="10800000">
              <a:off x="2460813" y="4533900"/>
              <a:ext cx="3482855" cy="1212850"/>
            </a:xfrm>
            <a:prstGeom prst="curvedConnector3">
              <a:avLst>
                <a:gd name="adj1" fmla="val 72973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Left-Left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5321300" y="39878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grpSp>
        <p:nvGrpSpPr>
          <p:cNvPr id="32774" name="Group 4"/>
          <p:cNvGrpSpPr>
            <a:grpSpLocks/>
          </p:cNvGrpSpPr>
          <p:nvPr/>
        </p:nvGrpSpPr>
        <p:grpSpPr bwMode="auto">
          <a:xfrm>
            <a:off x="3336925" y="3924300"/>
            <a:ext cx="990600" cy="2006600"/>
            <a:chOff x="1409700" y="3352800"/>
            <a:chExt cx="990600" cy="2006600"/>
          </a:xfrm>
        </p:grpSpPr>
        <p:sp>
          <p:nvSpPr>
            <p:cNvPr id="13" name="Isosceles Triangle 12"/>
            <p:cNvSpPr/>
            <p:nvPr/>
          </p:nvSpPr>
          <p:spPr>
            <a:xfrm>
              <a:off x="1409700" y="3378200"/>
              <a:ext cx="990600" cy="198120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600200" y="3352800"/>
              <a:ext cx="609600" cy="1219200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</p:grp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3"/>
            <a:endCxn id="12" idx="0"/>
          </p:cNvCxnSpPr>
          <p:nvPr/>
        </p:nvCxnSpPr>
        <p:spPr>
          <a:xfrm flipH="1">
            <a:off x="3832226" y="3187700"/>
            <a:ext cx="619125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5"/>
            <a:endCxn id="4" idx="0"/>
          </p:cNvCxnSpPr>
          <p:nvPr/>
        </p:nvCxnSpPr>
        <p:spPr>
          <a:xfrm>
            <a:off x="4883150" y="3187700"/>
            <a:ext cx="74295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657975" y="4375150"/>
            <a:ext cx="1981200" cy="1663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The dark </a:t>
            </a:r>
            <a:r>
              <a:rPr lang="en-US"/>
              <a:t>purple trapezoid </a:t>
            </a:r>
            <a:r>
              <a:rPr lang="en-US" dirty="0"/>
              <a:t>represents an insertion into this tree, making its height </a:t>
            </a:r>
            <a:r>
              <a:rPr lang="en-US" i="1" dirty="0"/>
              <a:t>k</a:t>
            </a:r>
            <a:r>
              <a:rPr lang="en-US" dirty="0"/>
              <a:t> + 1 </a:t>
            </a:r>
          </a:p>
        </p:txBody>
      </p:sp>
      <p:cxnSp>
        <p:nvCxnSpPr>
          <p:cNvPr id="21" name="Curved Connector 20"/>
          <p:cNvCxnSpPr>
            <a:stCxn id="25" idx="1"/>
          </p:cNvCxnSpPr>
          <p:nvPr/>
        </p:nvCxnSpPr>
        <p:spPr>
          <a:xfrm rot="10800000" flipV="1">
            <a:off x="4327525" y="5207000"/>
            <a:ext cx="2330450" cy="431800"/>
          </a:xfrm>
          <a:prstGeom prst="curvedConnector3">
            <a:avLst>
              <a:gd name="adj1" fmla="val 358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Left-Left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5321300" y="39878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grpSp>
        <p:nvGrpSpPr>
          <p:cNvPr id="33798" name="Group 4"/>
          <p:cNvGrpSpPr>
            <a:grpSpLocks/>
          </p:cNvGrpSpPr>
          <p:nvPr/>
        </p:nvGrpSpPr>
        <p:grpSpPr bwMode="auto">
          <a:xfrm>
            <a:off x="3336925" y="3924300"/>
            <a:ext cx="990600" cy="2006600"/>
            <a:chOff x="1409700" y="3352800"/>
            <a:chExt cx="990600" cy="2006600"/>
          </a:xfrm>
        </p:grpSpPr>
        <p:sp>
          <p:nvSpPr>
            <p:cNvPr id="13" name="Isosceles Triangle 12"/>
            <p:cNvSpPr/>
            <p:nvPr/>
          </p:nvSpPr>
          <p:spPr>
            <a:xfrm>
              <a:off x="1409700" y="3378200"/>
              <a:ext cx="990600" cy="198120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600200" y="3352800"/>
              <a:ext cx="609600" cy="1219200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</p:grp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3"/>
            <a:endCxn id="12" idx="0"/>
          </p:cNvCxnSpPr>
          <p:nvPr/>
        </p:nvCxnSpPr>
        <p:spPr>
          <a:xfrm flipH="1">
            <a:off x="3832226" y="3187700"/>
            <a:ext cx="619125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5"/>
            <a:endCxn id="4" idx="0"/>
          </p:cNvCxnSpPr>
          <p:nvPr/>
        </p:nvCxnSpPr>
        <p:spPr>
          <a:xfrm>
            <a:off x="4883150" y="3187700"/>
            <a:ext cx="74295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024439" y="2906714"/>
            <a:ext cx="460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-1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162800" y="4375150"/>
            <a:ext cx="2819400" cy="1663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The formula </a:t>
            </a:r>
            <a:br>
              <a:rPr lang="en-US" dirty="0"/>
            </a:br>
            <a:r>
              <a:rPr lang="en-US" sz="2400" i="1" dirty="0"/>
              <a:t>h</a:t>
            </a:r>
            <a:r>
              <a:rPr lang="en-US" sz="2400" baseline="-25000" dirty="0"/>
              <a:t>R</a:t>
            </a:r>
            <a:r>
              <a:rPr lang="en-US" sz="2400" dirty="0"/>
              <a:t> – </a:t>
            </a:r>
            <a:r>
              <a:rPr lang="en-US" sz="2400" i="1" dirty="0"/>
              <a:t>h</a:t>
            </a:r>
            <a:r>
              <a:rPr lang="en-US" sz="2400" baseline="-25000" dirty="0"/>
              <a:t>L</a:t>
            </a:r>
            <a:r>
              <a:rPr lang="en-US" sz="2400" dirty="0"/>
              <a:t> </a:t>
            </a:r>
            <a:br>
              <a:rPr lang="en-US" dirty="0"/>
            </a:br>
            <a:r>
              <a:rPr lang="en-US" dirty="0"/>
              <a:t>is used to calculate the balance of each node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573339" y="3017839"/>
            <a:ext cx="16541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>
                <a:latin typeface="Courier New" pitchFamily="49" charset="0"/>
                <a:cs typeface="Courier New" pitchFamily="49" charset="0"/>
              </a:rPr>
              <a:t>k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- </a:t>
            </a:r>
            <a:r>
              <a:rPr lang="en-US" sz="1600" i="1">
                <a:latin typeface="Courier New" pitchFamily="49" charset="0"/>
                <a:cs typeface="Courier New" pitchFamily="49" charset="0"/>
              </a:rPr>
              <a:t>(k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 + 1)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007225" y="1701800"/>
            <a:ext cx="170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Courier New" pitchFamily="49" charset="0"/>
                <a:cs typeface="Courier New" pitchFamily="49" charset="0"/>
              </a:rPr>
              <a:t>k</a:t>
            </a:r>
            <a:r>
              <a:rPr lang="en-US"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i="1">
                <a:latin typeface="Courier New" pitchFamily="49" charset="0"/>
                <a:cs typeface="Courier New" pitchFamily="49" charset="0"/>
              </a:rPr>
              <a:t>(k</a:t>
            </a:r>
            <a:r>
              <a:rPr lang="en-US">
                <a:latin typeface="Courier New" pitchFamily="49" charset="0"/>
                <a:cs typeface="Courier New" pitchFamily="49" charset="0"/>
              </a:rPr>
              <a:t> + 2)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1676400"/>
            <a:ext cx="291465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/>
              <a:t>The heights of the left and right subtrees are unimportant; only the relative difference matters when balancing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Left-Left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5321300" y="39878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grpSp>
        <p:nvGrpSpPr>
          <p:cNvPr id="34822" name="Group 4"/>
          <p:cNvGrpSpPr>
            <a:grpSpLocks/>
          </p:cNvGrpSpPr>
          <p:nvPr/>
        </p:nvGrpSpPr>
        <p:grpSpPr bwMode="auto">
          <a:xfrm>
            <a:off x="3336925" y="3924300"/>
            <a:ext cx="990600" cy="2006600"/>
            <a:chOff x="1409700" y="3352800"/>
            <a:chExt cx="990600" cy="2006600"/>
          </a:xfrm>
        </p:grpSpPr>
        <p:sp>
          <p:nvSpPr>
            <p:cNvPr id="13" name="Isosceles Triangle 12"/>
            <p:cNvSpPr/>
            <p:nvPr/>
          </p:nvSpPr>
          <p:spPr>
            <a:xfrm>
              <a:off x="1409700" y="3378200"/>
              <a:ext cx="990600" cy="198120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600200" y="3352800"/>
              <a:ext cx="609600" cy="1219200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</p:grp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3"/>
            <a:endCxn id="12" idx="0"/>
          </p:cNvCxnSpPr>
          <p:nvPr/>
        </p:nvCxnSpPr>
        <p:spPr>
          <a:xfrm flipH="1">
            <a:off x="3832226" y="3187700"/>
            <a:ext cx="619125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5"/>
            <a:endCxn id="4" idx="0"/>
          </p:cNvCxnSpPr>
          <p:nvPr/>
        </p:nvCxnSpPr>
        <p:spPr>
          <a:xfrm>
            <a:off x="4883150" y="3187700"/>
            <a:ext cx="74295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7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34828" name="Rectangle 22"/>
          <p:cNvSpPr>
            <a:spLocks noChangeArrowheads="1"/>
          </p:cNvSpPr>
          <p:nvPr/>
        </p:nvSpPr>
        <p:spPr bwMode="auto">
          <a:xfrm>
            <a:off x="5024439" y="2906714"/>
            <a:ext cx="460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-1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924800" y="1555750"/>
            <a:ext cx="2362200" cy="17208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When the root and left subtree are both left-heavy, the tree is called a Left-Left tree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Self-Balancing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10439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performance of a binary search tree is proportional to the </a:t>
            </a:r>
            <a:r>
              <a:rPr lang="en-US" i="1" dirty="0"/>
              <a:t>height of the tree</a:t>
            </a:r>
            <a:endParaRPr lang="en-US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 full binary tree of height </a:t>
            </a:r>
            <a:r>
              <a:rPr lang="en-US" i="1" dirty="0"/>
              <a:t>k</a:t>
            </a:r>
            <a:r>
              <a:rPr lang="en-US" dirty="0"/>
              <a:t> can hold 2</a:t>
            </a:r>
            <a:r>
              <a:rPr lang="en-US" i="1" baseline="30000" dirty="0"/>
              <a:t>k</a:t>
            </a:r>
            <a:r>
              <a:rPr lang="en-US" dirty="0"/>
              <a:t> -1 items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a binary search tree is full and contains </a:t>
            </a:r>
            <a:r>
              <a:rPr lang="en-US" i="1" dirty="0"/>
              <a:t>n</a:t>
            </a:r>
            <a:r>
              <a:rPr lang="en-US" dirty="0"/>
              <a:t> items, the expected performance is O(log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However, if a binary tree is not full, the actual performance is worse than expected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To solve this problem, we introduce </a:t>
            </a:r>
            <a:r>
              <a:rPr lang="en-US" i="1" dirty="0"/>
              <a:t>self-balancing</a:t>
            </a:r>
            <a:r>
              <a:rPr lang="en-US" dirty="0"/>
              <a:t> trees to achieve a balance so that the heights of the right and left subtrees are equal or </a:t>
            </a:r>
            <a:r>
              <a:rPr lang="en-US"/>
              <a:t>nearly equal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Left-Left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5321300" y="39878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grpSp>
        <p:nvGrpSpPr>
          <p:cNvPr id="35846" name="Group 4"/>
          <p:cNvGrpSpPr>
            <a:grpSpLocks/>
          </p:cNvGrpSpPr>
          <p:nvPr/>
        </p:nvGrpSpPr>
        <p:grpSpPr bwMode="auto">
          <a:xfrm>
            <a:off x="3336925" y="3924300"/>
            <a:ext cx="990600" cy="2006600"/>
            <a:chOff x="1409700" y="3352800"/>
            <a:chExt cx="990600" cy="2006600"/>
          </a:xfrm>
        </p:grpSpPr>
        <p:sp>
          <p:nvSpPr>
            <p:cNvPr id="13" name="Isosceles Triangle 12"/>
            <p:cNvSpPr/>
            <p:nvPr/>
          </p:nvSpPr>
          <p:spPr>
            <a:xfrm>
              <a:off x="1409700" y="3378200"/>
              <a:ext cx="990600" cy="198120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600200" y="3352800"/>
              <a:ext cx="609600" cy="1219200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</p:grp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3"/>
            <a:endCxn id="12" idx="0"/>
          </p:cNvCxnSpPr>
          <p:nvPr/>
        </p:nvCxnSpPr>
        <p:spPr>
          <a:xfrm flipH="1">
            <a:off x="3832226" y="3187700"/>
            <a:ext cx="619125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5"/>
            <a:endCxn id="4" idx="0"/>
          </p:cNvCxnSpPr>
          <p:nvPr/>
        </p:nvCxnSpPr>
        <p:spPr>
          <a:xfrm>
            <a:off x="4883150" y="3187700"/>
            <a:ext cx="74295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1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35852" name="Rectangle 22"/>
          <p:cNvSpPr>
            <a:spLocks noChangeArrowheads="1"/>
          </p:cNvSpPr>
          <p:nvPr/>
        </p:nvSpPr>
        <p:spPr bwMode="auto">
          <a:xfrm>
            <a:off x="5024439" y="2906714"/>
            <a:ext cx="460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-1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924800" y="1555750"/>
            <a:ext cx="2362200" cy="17208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Left-Left tree can be balanced by a rotation right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Left-Left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7107238" y="2641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8059738" y="3451225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5626100" y="1789113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6205538" y="3451225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grpSp>
        <p:nvGrpSpPr>
          <p:cNvPr id="36870" name="Group 4"/>
          <p:cNvGrpSpPr>
            <a:grpSpLocks/>
          </p:cNvGrpSpPr>
          <p:nvPr/>
        </p:nvGrpSpPr>
        <p:grpSpPr bwMode="auto">
          <a:xfrm>
            <a:off x="4197350" y="2663825"/>
            <a:ext cx="990600" cy="2006600"/>
            <a:chOff x="1409700" y="3352800"/>
            <a:chExt cx="990600" cy="2006600"/>
          </a:xfrm>
        </p:grpSpPr>
        <p:sp>
          <p:nvSpPr>
            <p:cNvPr id="13" name="Isosceles Triangle 12"/>
            <p:cNvSpPr/>
            <p:nvPr/>
          </p:nvSpPr>
          <p:spPr>
            <a:xfrm>
              <a:off x="1409700" y="3378200"/>
              <a:ext cx="990600" cy="198120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600200" y="3352800"/>
              <a:ext cx="609600" cy="1219200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</p:grpSp>
      <p:cxnSp>
        <p:nvCxnSpPr>
          <p:cNvPr id="14" name="Straight Connector 13"/>
          <p:cNvCxnSpPr>
            <a:stCxn id="3" idx="1"/>
            <a:endCxn id="9" idx="5"/>
          </p:cNvCxnSpPr>
          <p:nvPr/>
        </p:nvCxnSpPr>
        <p:spPr>
          <a:xfrm flipH="1" flipV="1">
            <a:off x="6146801" y="2309814"/>
            <a:ext cx="1050925" cy="422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7627938" y="3162301"/>
            <a:ext cx="73660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3"/>
            <a:endCxn id="12" idx="0"/>
          </p:cNvCxnSpPr>
          <p:nvPr/>
        </p:nvCxnSpPr>
        <p:spPr>
          <a:xfrm flipH="1">
            <a:off x="4692650" y="2309813"/>
            <a:ext cx="1022350" cy="354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" idx="3"/>
            <a:endCxn id="4" idx="0"/>
          </p:cNvCxnSpPr>
          <p:nvPr/>
        </p:nvCxnSpPr>
        <p:spPr>
          <a:xfrm flipH="1">
            <a:off x="6510339" y="3162301"/>
            <a:ext cx="687387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5" name="TextBox 21"/>
          <p:cNvSpPr txBox="1">
            <a:spLocks noChangeArrowheads="1"/>
          </p:cNvSpPr>
          <p:nvPr/>
        </p:nvSpPr>
        <p:spPr bwMode="auto">
          <a:xfrm>
            <a:off x="6288089" y="1993901"/>
            <a:ext cx="3079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36876" name="Rectangle 22"/>
          <p:cNvSpPr>
            <a:spLocks noChangeArrowheads="1"/>
          </p:cNvSpPr>
          <p:nvPr/>
        </p:nvSpPr>
        <p:spPr bwMode="auto">
          <a:xfrm>
            <a:off x="7777163" y="2852738"/>
            <a:ext cx="322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Left-Left Tree </a:t>
            </a:r>
            <a:r>
              <a:rPr lang="en-US" dirty="0"/>
              <a:t>(cont.)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9375775" cy="4495800"/>
          </a:xfrm>
        </p:spPr>
        <p:txBody>
          <a:bodyPr/>
          <a:lstStyle/>
          <a:p>
            <a:r>
              <a:rPr lang="en-US"/>
              <a:t>Even after insertion, the overall height has not increased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Balancing a Left-Right Tree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532188" y="39243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grpSp>
        <p:nvGrpSpPr>
          <p:cNvPr id="38918" name="Group 4"/>
          <p:cNvGrpSpPr>
            <a:grpSpLocks/>
          </p:cNvGrpSpPr>
          <p:nvPr/>
        </p:nvGrpSpPr>
        <p:grpSpPr bwMode="auto">
          <a:xfrm>
            <a:off x="4826000" y="3924300"/>
            <a:ext cx="990600" cy="2006600"/>
            <a:chOff x="1409700" y="3352800"/>
            <a:chExt cx="990600" cy="2006600"/>
          </a:xfrm>
        </p:grpSpPr>
        <p:sp>
          <p:nvSpPr>
            <p:cNvPr id="13" name="Isosceles Triangle 12"/>
            <p:cNvSpPr/>
            <p:nvPr/>
          </p:nvSpPr>
          <p:spPr>
            <a:xfrm>
              <a:off x="1409700" y="3378200"/>
              <a:ext cx="990600" cy="198120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600200" y="3352800"/>
              <a:ext cx="609600" cy="1219200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prstClr val="black"/>
                  </a:solidFill>
                </a:rPr>
                <a:t>b</a:t>
              </a:r>
            </a:p>
          </p:txBody>
        </p:sp>
      </p:grp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5"/>
            <a:endCxn id="12" idx="0"/>
          </p:cNvCxnSpPr>
          <p:nvPr/>
        </p:nvCxnSpPr>
        <p:spPr>
          <a:xfrm>
            <a:off x="4883150" y="3187700"/>
            <a:ext cx="438150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836988" y="3187700"/>
            <a:ext cx="614362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024438" y="29067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+1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490789" y="3087689"/>
            <a:ext cx="16541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i="1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 + 1) - </a:t>
            </a:r>
            <a:r>
              <a:rPr lang="en-US" sz="1600" i="1">
                <a:latin typeface="Courier New" pitchFamily="49" charset="0"/>
                <a:cs typeface="Courier New" pitchFamily="49" charset="0"/>
              </a:rPr>
              <a:t>k </a:t>
            </a:r>
            <a:endParaRPr lang="en-US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971926" y="1739900"/>
            <a:ext cx="165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>
                <a:latin typeface="Courier New" pitchFamily="49" charset="0"/>
                <a:cs typeface="Courier New" pitchFamily="49" charset="0"/>
              </a:rPr>
              <a:t>k -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i="1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 + 2)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1" grpId="0"/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Left-Right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532188" y="39243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grpSp>
        <p:nvGrpSpPr>
          <p:cNvPr id="39942" name="Group 4"/>
          <p:cNvGrpSpPr>
            <a:grpSpLocks/>
          </p:cNvGrpSpPr>
          <p:nvPr/>
        </p:nvGrpSpPr>
        <p:grpSpPr bwMode="auto">
          <a:xfrm>
            <a:off x="4826000" y="3924300"/>
            <a:ext cx="990600" cy="2006600"/>
            <a:chOff x="1409700" y="3352800"/>
            <a:chExt cx="990600" cy="2006600"/>
          </a:xfrm>
        </p:grpSpPr>
        <p:sp>
          <p:nvSpPr>
            <p:cNvPr id="13" name="Isosceles Triangle 12"/>
            <p:cNvSpPr/>
            <p:nvPr/>
          </p:nvSpPr>
          <p:spPr>
            <a:xfrm>
              <a:off x="1409700" y="3378200"/>
              <a:ext cx="990600" cy="198120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600200" y="3352800"/>
              <a:ext cx="609600" cy="1219200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prstClr val="black"/>
                  </a:solidFill>
                </a:rPr>
                <a:t>b</a:t>
              </a:r>
            </a:p>
          </p:txBody>
        </p:sp>
      </p:grp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5"/>
            <a:endCxn id="12" idx="0"/>
          </p:cNvCxnSpPr>
          <p:nvPr/>
        </p:nvCxnSpPr>
        <p:spPr>
          <a:xfrm>
            <a:off x="4883150" y="3187700"/>
            <a:ext cx="438150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836988" y="3187700"/>
            <a:ext cx="614362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7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39948" name="Rectangle 22"/>
          <p:cNvSpPr>
            <a:spLocks noChangeArrowheads="1"/>
          </p:cNvSpPr>
          <p:nvPr/>
        </p:nvSpPr>
        <p:spPr bwMode="auto">
          <a:xfrm>
            <a:off x="5024438" y="29067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+1</a:t>
            </a:r>
          </a:p>
        </p:txBody>
      </p:sp>
      <p:sp>
        <p:nvSpPr>
          <p:cNvPr id="2" name="Rectangle 1"/>
          <p:cNvSpPr/>
          <p:nvPr/>
        </p:nvSpPr>
        <p:spPr>
          <a:xfrm>
            <a:off x="6902450" y="4343400"/>
            <a:ext cx="315595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Left-Right tree cannot be balanced by a simple rotation right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Left-Right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532188" y="39243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grpSp>
        <p:nvGrpSpPr>
          <p:cNvPr id="40966" name="Group 4"/>
          <p:cNvGrpSpPr>
            <a:grpSpLocks/>
          </p:cNvGrpSpPr>
          <p:nvPr/>
        </p:nvGrpSpPr>
        <p:grpSpPr bwMode="auto">
          <a:xfrm>
            <a:off x="4826000" y="3924300"/>
            <a:ext cx="990600" cy="2006600"/>
            <a:chOff x="1409700" y="3352800"/>
            <a:chExt cx="990600" cy="2006600"/>
          </a:xfrm>
        </p:grpSpPr>
        <p:sp>
          <p:nvSpPr>
            <p:cNvPr id="13" name="Isosceles Triangle 12"/>
            <p:cNvSpPr/>
            <p:nvPr/>
          </p:nvSpPr>
          <p:spPr>
            <a:xfrm>
              <a:off x="1409700" y="3378200"/>
              <a:ext cx="990600" cy="198120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1600200" y="3352800"/>
              <a:ext cx="609600" cy="1219200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prstClr val="black"/>
                  </a:solidFill>
                </a:rPr>
                <a:t>b</a:t>
              </a:r>
            </a:p>
          </p:txBody>
        </p:sp>
      </p:grp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5"/>
            <a:endCxn id="12" idx="0"/>
          </p:cNvCxnSpPr>
          <p:nvPr/>
        </p:nvCxnSpPr>
        <p:spPr>
          <a:xfrm>
            <a:off x="4883150" y="3187700"/>
            <a:ext cx="438150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836988" y="3187700"/>
            <a:ext cx="614362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1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40972" name="Rectangle 22"/>
          <p:cNvSpPr>
            <a:spLocks noChangeArrowheads="1"/>
          </p:cNvSpPr>
          <p:nvPr/>
        </p:nvSpPr>
        <p:spPr bwMode="auto">
          <a:xfrm>
            <a:off x="5024438" y="29067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+1</a:t>
            </a:r>
          </a:p>
        </p:txBody>
      </p:sp>
      <p:sp>
        <p:nvSpPr>
          <p:cNvPr id="2" name="Rectangle 1"/>
          <p:cNvSpPr/>
          <p:nvPr/>
        </p:nvSpPr>
        <p:spPr>
          <a:xfrm>
            <a:off x="6902450" y="4343400"/>
            <a:ext cx="315595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Subtree b needs to be expanded into its subtrees b</a:t>
            </a:r>
            <a:r>
              <a:rPr lang="en-US" baseline="-25000" dirty="0"/>
              <a:t>L</a:t>
            </a:r>
            <a:r>
              <a:rPr lang="en-US" dirty="0"/>
              <a:t> and b</a:t>
            </a:r>
            <a:r>
              <a:rPr lang="en-US" baseline="-25000" dirty="0"/>
              <a:t>R</a:t>
            </a:r>
          </a:p>
          <a:p>
            <a:pPr algn="ctr">
              <a:defRPr/>
            </a:pPr>
            <a:r>
              <a:rPr lang="en-US" dirty="0"/>
              <a:t> </a:t>
            </a:r>
            <a:endParaRPr lang="en-US" baseline="-25000" dirty="0"/>
          </a:p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Left-Right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532188" y="39243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5"/>
            <a:endCxn id="17" idx="1"/>
          </p:cNvCxnSpPr>
          <p:nvPr/>
        </p:nvCxnSpPr>
        <p:spPr>
          <a:xfrm>
            <a:off x="4883150" y="3187700"/>
            <a:ext cx="395288" cy="71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836988" y="3187700"/>
            <a:ext cx="614362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4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41995" name="Rectangle 22"/>
          <p:cNvSpPr>
            <a:spLocks noChangeArrowheads="1"/>
          </p:cNvSpPr>
          <p:nvPr/>
        </p:nvSpPr>
        <p:spPr bwMode="auto">
          <a:xfrm>
            <a:off x="5024438" y="29067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+1</a:t>
            </a:r>
          </a:p>
        </p:txBody>
      </p:sp>
      <p:sp>
        <p:nvSpPr>
          <p:cNvPr id="17" name="Oval 16"/>
          <p:cNvSpPr/>
          <p:nvPr/>
        </p:nvSpPr>
        <p:spPr>
          <a:xfrm>
            <a:off x="5189538" y="3810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40</a:t>
            </a:r>
          </a:p>
        </p:txBody>
      </p:sp>
      <p:grpSp>
        <p:nvGrpSpPr>
          <p:cNvPr id="41997" name="Group 14"/>
          <p:cNvGrpSpPr>
            <a:grpSpLocks/>
          </p:cNvGrpSpPr>
          <p:nvPr/>
        </p:nvGrpSpPr>
        <p:grpSpPr bwMode="auto">
          <a:xfrm>
            <a:off x="5791200" y="4379914"/>
            <a:ext cx="533400" cy="763587"/>
            <a:chOff x="4190258" y="4761535"/>
            <a:chExt cx="534142" cy="763929"/>
          </a:xfrm>
        </p:grpSpPr>
        <p:sp>
          <p:nvSpPr>
            <p:cNvPr id="25" name="Isosceles Triangle 24"/>
            <p:cNvSpPr/>
            <p:nvPr/>
          </p:nvSpPr>
          <p:spPr>
            <a:xfrm>
              <a:off x="4190258" y="4761535"/>
              <a:ext cx="381530" cy="763929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008" name="TextBox 7"/>
            <p:cNvSpPr txBox="1">
              <a:spLocks noChangeArrowheads="1"/>
            </p:cNvSpPr>
            <p:nvPr/>
          </p:nvSpPr>
          <p:spPr bwMode="auto">
            <a:xfrm>
              <a:off x="4230522" y="5160617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</a:t>
              </a:r>
              <a:r>
                <a:rPr lang="en-US" sz="1400" baseline="-25000"/>
                <a:t>R</a:t>
              </a:r>
            </a:p>
          </p:txBody>
        </p:sp>
      </p:grpSp>
      <p:grpSp>
        <p:nvGrpSpPr>
          <p:cNvPr id="41998" name="Group 9"/>
          <p:cNvGrpSpPr>
            <a:grpSpLocks/>
          </p:cNvGrpSpPr>
          <p:nvPr/>
        </p:nvGrpSpPr>
        <p:grpSpPr bwMode="auto">
          <a:xfrm>
            <a:off x="4603751" y="4394200"/>
            <a:ext cx="639763" cy="1257300"/>
            <a:chOff x="3080294" y="4675529"/>
            <a:chExt cx="639368" cy="1257300"/>
          </a:xfrm>
        </p:grpSpPr>
        <p:grpSp>
          <p:nvGrpSpPr>
            <p:cNvPr id="42003" name="Group 4"/>
            <p:cNvGrpSpPr>
              <a:grpSpLocks/>
            </p:cNvGrpSpPr>
            <p:nvPr/>
          </p:nvGrpSpPr>
          <p:grpSpPr bwMode="auto">
            <a:xfrm>
              <a:off x="3080294" y="4675529"/>
              <a:ext cx="620692" cy="1257300"/>
              <a:chOff x="1409700" y="3352800"/>
              <a:chExt cx="990600" cy="2006600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409700" y="3378136"/>
                <a:ext cx="990023" cy="1981264"/>
              </a:xfrm>
              <a:prstGeom prst="triangl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>
                <a:off x="1599603" y="3352800"/>
                <a:ext cx="610217" cy="1218656"/>
              </a:xfrm>
              <a:prstGeom prst="triangle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2004" name="TextBox 25"/>
            <p:cNvSpPr txBox="1">
              <a:spLocks noChangeArrowheads="1"/>
            </p:cNvSpPr>
            <p:nvPr/>
          </p:nvSpPr>
          <p:spPr bwMode="auto">
            <a:xfrm>
              <a:off x="3225784" y="5115603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</a:t>
              </a:r>
              <a:r>
                <a:rPr lang="en-US" sz="1400" baseline="-25000"/>
                <a:t>L</a:t>
              </a:r>
            </a:p>
          </p:txBody>
        </p:sp>
      </p:grpSp>
      <p:cxnSp>
        <p:nvCxnSpPr>
          <p:cNvPr id="27" name="Straight Connector 26"/>
          <p:cNvCxnSpPr>
            <a:stCxn id="17" idx="2"/>
            <a:endCxn id="12" idx="0"/>
          </p:cNvCxnSpPr>
          <p:nvPr/>
        </p:nvCxnSpPr>
        <p:spPr>
          <a:xfrm flipH="1">
            <a:off x="4914900" y="4114800"/>
            <a:ext cx="274638" cy="27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7" idx="6"/>
            <a:endCxn id="25" idx="0"/>
          </p:cNvCxnSpPr>
          <p:nvPr/>
        </p:nvCxnSpPr>
        <p:spPr>
          <a:xfrm>
            <a:off x="5799138" y="4114801"/>
            <a:ext cx="182562" cy="265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02450" y="4343400"/>
            <a:ext cx="315595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40 is left-heavy.   The left substree can now be rotated left</a:t>
            </a:r>
          </a:p>
        </p:txBody>
      </p:sp>
      <p:sp>
        <p:nvSpPr>
          <p:cNvPr id="42002" name="Rectangle 31"/>
          <p:cNvSpPr>
            <a:spLocks noChangeArrowheads="1"/>
          </p:cNvSpPr>
          <p:nvPr/>
        </p:nvSpPr>
        <p:spPr bwMode="auto">
          <a:xfrm>
            <a:off x="5900738" y="38846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Left-Right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3624263" y="354965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014663" y="45212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cxnSp>
        <p:nvCxnSpPr>
          <p:cNvPr id="14" name="Straight Connector 13"/>
          <p:cNvCxnSpPr>
            <a:stCxn id="3" idx="3"/>
            <a:endCxn id="17" idx="7"/>
          </p:cNvCxnSpPr>
          <p:nvPr/>
        </p:nvCxnSpPr>
        <p:spPr>
          <a:xfrm flipH="1">
            <a:off x="4946650" y="2273300"/>
            <a:ext cx="9588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7"/>
            <a:endCxn id="17" idx="3"/>
          </p:cNvCxnSpPr>
          <p:nvPr/>
        </p:nvCxnSpPr>
        <p:spPr>
          <a:xfrm flipV="1">
            <a:off x="4144964" y="3187700"/>
            <a:ext cx="369887" cy="450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319463" y="4070350"/>
            <a:ext cx="393700" cy="450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8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43019" name="Rectangle 22"/>
          <p:cNvSpPr>
            <a:spLocks noChangeArrowheads="1"/>
          </p:cNvSpPr>
          <p:nvPr/>
        </p:nvSpPr>
        <p:spPr bwMode="auto">
          <a:xfrm>
            <a:off x="5024438" y="29067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17" name="Oval 16"/>
          <p:cNvSpPr/>
          <p:nvPr/>
        </p:nvSpPr>
        <p:spPr>
          <a:xfrm>
            <a:off x="44259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40</a:t>
            </a:r>
          </a:p>
        </p:txBody>
      </p:sp>
      <p:grpSp>
        <p:nvGrpSpPr>
          <p:cNvPr id="43021" name="Group 14"/>
          <p:cNvGrpSpPr>
            <a:grpSpLocks/>
          </p:cNvGrpSpPr>
          <p:nvPr/>
        </p:nvGrpSpPr>
        <p:grpSpPr bwMode="auto">
          <a:xfrm>
            <a:off x="5368925" y="3797300"/>
            <a:ext cx="534988" cy="763588"/>
            <a:chOff x="4190258" y="4761535"/>
            <a:chExt cx="534142" cy="763929"/>
          </a:xfrm>
        </p:grpSpPr>
        <p:sp>
          <p:nvSpPr>
            <p:cNvPr id="25" name="Isosceles Triangle 24"/>
            <p:cNvSpPr/>
            <p:nvPr/>
          </p:nvSpPr>
          <p:spPr>
            <a:xfrm>
              <a:off x="4190258" y="4761535"/>
              <a:ext cx="381983" cy="763929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032" name="TextBox 7"/>
            <p:cNvSpPr txBox="1">
              <a:spLocks noChangeArrowheads="1"/>
            </p:cNvSpPr>
            <p:nvPr/>
          </p:nvSpPr>
          <p:spPr bwMode="auto">
            <a:xfrm>
              <a:off x="4230522" y="5160617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</a:t>
              </a:r>
              <a:r>
                <a:rPr lang="en-US" sz="1400" baseline="-25000"/>
                <a:t>R</a:t>
              </a:r>
            </a:p>
          </p:txBody>
        </p:sp>
      </p:grpSp>
      <p:grpSp>
        <p:nvGrpSpPr>
          <p:cNvPr id="43022" name="Group 9"/>
          <p:cNvGrpSpPr>
            <a:grpSpLocks/>
          </p:cNvGrpSpPr>
          <p:nvPr/>
        </p:nvGrpSpPr>
        <p:grpSpPr bwMode="auto">
          <a:xfrm>
            <a:off x="4357689" y="4529138"/>
            <a:ext cx="638175" cy="1257300"/>
            <a:chOff x="3080294" y="4675529"/>
            <a:chExt cx="639368" cy="1257300"/>
          </a:xfrm>
        </p:grpSpPr>
        <p:grpSp>
          <p:nvGrpSpPr>
            <p:cNvPr id="43027" name="Group 4"/>
            <p:cNvGrpSpPr>
              <a:grpSpLocks/>
            </p:cNvGrpSpPr>
            <p:nvPr/>
          </p:nvGrpSpPr>
          <p:grpSpPr bwMode="auto">
            <a:xfrm>
              <a:off x="3080294" y="4675529"/>
              <a:ext cx="620692" cy="1257300"/>
              <a:chOff x="1409700" y="3352800"/>
              <a:chExt cx="990600" cy="2006600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409700" y="3378136"/>
                <a:ext cx="989946" cy="1981264"/>
              </a:xfrm>
              <a:prstGeom prst="triangl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>
                <a:off x="1600073" y="3352800"/>
                <a:ext cx="609198" cy="1218654"/>
              </a:xfrm>
              <a:prstGeom prst="triangle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3028" name="TextBox 25"/>
            <p:cNvSpPr txBox="1">
              <a:spLocks noChangeArrowheads="1"/>
            </p:cNvSpPr>
            <p:nvPr/>
          </p:nvSpPr>
          <p:spPr bwMode="auto">
            <a:xfrm>
              <a:off x="3225784" y="5115603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</a:t>
              </a:r>
              <a:r>
                <a:rPr lang="en-US" sz="1400" baseline="-25000"/>
                <a:t>L</a:t>
              </a:r>
            </a:p>
          </p:txBody>
        </p:sp>
      </p:grpSp>
      <p:cxnSp>
        <p:nvCxnSpPr>
          <p:cNvPr id="27" name="Straight Connector 26"/>
          <p:cNvCxnSpPr>
            <a:stCxn id="9" idx="5"/>
            <a:endCxn id="12" idx="0"/>
          </p:cNvCxnSpPr>
          <p:nvPr/>
        </p:nvCxnSpPr>
        <p:spPr>
          <a:xfrm>
            <a:off x="4144964" y="4070350"/>
            <a:ext cx="522287" cy="45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7" idx="5"/>
            <a:endCxn id="25" idx="0"/>
          </p:cNvCxnSpPr>
          <p:nvPr/>
        </p:nvCxnSpPr>
        <p:spPr>
          <a:xfrm>
            <a:off x="4946651" y="3187700"/>
            <a:ext cx="614363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25" name="Rectangle 38"/>
          <p:cNvSpPr>
            <a:spLocks noChangeArrowheads="1"/>
          </p:cNvSpPr>
          <p:nvPr/>
        </p:nvSpPr>
        <p:spPr bwMode="auto">
          <a:xfrm>
            <a:off x="4286251" y="3732214"/>
            <a:ext cx="307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902450" y="4343400"/>
            <a:ext cx="315595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The overall tree is now Left-Left and a rotation right will balance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Left-Right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7162800" y="272415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772400" y="3776663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233863" y="281305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624263" y="37846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cxnSp>
        <p:nvCxnSpPr>
          <p:cNvPr id="14" name="Straight Connector 13"/>
          <p:cNvCxnSpPr>
            <a:stCxn id="3" idx="1"/>
            <a:endCxn id="17" idx="5"/>
          </p:cNvCxnSpPr>
          <p:nvPr/>
        </p:nvCxnSpPr>
        <p:spPr>
          <a:xfrm flipH="1" flipV="1">
            <a:off x="6315076" y="2260600"/>
            <a:ext cx="936625" cy="552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7683500" y="3244851"/>
            <a:ext cx="393700" cy="531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7"/>
            <a:endCxn id="17" idx="3"/>
          </p:cNvCxnSpPr>
          <p:nvPr/>
        </p:nvCxnSpPr>
        <p:spPr>
          <a:xfrm flipV="1">
            <a:off x="4754563" y="2260600"/>
            <a:ext cx="1128712" cy="641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929063" y="3333750"/>
            <a:ext cx="393700" cy="450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2" name="TextBox 21"/>
          <p:cNvSpPr txBox="1">
            <a:spLocks noChangeArrowheads="1"/>
          </p:cNvSpPr>
          <p:nvPr/>
        </p:nvSpPr>
        <p:spPr bwMode="auto">
          <a:xfrm>
            <a:off x="6442076" y="1903414"/>
            <a:ext cx="307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44043" name="Rectangle 22"/>
          <p:cNvSpPr>
            <a:spLocks noChangeArrowheads="1"/>
          </p:cNvSpPr>
          <p:nvPr/>
        </p:nvSpPr>
        <p:spPr bwMode="auto">
          <a:xfrm>
            <a:off x="7797800" y="2859089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+1</a:t>
            </a:r>
          </a:p>
        </p:txBody>
      </p:sp>
      <p:sp>
        <p:nvSpPr>
          <p:cNvPr id="17" name="Oval 16"/>
          <p:cNvSpPr/>
          <p:nvPr/>
        </p:nvSpPr>
        <p:spPr>
          <a:xfrm>
            <a:off x="5794375" y="17399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40</a:t>
            </a:r>
          </a:p>
        </p:txBody>
      </p:sp>
      <p:grpSp>
        <p:nvGrpSpPr>
          <p:cNvPr id="44045" name="Group 14"/>
          <p:cNvGrpSpPr>
            <a:grpSpLocks/>
          </p:cNvGrpSpPr>
          <p:nvPr/>
        </p:nvGrpSpPr>
        <p:grpSpPr bwMode="auto">
          <a:xfrm>
            <a:off x="6629400" y="3781425"/>
            <a:ext cx="533400" cy="763588"/>
            <a:chOff x="4190258" y="4761535"/>
            <a:chExt cx="534142" cy="763929"/>
          </a:xfrm>
        </p:grpSpPr>
        <p:sp>
          <p:nvSpPr>
            <p:cNvPr id="25" name="Isosceles Triangle 24"/>
            <p:cNvSpPr/>
            <p:nvPr/>
          </p:nvSpPr>
          <p:spPr>
            <a:xfrm>
              <a:off x="4190258" y="4761535"/>
              <a:ext cx="381530" cy="763929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055" name="TextBox 7"/>
            <p:cNvSpPr txBox="1">
              <a:spLocks noChangeArrowheads="1"/>
            </p:cNvSpPr>
            <p:nvPr/>
          </p:nvSpPr>
          <p:spPr bwMode="auto">
            <a:xfrm>
              <a:off x="4230522" y="5160617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</a:t>
              </a:r>
              <a:r>
                <a:rPr lang="en-US" sz="1400" baseline="-25000"/>
                <a:t>R</a:t>
              </a:r>
            </a:p>
          </p:txBody>
        </p:sp>
      </p:grpSp>
      <p:grpSp>
        <p:nvGrpSpPr>
          <p:cNvPr id="44046" name="Group 9"/>
          <p:cNvGrpSpPr>
            <a:grpSpLocks/>
          </p:cNvGrpSpPr>
          <p:nvPr/>
        </p:nvGrpSpPr>
        <p:grpSpPr bwMode="auto">
          <a:xfrm>
            <a:off x="4967289" y="3792538"/>
            <a:ext cx="638175" cy="1257300"/>
            <a:chOff x="3080294" y="4675529"/>
            <a:chExt cx="639368" cy="1257300"/>
          </a:xfrm>
        </p:grpSpPr>
        <p:grpSp>
          <p:nvGrpSpPr>
            <p:cNvPr id="44050" name="Group 4"/>
            <p:cNvGrpSpPr>
              <a:grpSpLocks/>
            </p:cNvGrpSpPr>
            <p:nvPr/>
          </p:nvGrpSpPr>
          <p:grpSpPr bwMode="auto">
            <a:xfrm>
              <a:off x="3080294" y="4675529"/>
              <a:ext cx="620692" cy="1257300"/>
              <a:chOff x="1409700" y="3352800"/>
              <a:chExt cx="990600" cy="2006600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409700" y="3378136"/>
                <a:ext cx="989946" cy="1981264"/>
              </a:xfrm>
              <a:prstGeom prst="triangl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>
                <a:off x="1600073" y="3352800"/>
                <a:ext cx="609198" cy="1218654"/>
              </a:xfrm>
              <a:prstGeom prst="triangle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4051" name="TextBox 25"/>
            <p:cNvSpPr txBox="1">
              <a:spLocks noChangeArrowheads="1"/>
            </p:cNvSpPr>
            <p:nvPr/>
          </p:nvSpPr>
          <p:spPr bwMode="auto">
            <a:xfrm>
              <a:off x="3225784" y="5115603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</a:t>
              </a:r>
              <a:r>
                <a:rPr lang="en-US" sz="1400" baseline="-25000"/>
                <a:t>L</a:t>
              </a:r>
            </a:p>
          </p:txBody>
        </p:sp>
      </p:grpSp>
      <p:cxnSp>
        <p:nvCxnSpPr>
          <p:cNvPr id="27" name="Straight Connector 26"/>
          <p:cNvCxnSpPr>
            <a:stCxn id="9" idx="5"/>
          </p:cNvCxnSpPr>
          <p:nvPr/>
        </p:nvCxnSpPr>
        <p:spPr>
          <a:xfrm>
            <a:off x="4754564" y="3333750"/>
            <a:ext cx="522287" cy="45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" idx="3"/>
            <a:endCxn id="25" idx="0"/>
          </p:cNvCxnSpPr>
          <p:nvPr/>
        </p:nvCxnSpPr>
        <p:spPr>
          <a:xfrm flipH="1">
            <a:off x="6819900" y="3244851"/>
            <a:ext cx="431800" cy="536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9" name="Rectangle 38"/>
          <p:cNvSpPr>
            <a:spLocks noChangeArrowheads="1"/>
          </p:cNvSpPr>
          <p:nvPr/>
        </p:nvSpPr>
        <p:spPr bwMode="auto">
          <a:xfrm>
            <a:off x="4895851" y="2995614"/>
            <a:ext cx="307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Left-Right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532188" y="39243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5"/>
            <a:endCxn id="17" idx="1"/>
          </p:cNvCxnSpPr>
          <p:nvPr/>
        </p:nvCxnSpPr>
        <p:spPr>
          <a:xfrm>
            <a:off x="4883150" y="3187700"/>
            <a:ext cx="395288" cy="71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836988" y="3187700"/>
            <a:ext cx="614362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6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45067" name="Rectangle 22"/>
          <p:cNvSpPr>
            <a:spLocks noChangeArrowheads="1"/>
          </p:cNvSpPr>
          <p:nvPr/>
        </p:nvSpPr>
        <p:spPr bwMode="auto">
          <a:xfrm>
            <a:off x="5024438" y="29067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+1</a:t>
            </a:r>
          </a:p>
        </p:txBody>
      </p:sp>
      <p:sp>
        <p:nvSpPr>
          <p:cNvPr id="17" name="Oval 16"/>
          <p:cNvSpPr/>
          <p:nvPr/>
        </p:nvSpPr>
        <p:spPr>
          <a:xfrm>
            <a:off x="5189538" y="3810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40</a:t>
            </a:r>
          </a:p>
        </p:txBody>
      </p:sp>
      <p:grpSp>
        <p:nvGrpSpPr>
          <p:cNvPr id="45069" name="Group 14"/>
          <p:cNvGrpSpPr>
            <a:grpSpLocks/>
          </p:cNvGrpSpPr>
          <p:nvPr/>
        </p:nvGrpSpPr>
        <p:grpSpPr bwMode="auto">
          <a:xfrm>
            <a:off x="4710113" y="4419600"/>
            <a:ext cx="533400" cy="763588"/>
            <a:chOff x="4190258" y="4761535"/>
            <a:chExt cx="534142" cy="763929"/>
          </a:xfrm>
        </p:grpSpPr>
        <p:sp>
          <p:nvSpPr>
            <p:cNvPr id="25" name="Isosceles Triangle 24"/>
            <p:cNvSpPr/>
            <p:nvPr/>
          </p:nvSpPr>
          <p:spPr>
            <a:xfrm>
              <a:off x="4190258" y="4761535"/>
              <a:ext cx="381530" cy="763929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080" name="TextBox 7"/>
            <p:cNvSpPr txBox="1">
              <a:spLocks noChangeArrowheads="1"/>
            </p:cNvSpPr>
            <p:nvPr/>
          </p:nvSpPr>
          <p:spPr bwMode="auto">
            <a:xfrm>
              <a:off x="4230522" y="5160617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</a:t>
              </a:r>
              <a:r>
                <a:rPr lang="en-US" sz="1400" baseline="-25000">
                  <a:solidFill>
                    <a:srgbClr val="000000"/>
                  </a:solidFill>
                </a:rPr>
                <a:t>L</a:t>
              </a:r>
            </a:p>
          </p:txBody>
        </p:sp>
      </p:grpSp>
      <p:grpSp>
        <p:nvGrpSpPr>
          <p:cNvPr id="45070" name="Group 9"/>
          <p:cNvGrpSpPr>
            <a:grpSpLocks/>
          </p:cNvGrpSpPr>
          <p:nvPr/>
        </p:nvGrpSpPr>
        <p:grpSpPr bwMode="auto">
          <a:xfrm>
            <a:off x="5688013" y="4410075"/>
            <a:ext cx="639762" cy="1257300"/>
            <a:chOff x="3080294" y="4675529"/>
            <a:chExt cx="639368" cy="1257300"/>
          </a:xfrm>
        </p:grpSpPr>
        <p:grpSp>
          <p:nvGrpSpPr>
            <p:cNvPr id="45075" name="Group 4"/>
            <p:cNvGrpSpPr>
              <a:grpSpLocks/>
            </p:cNvGrpSpPr>
            <p:nvPr/>
          </p:nvGrpSpPr>
          <p:grpSpPr bwMode="auto">
            <a:xfrm>
              <a:off x="3080294" y="4675529"/>
              <a:ext cx="620692" cy="1257300"/>
              <a:chOff x="1409700" y="3352800"/>
              <a:chExt cx="990600" cy="2006600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409700" y="3378136"/>
                <a:ext cx="990023" cy="1981264"/>
              </a:xfrm>
              <a:prstGeom prst="triangl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>
                <a:off x="1599601" y="3352800"/>
                <a:ext cx="610220" cy="1218656"/>
              </a:xfrm>
              <a:prstGeom prst="triangle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5076" name="TextBox 25"/>
            <p:cNvSpPr txBox="1">
              <a:spLocks noChangeArrowheads="1"/>
            </p:cNvSpPr>
            <p:nvPr/>
          </p:nvSpPr>
          <p:spPr bwMode="auto">
            <a:xfrm>
              <a:off x="3225784" y="5115603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</a:t>
              </a:r>
              <a:r>
                <a:rPr lang="en-US" sz="1400" baseline="-25000">
                  <a:solidFill>
                    <a:srgbClr val="000000"/>
                  </a:solidFill>
                </a:rPr>
                <a:t>R</a:t>
              </a:r>
            </a:p>
          </p:txBody>
        </p:sp>
      </p:grpSp>
      <p:cxnSp>
        <p:nvCxnSpPr>
          <p:cNvPr id="27" name="Straight Connector 26"/>
          <p:cNvCxnSpPr>
            <a:stCxn id="17" idx="6"/>
            <a:endCxn id="12" idx="0"/>
          </p:cNvCxnSpPr>
          <p:nvPr/>
        </p:nvCxnSpPr>
        <p:spPr>
          <a:xfrm>
            <a:off x="5799139" y="4114801"/>
            <a:ext cx="200025" cy="295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7" idx="2"/>
            <a:endCxn id="25" idx="0"/>
          </p:cNvCxnSpPr>
          <p:nvPr/>
        </p:nvCxnSpPr>
        <p:spPr>
          <a:xfrm flipH="1">
            <a:off x="4900614" y="4114800"/>
            <a:ext cx="28892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02450" y="4343400"/>
            <a:ext cx="315595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In the previous example, an item was inserted in b</a:t>
            </a:r>
            <a:r>
              <a:rPr lang="en-US" baseline="-25000" dirty="0">
                <a:solidFill>
                  <a:prstClr val="white"/>
                </a:solidFill>
              </a:rPr>
              <a:t>L. </a:t>
            </a:r>
          </a:p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 We now show the steps if an item was inserted into b</a:t>
            </a:r>
            <a:r>
              <a:rPr lang="en-US" baseline="-25000" dirty="0">
                <a:solidFill>
                  <a:prstClr val="white"/>
                </a:solidFill>
              </a:rPr>
              <a:t>R</a:t>
            </a:r>
            <a:r>
              <a:rPr lang="en-US" dirty="0">
                <a:solidFill>
                  <a:prstClr val="white"/>
                </a:solidFill>
              </a:rPr>
              <a:t> instead</a:t>
            </a:r>
            <a:endParaRPr lang="en-US" baseline="-25000" dirty="0">
              <a:solidFill>
                <a:prstClr val="white"/>
              </a:solidFill>
            </a:endParaRPr>
          </a:p>
        </p:txBody>
      </p:sp>
      <p:sp>
        <p:nvSpPr>
          <p:cNvPr id="45074" name="Rectangle 31"/>
          <p:cNvSpPr>
            <a:spLocks noChangeArrowheads="1"/>
          </p:cNvSpPr>
          <p:nvPr/>
        </p:nvSpPr>
        <p:spPr bwMode="auto">
          <a:xfrm>
            <a:off x="5834063" y="3922714"/>
            <a:ext cx="431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Foundational Concept</a:t>
            </a:r>
          </a:p>
        </p:txBody>
      </p:sp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 Balance and Rotation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Left-Right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26670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362450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532188" y="39243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cxnSp>
        <p:nvCxnSpPr>
          <p:cNvPr id="14" name="Straight Connector 13"/>
          <p:cNvCxnSpPr>
            <a:stCxn id="3" idx="3"/>
            <a:endCxn id="9" idx="7"/>
          </p:cNvCxnSpPr>
          <p:nvPr/>
        </p:nvCxnSpPr>
        <p:spPr>
          <a:xfrm flipH="1">
            <a:off x="4883150" y="2273300"/>
            <a:ext cx="1022350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5"/>
            <a:endCxn id="17" idx="1"/>
          </p:cNvCxnSpPr>
          <p:nvPr/>
        </p:nvCxnSpPr>
        <p:spPr>
          <a:xfrm>
            <a:off x="4883150" y="3187700"/>
            <a:ext cx="395288" cy="71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836988" y="3187700"/>
            <a:ext cx="614362" cy="73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90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46091" name="Rectangle 22"/>
          <p:cNvSpPr>
            <a:spLocks noChangeArrowheads="1"/>
          </p:cNvSpPr>
          <p:nvPr/>
        </p:nvSpPr>
        <p:spPr bwMode="auto">
          <a:xfrm>
            <a:off x="5024438" y="29067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+1</a:t>
            </a:r>
          </a:p>
        </p:txBody>
      </p:sp>
      <p:sp>
        <p:nvSpPr>
          <p:cNvPr id="17" name="Oval 16"/>
          <p:cNvSpPr/>
          <p:nvPr/>
        </p:nvSpPr>
        <p:spPr>
          <a:xfrm>
            <a:off x="5189538" y="3810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40</a:t>
            </a:r>
          </a:p>
        </p:txBody>
      </p:sp>
      <p:grpSp>
        <p:nvGrpSpPr>
          <p:cNvPr id="46093" name="Group 14"/>
          <p:cNvGrpSpPr>
            <a:grpSpLocks/>
          </p:cNvGrpSpPr>
          <p:nvPr/>
        </p:nvGrpSpPr>
        <p:grpSpPr bwMode="auto">
          <a:xfrm>
            <a:off x="4710113" y="4419600"/>
            <a:ext cx="533400" cy="763588"/>
            <a:chOff x="4190258" y="4761535"/>
            <a:chExt cx="534142" cy="763929"/>
          </a:xfrm>
        </p:grpSpPr>
        <p:sp>
          <p:nvSpPr>
            <p:cNvPr id="25" name="Isosceles Triangle 24"/>
            <p:cNvSpPr/>
            <p:nvPr/>
          </p:nvSpPr>
          <p:spPr>
            <a:xfrm>
              <a:off x="4190258" y="4761535"/>
              <a:ext cx="381530" cy="763929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104" name="TextBox 7"/>
            <p:cNvSpPr txBox="1">
              <a:spLocks noChangeArrowheads="1"/>
            </p:cNvSpPr>
            <p:nvPr/>
          </p:nvSpPr>
          <p:spPr bwMode="auto">
            <a:xfrm>
              <a:off x="4230522" y="5160617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</a:t>
              </a:r>
              <a:r>
                <a:rPr lang="en-US" sz="1400" baseline="-25000">
                  <a:solidFill>
                    <a:srgbClr val="000000"/>
                  </a:solidFill>
                </a:rPr>
                <a:t>L</a:t>
              </a:r>
            </a:p>
          </p:txBody>
        </p:sp>
      </p:grpSp>
      <p:grpSp>
        <p:nvGrpSpPr>
          <p:cNvPr id="46094" name="Group 9"/>
          <p:cNvGrpSpPr>
            <a:grpSpLocks/>
          </p:cNvGrpSpPr>
          <p:nvPr/>
        </p:nvGrpSpPr>
        <p:grpSpPr bwMode="auto">
          <a:xfrm>
            <a:off x="5688013" y="4410075"/>
            <a:ext cx="639762" cy="1257300"/>
            <a:chOff x="3080294" y="4675529"/>
            <a:chExt cx="639368" cy="1257300"/>
          </a:xfrm>
        </p:grpSpPr>
        <p:grpSp>
          <p:nvGrpSpPr>
            <p:cNvPr id="46099" name="Group 4"/>
            <p:cNvGrpSpPr>
              <a:grpSpLocks/>
            </p:cNvGrpSpPr>
            <p:nvPr/>
          </p:nvGrpSpPr>
          <p:grpSpPr bwMode="auto">
            <a:xfrm>
              <a:off x="3080294" y="4675529"/>
              <a:ext cx="620692" cy="1257300"/>
              <a:chOff x="1409700" y="3352800"/>
              <a:chExt cx="990600" cy="2006600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409700" y="3378136"/>
                <a:ext cx="990023" cy="1981264"/>
              </a:xfrm>
              <a:prstGeom prst="triangl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>
                <a:off x="1599601" y="3352800"/>
                <a:ext cx="610220" cy="1218656"/>
              </a:xfrm>
              <a:prstGeom prst="triangle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6100" name="TextBox 25"/>
            <p:cNvSpPr txBox="1">
              <a:spLocks noChangeArrowheads="1"/>
            </p:cNvSpPr>
            <p:nvPr/>
          </p:nvSpPr>
          <p:spPr bwMode="auto">
            <a:xfrm>
              <a:off x="3225784" y="5115603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</a:t>
              </a:r>
              <a:r>
                <a:rPr lang="en-US" sz="1400" baseline="-25000">
                  <a:solidFill>
                    <a:srgbClr val="000000"/>
                  </a:solidFill>
                </a:rPr>
                <a:t>R</a:t>
              </a:r>
            </a:p>
          </p:txBody>
        </p:sp>
      </p:grpSp>
      <p:cxnSp>
        <p:nvCxnSpPr>
          <p:cNvPr id="27" name="Straight Connector 26"/>
          <p:cNvCxnSpPr>
            <a:stCxn id="17" idx="6"/>
            <a:endCxn id="12" idx="0"/>
          </p:cNvCxnSpPr>
          <p:nvPr/>
        </p:nvCxnSpPr>
        <p:spPr>
          <a:xfrm>
            <a:off x="5799139" y="4114801"/>
            <a:ext cx="200025" cy="295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7" idx="2"/>
            <a:endCxn id="25" idx="0"/>
          </p:cNvCxnSpPr>
          <p:nvPr/>
        </p:nvCxnSpPr>
        <p:spPr>
          <a:xfrm flipH="1">
            <a:off x="4900614" y="4114800"/>
            <a:ext cx="28892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02450" y="4343400"/>
            <a:ext cx="315595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Rotate the left subtree left</a:t>
            </a:r>
            <a:endParaRPr lang="en-US" baseline="-25000" dirty="0">
              <a:solidFill>
                <a:prstClr val="white"/>
              </a:solidFill>
            </a:endParaRPr>
          </a:p>
        </p:txBody>
      </p:sp>
      <p:sp>
        <p:nvSpPr>
          <p:cNvPr id="46098" name="Rectangle 31"/>
          <p:cNvSpPr>
            <a:spLocks noChangeArrowheads="1"/>
          </p:cNvSpPr>
          <p:nvPr/>
        </p:nvSpPr>
        <p:spPr bwMode="auto">
          <a:xfrm>
            <a:off x="5834063" y="3922714"/>
            <a:ext cx="431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+1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Left-Right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5816600" y="17526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162800" y="318770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3724275" y="3443288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192463" y="4251325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cxnSp>
        <p:nvCxnSpPr>
          <p:cNvPr id="14" name="Straight Connector 13"/>
          <p:cNvCxnSpPr>
            <a:stCxn id="3" idx="3"/>
            <a:endCxn id="17" idx="7"/>
          </p:cNvCxnSpPr>
          <p:nvPr/>
        </p:nvCxnSpPr>
        <p:spPr>
          <a:xfrm flipH="1">
            <a:off x="4924426" y="2273300"/>
            <a:ext cx="981075" cy="48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6337300" y="2273300"/>
            <a:ext cx="11303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  <a:endCxn id="17" idx="3"/>
          </p:cNvCxnSpPr>
          <p:nvPr/>
        </p:nvCxnSpPr>
        <p:spPr>
          <a:xfrm flipV="1">
            <a:off x="4029075" y="3187700"/>
            <a:ext cx="465138" cy="25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497263" y="3963989"/>
            <a:ext cx="315912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4" name="TextBox 21"/>
          <p:cNvSpPr txBox="1">
            <a:spLocks noChangeArrowheads="1"/>
          </p:cNvSpPr>
          <p:nvPr/>
        </p:nvSpPr>
        <p:spPr bwMode="auto">
          <a:xfrm>
            <a:off x="6442075" y="19034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</p:txBody>
      </p:sp>
      <p:sp>
        <p:nvSpPr>
          <p:cNvPr id="47115" name="Rectangle 22"/>
          <p:cNvSpPr>
            <a:spLocks noChangeArrowheads="1"/>
          </p:cNvSpPr>
          <p:nvPr/>
        </p:nvSpPr>
        <p:spPr bwMode="auto">
          <a:xfrm>
            <a:off x="5024438" y="2906714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-1</a:t>
            </a:r>
          </a:p>
        </p:txBody>
      </p:sp>
      <p:sp>
        <p:nvSpPr>
          <p:cNvPr id="17" name="Oval 16"/>
          <p:cNvSpPr/>
          <p:nvPr/>
        </p:nvSpPr>
        <p:spPr>
          <a:xfrm>
            <a:off x="4405313" y="2667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40</a:t>
            </a:r>
          </a:p>
        </p:txBody>
      </p:sp>
      <p:grpSp>
        <p:nvGrpSpPr>
          <p:cNvPr id="47117" name="Group 14"/>
          <p:cNvGrpSpPr>
            <a:grpSpLocks/>
          </p:cNvGrpSpPr>
          <p:nvPr/>
        </p:nvGrpSpPr>
        <p:grpSpPr bwMode="auto">
          <a:xfrm>
            <a:off x="4333875" y="4251325"/>
            <a:ext cx="533400" cy="763588"/>
            <a:chOff x="4190258" y="4761535"/>
            <a:chExt cx="534142" cy="763929"/>
          </a:xfrm>
        </p:grpSpPr>
        <p:sp>
          <p:nvSpPr>
            <p:cNvPr id="25" name="Isosceles Triangle 24"/>
            <p:cNvSpPr/>
            <p:nvPr/>
          </p:nvSpPr>
          <p:spPr>
            <a:xfrm>
              <a:off x="4190258" y="4761535"/>
              <a:ext cx="381530" cy="763929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128" name="TextBox 7"/>
            <p:cNvSpPr txBox="1">
              <a:spLocks noChangeArrowheads="1"/>
            </p:cNvSpPr>
            <p:nvPr/>
          </p:nvSpPr>
          <p:spPr bwMode="auto">
            <a:xfrm>
              <a:off x="4230522" y="5160617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</a:t>
              </a:r>
              <a:r>
                <a:rPr lang="en-US" sz="1400" baseline="-25000">
                  <a:solidFill>
                    <a:srgbClr val="000000"/>
                  </a:solidFill>
                </a:rPr>
                <a:t>L</a:t>
              </a:r>
            </a:p>
          </p:txBody>
        </p:sp>
      </p:grpSp>
      <p:grpSp>
        <p:nvGrpSpPr>
          <p:cNvPr id="47118" name="Group 9"/>
          <p:cNvGrpSpPr>
            <a:grpSpLocks/>
          </p:cNvGrpSpPr>
          <p:nvPr/>
        </p:nvGrpSpPr>
        <p:grpSpPr bwMode="auto">
          <a:xfrm>
            <a:off x="5183189" y="3748088"/>
            <a:ext cx="638175" cy="1257300"/>
            <a:chOff x="3080294" y="4675529"/>
            <a:chExt cx="639368" cy="1257300"/>
          </a:xfrm>
        </p:grpSpPr>
        <p:grpSp>
          <p:nvGrpSpPr>
            <p:cNvPr id="47123" name="Group 4"/>
            <p:cNvGrpSpPr>
              <a:grpSpLocks/>
            </p:cNvGrpSpPr>
            <p:nvPr/>
          </p:nvGrpSpPr>
          <p:grpSpPr bwMode="auto">
            <a:xfrm>
              <a:off x="3080294" y="4675529"/>
              <a:ext cx="620692" cy="1257300"/>
              <a:chOff x="1409700" y="3352800"/>
              <a:chExt cx="990600" cy="2006600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409700" y="3378136"/>
                <a:ext cx="989946" cy="1981264"/>
              </a:xfrm>
              <a:prstGeom prst="triangl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>
                <a:off x="1600073" y="3352800"/>
                <a:ext cx="609198" cy="1218654"/>
              </a:xfrm>
              <a:prstGeom prst="triangle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7124" name="TextBox 25"/>
            <p:cNvSpPr txBox="1">
              <a:spLocks noChangeArrowheads="1"/>
            </p:cNvSpPr>
            <p:nvPr/>
          </p:nvSpPr>
          <p:spPr bwMode="auto">
            <a:xfrm>
              <a:off x="3225784" y="5115603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</a:t>
              </a:r>
              <a:r>
                <a:rPr lang="en-US" sz="1400" baseline="-25000">
                  <a:solidFill>
                    <a:srgbClr val="000000"/>
                  </a:solidFill>
                </a:rPr>
                <a:t>R</a:t>
              </a:r>
            </a:p>
          </p:txBody>
        </p:sp>
      </p:grpSp>
      <p:cxnSp>
        <p:nvCxnSpPr>
          <p:cNvPr id="27" name="Straight Connector 26"/>
          <p:cNvCxnSpPr>
            <a:stCxn id="17" idx="5"/>
            <a:endCxn id="12" idx="0"/>
          </p:cNvCxnSpPr>
          <p:nvPr/>
        </p:nvCxnSpPr>
        <p:spPr>
          <a:xfrm>
            <a:off x="4924426" y="3187700"/>
            <a:ext cx="568325" cy="560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</p:cNvCxnSpPr>
          <p:nvPr/>
        </p:nvCxnSpPr>
        <p:spPr>
          <a:xfrm>
            <a:off x="4243389" y="3963989"/>
            <a:ext cx="280987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759700" y="1608138"/>
            <a:ext cx="1981200" cy="1268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Rotate the tree right</a:t>
            </a:r>
            <a:endParaRPr lang="en-US" baseline="-25000" dirty="0">
              <a:solidFill>
                <a:prstClr val="white"/>
              </a:solidFill>
            </a:endParaRPr>
          </a:p>
        </p:txBody>
      </p:sp>
      <p:sp>
        <p:nvSpPr>
          <p:cNvPr id="47122" name="Rectangle 31"/>
          <p:cNvSpPr>
            <a:spLocks noChangeArrowheads="1"/>
          </p:cNvSpPr>
          <p:nvPr/>
        </p:nvSpPr>
        <p:spPr bwMode="auto">
          <a:xfrm>
            <a:off x="4384675" y="3619501"/>
            <a:ext cx="431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Balancing a Left-Right Tree </a:t>
            </a:r>
            <a:r>
              <a:rPr lang="en-US" dirty="0"/>
              <a:t>(cont.)</a:t>
            </a:r>
          </a:p>
        </p:txBody>
      </p:sp>
      <p:sp>
        <p:nvSpPr>
          <p:cNvPr id="3" name="Oval 2"/>
          <p:cNvSpPr/>
          <p:nvPr/>
        </p:nvSpPr>
        <p:spPr>
          <a:xfrm>
            <a:off x="7251700" y="2763838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7975600" y="367665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4168775" y="2763838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636963" y="3676650"/>
            <a:ext cx="609600" cy="12192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cxnSp>
        <p:nvCxnSpPr>
          <p:cNvPr id="14" name="Straight Connector 13"/>
          <p:cNvCxnSpPr>
            <a:stCxn id="3" idx="1"/>
            <a:endCxn id="17" idx="5"/>
          </p:cNvCxnSpPr>
          <p:nvPr/>
        </p:nvCxnSpPr>
        <p:spPr>
          <a:xfrm flipH="1" flipV="1">
            <a:off x="6248400" y="2289176"/>
            <a:ext cx="1092200" cy="563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5"/>
            <a:endCxn id="11" idx="0"/>
          </p:cNvCxnSpPr>
          <p:nvPr/>
        </p:nvCxnSpPr>
        <p:spPr>
          <a:xfrm>
            <a:off x="7772400" y="3282950"/>
            <a:ext cx="5080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  <a:endCxn id="17" idx="3"/>
          </p:cNvCxnSpPr>
          <p:nvPr/>
        </p:nvCxnSpPr>
        <p:spPr>
          <a:xfrm flipV="1">
            <a:off x="4473576" y="2289176"/>
            <a:ext cx="1343025" cy="474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4" idx="0"/>
          </p:cNvCxnSpPr>
          <p:nvPr/>
        </p:nvCxnSpPr>
        <p:spPr>
          <a:xfrm flipH="1">
            <a:off x="3941763" y="3282950"/>
            <a:ext cx="315912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38" name="TextBox 21"/>
          <p:cNvSpPr txBox="1">
            <a:spLocks noChangeArrowheads="1"/>
          </p:cNvSpPr>
          <p:nvPr/>
        </p:nvSpPr>
        <p:spPr bwMode="auto">
          <a:xfrm>
            <a:off x="6362701" y="1998664"/>
            <a:ext cx="3079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48139" name="Rectangle 22"/>
          <p:cNvSpPr>
            <a:spLocks noChangeArrowheads="1"/>
          </p:cNvSpPr>
          <p:nvPr/>
        </p:nvSpPr>
        <p:spPr bwMode="auto">
          <a:xfrm>
            <a:off x="7894639" y="2997200"/>
            <a:ext cx="3079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7" name="Oval 16"/>
          <p:cNvSpPr/>
          <p:nvPr/>
        </p:nvSpPr>
        <p:spPr>
          <a:xfrm>
            <a:off x="5727700" y="1768475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40</a:t>
            </a:r>
          </a:p>
        </p:txBody>
      </p:sp>
      <p:grpSp>
        <p:nvGrpSpPr>
          <p:cNvPr id="48141" name="Group 14"/>
          <p:cNvGrpSpPr>
            <a:grpSpLocks/>
          </p:cNvGrpSpPr>
          <p:nvPr/>
        </p:nvGrpSpPr>
        <p:grpSpPr bwMode="auto">
          <a:xfrm>
            <a:off x="4778375" y="3676650"/>
            <a:ext cx="533400" cy="763588"/>
            <a:chOff x="4190258" y="4761535"/>
            <a:chExt cx="534142" cy="763929"/>
          </a:xfrm>
        </p:grpSpPr>
        <p:sp>
          <p:nvSpPr>
            <p:cNvPr id="25" name="Isosceles Triangle 24"/>
            <p:cNvSpPr/>
            <p:nvPr/>
          </p:nvSpPr>
          <p:spPr>
            <a:xfrm>
              <a:off x="4190258" y="4761535"/>
              <a:ext cx="381530" cy="763929"/>
            </a:xfrm>
            <a:prstGeom prst="triangle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151" name="TextBox 7"/>
            <p:cNvSpPr txBox="1">
              <a:spLocks noChangeArrowheads="1"/>
            </p:cNvSpPr>
            <p:nvPr/>
          </p:nvSpPr>
          <p:spPr bwMode="auto">
            <a:xfrm>
              <a:off x="4230522" y="5160617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</a:t>
              </a:r>
              <a:r>
                <a:rPr lang="en-US" sz="1400" baseline="-25000">
                  <a:solidFill>
                    <a:srgbClr val="000000"/>
                  </a:solidFill>
                </a:rPr>
                <a:t>L</a:t>
              </a:r>
            </a:p>
          </p:txBody>
        </p:sp>
      </p:grpSp>
      <p:grpSp>
        <p:nvGrpSpPr>
          <p:cNvPr id="48142" name="Group 9"/>
          <p:cNvGrpSpPr>
            <a:grpSpLocks/>
          </p:cNvGrpSpPr>
          <p:nvPr/>
        </p:nvGrpSpPr>
        <p:grpSpPr bwMode="auto">
          <a:xfrm>
            <a:off x="6519863" y="3638550"/>
            <a:ext cx="639762" cy="1257300"/>
            <a:chOff x="3080294" y="4675529"/>
            <a:chExt cx="639368" cy="1257300"/>
          </a:xfrm>
        </p:grpSpPr>
        <p:grpSp>
          <p:nvGrpSpPr>
            <p:cNvPr id="48146" name="Group 4"/>
            <p:cNvGrpSpPr>
              <a:grpSpLocks/>
            </p:cNvGrpSpPr>
            <p:nvPr/>
          </p:nvGrpSpPr>
          <p:grpSpPr bwMode="auto">
            <a:xfrm>
              <a:off x="3080294" y="4675529"/>
              <a:ext cx="620692" cy="1257300"/>
              <a:chOff x="1409700" y="3352800"/>
              <a:chExt cx="990600" cy="2006600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409700" y="3378136"/>
                <a:ext cx="990023" cy="1981264"/>
              </a:xfrm>
              <a:prstGeom prst="triangl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>
                <a:off x="1599601" y="3352800"/>
                <a:ext cx="610220" cy="1218656"/>
              </a:xfrm>
              <a:prstGeom prst="triangle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8147" name="TextBox 25"/>
            <p:cNvSpPr txBox="1">
              <a:spLocks noChangeArrowheads="1"/>
            </p:cNvSpPr>
            <p:nvPr/>
          </p:nvSpPr>
          <p:spPr bwMode="auto">
            <a:xfrm>
              <a:off x="3225784" y="5115603"/>
              <a:ext cx="493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</a:t>
              </a:r>
              <a:r>
                <a:rPr lang="en-US" sz="1400" baseline="-25000">
                  <a:solidFill>
                    <a:srgbClr val="000000"/>
                  </a:solidFill>
                </a:rPr>
                <a:t>R</a:t>
              </a:r>
            </a:p>
          </p:txBody>
        </p:sp>
      </p:grpSp>
      <p:cxnSp>
        <p:nvCxnSpPr>
          <p:cNvPr id="27" name="Straight Connector 26"/>
          <p:cNvCxnSpPr>
            <a:stCxn id="3" idx="3"/>
          </p:cNvCxnSpPr>
          <p:nvPr/>
        </p:nvCxnSpPr>
        <p:spPr>
          <a:xfrm flipH="1">
            <a:off x="6829426" y="3282951"/>
            <a:ext cx="511175" cy="371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</p:cNvCxnSpPr>
          <p:nvPr/>
        </p:nvCxnSpPr>
        <p:spPr>
          <a:xfrm>
            <a:off x="4689475" y="3282950"/>
            <a:ext cx="279400" cy="39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45" name="Rectangle 31"/>
          <p:cNvSpPr>
            <a:spLocks noChangeArrowheads="1"/>
          </p:cNvSpPr>
          <p:nvPr/>
        </p:nvSpPr>
        <p:spPr bwMode="auto">
          <a:xfrm>
            <a:off x="4778375" y="3032126"/>
            <a:ext cx="431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-1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Four Kinds of Critically Unbalanced Trees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600200"/>
            <a:ext cx="9375775" cy="4495800"/>
          </a:xfrm>
        </p:spPr>
        <p:txBody>
          <a:bodyPr/>
          <a:lstStyle/>
          <a:p>
            <a:r>
              <a:rPr lang="en-US" sz="2400"/>
              <a:t>Left-Left (parent balance is -2, left child balance is -1)</a:t>
            </a:r>
          </a:p>
          <a:p>
            <a:pPr lvl="1"/>
            <a:r>
              <a:rPr lang="en-US" sz="2400"/>
              <a:t>Rotate right around parent</a:t>
            </a:r>
          </a:p>
          <a:p>
            <a:r>
              <a:rPr lang="en-US" sz="2400"/>
              <a:t>Left-Right (parent balance -2, left child balance +1)</a:t>
            </a:r>
          </a:p>
          <a:p>
            <a:pPr lvl="1"/>
            <a:r>
              <a:rPr lang="en-US" sz="2400"/>
              <a:t>Rotate left around child</a:t>
            </a:r>
          </a:p>
          <a:p>
            <a:pPr lvl="1"/>
            <a:r>
              <a:rPr lang="en-US" sz="2400"/>
              <a:t>Rotate right around parent</a:t>
            </a:r>
          </a:p>
          <a:p>
            <a:r>
              <a:rPr lang="en-US" sz="2400"/>
              <a:t>Right-Right (parent balance +2, right child balance +1)</a:t>
            </a:r>
          </a:p>
          <a:p>
            <a:pPr lvl="1"/>
            <a:r>
              <a:rPr lang="en-US" sz="2400"/>
              <a:t>Rotate left around parent</a:t>
            </a:r>
          </a:p>
          <a:p>
            <a:r>
              <a:rPr lang="en-US" sz="2400"/>
              <a:t>Right-Left (parent balance +2, right child balance -1)</a:t>
            </a:r>
          </a:p>
          <a:p>
            <a:pPr lvl="1"/>
            <a:r>
              <a:rPr lang="en-US" sz="2400"/>
              <a:t>Rotate right around child</a:t>
            </a:r>
          </a:p>
          <a:p>
            <a:pPr lvl="1"/>
            <a:r>
              <a:rPr lang="en-US" sz="2400"/>
              <a:t>Rotate left around parent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9296400" cy="1447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Build an AVL tree from the words in </a:t>
            </a:r>
            <a:br>
              <a:rPr lang="en-US" dirty="0"/>
            </a:br>
            <a:r>
              <a:rPr lang="en-US" dirty="0"/>
              <a:t>"The quick brown fox jumps over the lazy dog"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51202" name="TextBox 6"/>
          <p:cNvSpPr txBox="1">
            <a:spLocks noChangeArrowheads="1"/>
          </p:cNvSpPr>
          <p:nvPr/>
        </p:nvSpPr>
        <p:spPr bwMode="auto">
          <a:xfrm>
            <a:off x="5664200" y="1666875"/>
            <a:ext cx="598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51203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51204" name="TextBox 9"/>
          <p:cNvSpPr txBox="1">
            <a:spLocks noChangeArrowheads="1"/>
          </p:cNvSpPr>
          <p:nvPr/>
        </p:nvSpPr>
        <p:spPr bwMode="auto">
          <a:xfrm>
            <a:off x="5962651" y="2771775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cxnSp>
        <p:nvCxnSpPr>
          <p:cNvPr id="12" name="Straight Connector 11"/>
          <p:cNvCxnSpPr>
            <a:stCxn id="51202" idx="2"/>
            <a:endCxn id="51203" idx="0"/>
          </p:cNvCxnSpPr>
          <p:nvPr/>
        </p:nvCxnSpPr>
        <p:spPr>
          <a:xfrm>
            <a:off x="5962651" y="2035175"/>
            <a:ext cx="987425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1203" idx="2"/>
            <a:endCxn id="51204" idx="0"/>
          </p:cNvCxnSpPr>
          <p:nvPr/>
        </p:nvCxnSpPr>
        <p:spPr>
          <a:xfrm flipH="1">
            <a:off x="6400801" y="2555875"/>
            <a:ext cx="54927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7" name="TextBox 7"/>
          <p:cNvSpPr txBox="1">
            <a:spLocks noChangeArrowheads="1"/>
          </p:cNvSpPr>
          <p:nvPr/>
        </p:nvSpPr>
        <p:spPr bwMode="auto">
          <a:xfrm>
            <a:off x="6227764" y="1666876"/>
            <a:ext cx="388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51208" name="TextBox 12"/>
          <p:cNvSpPr txBox="1">
            <a:spLocks noChangeArrowheads="1"/>
          </p:cNvSpPr>
          <p:nvPr/>
        </p:nvSpPr>
        <p:spPr bwMode="auto">
          <a:xfrm>
            <a:off x="7396163" y="2217739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sp>
        <p:nvSpPr>
          <p:cNvPr id="51209" name="TextBox 14"/>
          <p:cNvSpPr txBox="1">
            <a:spLocks noChangeArrowheads="1"/>
          </p:cNvSpPr>
          <p:nvPr/>
        </p:nvSpPr>
        <p:spPr bwMode="auto">
          <a:xfrm>
            <a:off x="6778626" y="280352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03500" y="38862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The overall tree is right-heavy (Right-Left)</a:t>
            </a:r>
            <a:br>
              <a:rPr lang="en-US" dirty="0"/>
            </a:br>
            <a:r>
              <a:rPr lang="en-US" dirty="0"/>
              <a:t>parent balance = +2</a:t>
            </a:r>
          </a:p>
          <a:p>
            <a:pPr algn="ctr">
              <a:defRPr/>
            </a:pPr>
            <a:r>
              <a:rPr lang="en-US" dirty="0"/>
              <a:t>right child balance = -1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52226" name="TextBox 6"/>
          <p:cNvSpPr txBox="1">
            <a:spLocks noChangeArrowheads="1"/>
          </p:cNvSpPr>
          <p:nvPr/>
        </p:nvSpPr>
        <p:spPr bwMode="auto">
          <a:xfrm>
            <a:off x="5664200" y="1666875"/>
            <a:ext cx="598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52227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52228" name="TextBox 9"/>
          <p:cNvSpPr txBox="1">
            <a:spLocks noChangeArrowheads="1"/>
          </p:cNvSpPr>
          <p:nvPr/>
        </p:nvSpPr>
        <p:spPr bwMode="auto">
          <a:xfrm>
            <a:off x="5962651" y="2771775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cxnSp>
        <p:nvCxnSpPr>
          <p:cNvPr id="12" name="Straight Connector 11"/>
          <p:cNvCxnSpPr>
            <a:stCxn id="52226" idx="2"/>
            <a:endCxn id="52227" idx="0"/>
          </p:cNvCxnSpPr>
          <p:nvPr/>
        </p:nvCxnSpPr>
        <p:spPr>
          <a:xfrm>
            <a:off x="5962651" y="2035175"/>
            <a:ext cx="987425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2227" idx="2"/>
            <a:endCxn id="52228" idx="0"/>
          </p:cNvCxnSpPr>
          <p:nvPr/>
        </p:nvCxnSpPr>
        <p:spPr>
          <a:xfrm flipH="1">
            <a:off x="6400801" y="2555875"/>
            <a:ext cx="54927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31" name="TextBox 7"/>
          <p:cNvSpPr txBox="1">
            <a:spLocks noChangeArrowheads="1"/>
          </p:cNvSpPr>
          <p:nvPr/>
        </p:nvSpPr>
        <p:spPr bwMode="auto">
          <a:xfrm>
            <a:off x="6227764" y="1666876"/>
            <a:ext cx="388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52232" name="TextBox 12"/>
          <p:cNvSpPr txBox="1">
            <a:spLocks noChangeArrowheads="1"/>
          </p:cNvSpPr>
          <p:nvPr/>
        </p:nvSpPr>
        <p:spPr bwMode="auto">
          <a:xfrm>
            <a:off x="7396163" y="2217739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sp>
        <p:nvSpPr>
          <p:cNvPr id="52233" name="TextBox 14"/>
          <p:cNvSpPr txBox="1">
            <a:spLocks noChangeArrowheads="1"/>
          </p:cNvSpPr>
          <p:nvPr/>
        </p:nvSpPr>
        <p:spPr bwMode="auto">
          <a:xfrm>
            <a:off x="6778626" y="280352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03500" y="38862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US" dirty="0"/>
              <a:t>Rotate right around the child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53250" name="TextBox 6"/>
          <p:cNvSpPr txBox="1">
            <a:spLocks noChangeArrowheads="1"/>
          </p:cNvSpPr>
          <p:nvPr/>
        </p:nvSpPr>
        <p:spPr bwMode="auto">
          <a:xfrm>
            <a:off x="5664200" y="1666875"/>
            <a:ext cx="598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53251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53252" name="TextBox 9"/>
          <p:cNvSpPr txBox="1">
            <a:spLocks noChangeArrowheads="1"/>
          </p:cNvSpPr>
          <p:nvPr/>
        </p:nvSpPr>
        <p:spPr bwMode="auto">
          <a:xfrm>
            <a:off x="7302501" y="2741614"/>
            <a:ext cx="87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cxnSp>
        <p:nvCxnSpPr>
          <p:cNvPr id="12" name="Straight Connector 11"/>
          <p:cNvCxnSpPr>
            <a:stCxn id="53250" idx="2"/>
            <a:endCxn id="53251" idx="0"/>
          </p:cNvCxnSpPr>
          <p:nvPr/>
        </p:nvCxnSpPr>
        <p:spPr>
          <a:xfrm>
            <a:off x="5962651" y="2035175"/>
            <a:ext cx="987425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3251" idx="2"/>
            <a:endCxn id="53252" idx="0"/>
          </p:cNvCxnSpPr>
          <p:nvPr/>
        </p:nvCxnSpPr>
        <p:spPr>
          <a:xfrm>
            <a:off x="6950075" y="2555875"/>
            <a:ext cx="788988" cy="18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55" name="TextBox 7"/>
          <p:cNvSpPr txBox="1">
            <a:spLocks noChangeArrowheads="1"/>
          </p:cNvSpPr>
          <p:nvPr/>
        </p:nvSpPr>
        <p:spPr bwMode="auto">
          <a:xfrm>
            <a:off x="6227764" y="1666876"/>
            <a:ext cx="388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53256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sp>
        <p:nvSpPr>
          <p:cNvPr id="53257" name="TextBox 14"/>
          <p:cNvSpPr txBox="1">
            <a:spLocks noChangeArrowheads="1"/>
          </p:cNvSpPr>
          <p:nvPr/>
        </p:nvSpPr>
        <p:spPr bwMode="auto">
          <a:xfrm>
            <a:off x="8175626" y="27717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03500" y="38862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US" dirty="0"/>
              <a:t>Rotate right around the child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54274" name="TextBox 6"/>
          <p:cNvSpPr txBox="1">
            <a:spLocks noChangeArrowheads="1"/>
          </p:cNvSpPr>
          <p:nvPr/>
        </p:nvSpPr>
        <p:spPr bwMode="auto">
          <a:xfrm>
            <a:off x="5664200" y="1666875"/>
            <a:ext cx="598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54275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54276" name="TextBox 9"/>
          <p:cNvSpPr txBox="1">
            <a:spLocks noChangeArrowheads="1"/>
          </p:cNvSpPr>
          <p:nvPr/>
        </p:nvSpPr>
        <p:spPr bwMode="auto">
          <a:xfrm>
            <a:off x="7302501" y="2741614"/>
            <a:ext cx="87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cxnSp>
        <p:nvCxnSpPr>
          <p:cNvPr id="12" name="Straight Connector 11"/>
          <p:cNvCxnSpPr>
            <a:stCxn id="54274" idx="2"/>
            <a:endCxn id="54275" idx="0"/>
          </p:cNvCxnSpPr>
          <p:nvPr/>
        </p:nvCxnSpPr>
        <p:spPr>
          <a:xfrm>
            <a:off x="5962651" y="2035175"/>
            <a:ext cx="987425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4275" idx="2"/>
            <a:endCxn id="54276" idx="0"/>
          </p:cNvCxnSpPr>
          <p:nvPr/>
        </p:nvCxnSpPr>
        <p:spPr>
          <a:xfrm>
            <a:off x="6950075" y="2555875"/>
            <a:ext cx="788988" cy="18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79" name="TextBox 7"/>
          <p:cNvSpPr txBox="1">
            <a:spLocks noChangeArrowheads="1"/>
          </p:cNvSpPr>
          <p:nvPr/>
        </p:nvSpPr>
        <p:spPr bwMode="auto">
          <a:xfrm>
            <a:off x="6227764" y="1666876"/>
            <a:ext cx="388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54280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sp>
        <p:nvSpPr>
          <p:cNvPr id="54281" name="TextBox 14"/>
          <p:cNvSpPr txBox="1">
            <a:spLocks noChangeArrowheads="1"/>
          </p:cNvSpPr>
          <p:nvPr/>
        </p:nvSpPr>
        <p:spPr bwMode="auto">
          <a:xfrm>
            <a:off x="8175626" y="27717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03500" y="38862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US" dirty="0"/>
              <a:t>Rotate right around the child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r>
              <a:rPr lang="en-US" dirty="0"/>
              <a:t>Rotate left around the parent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55298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55299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55300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55298" idx="2"/>
            <a:endCxn id="55299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5298" idx="2"/>
            <a:endCxn id="55300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03" name="TextBox 7"/>
          <p:cNvSpPr txBox="1">
            <a:spLocks noChangeArrowheads="1"/>
          </p:cNvSpPr>
          <p:nvPr/>
        </p:nvSpPr>
        <p:spPr bwMode="auto">
          <a:xfrm>
            <a:off x="6445251" y="16970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55304" name="TextBox 12"/>
          <p:cNvSpPr txBox="1">
            <a:spLocks noChangeArrowheads="1"/>
          </p:cNvSpPr>
          <p:nvPr/>
        </p:nvSpPr>
        <p:spPr bwMode="auto">
          <a:xfrm>
            <a:off x="7375526" y="22177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55305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03500" y="38862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US" dirty="0"/>
              <a:t>Rotate right around the child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r>
              <a:rPr lang="en-US" dirty="0"/>
              <a:t>Rotate left around the parent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Why Balance is Important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600200"/>
            <a:ext cx="5486400" cy="4876800"/>
          </a:xfrm>
        </p:spPr>
        <p:txBody>
          <a:bodyPr/>
          <a:lstStyle/>
          <a:p>
            <a:r>
              <a:rPr lang="en-US" dirty="0"/>
              <a:t>Searches into this unbalanced search tree are O(</a:t>
            </a:r>
            <a:r>
              <a:rPr lang="en-US" i="1" dirty="0"/>
              <a:t>n</a:t>
            </a:r>
            <a:r>
              <a:rPr lang="en-US" dirty="0"/>
              <a:t>), not O(log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 realistic example of   an unbalanced tree</a:t>
            </a:r>
          </a:p>
        </p:txBody>
      </p:sp>
      <p:pic>
        <p:nvPicPr>
          <p:cNvPr id="18435" name="Picture 2" descr="C:\Documents and Settings\Administrator\My Documents\Koffman\PPTs\JPEGS\JWCL233_Koffman JPG files\ch09\w0223-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600200"/>
            <a:ext cx="35131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3" descr="C:\Documents and Settings\Administrator\My Documents\Koffman\PPTs\JPEGS\JWCL233_Koffman JPG files\ch09\w0224-n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114801"/>
            <a:ext cx="1828800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56322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56323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56322" idx="2"/>
            <a:endCxn id="56323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6322" idx="2"/>
            <a:endCxn id="56324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27" name="TextBox 7"/>
          <p:cNvSpPr txBox="1">
            <a:spLocks noChangeArrowheads="1"/>
          </p:cNvSpPr>
          <p:nvPr/>
        </p:nvSpPr>
        <p:spPr bwMode="auto">
          <a:xfrm>
            <a:off x="6445251" y="16970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56328" name="TextBox 12"/>
          <p:cNvSpPr txBox="1">
            <a:spLocks noChangeArrowheads="1"/>
          </p:cNvSpPr>
          <p:nvPr/>
        </p:nvSpPr>
        <p:spPr bwMode="auto">
          <a:xfrm>
            <a:off x="7375526" y="22177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56329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" name="Rectangle 2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fox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57346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57347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57348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57346" idx="2"/>
            <a:endCxn id="57347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7346" idx="2"/>
            <a:endCxn id="57348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51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sp>
        <p:nvSpPr>
          <p:cNvPr id="57352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sp>
        <p:nvSpPr>
          <p:cNvPr id="57353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" name="Rectangle 2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fox</a:t>
            </a:r>
          </a:p>
        </p:txBody>
      </p:sp>
      <p:sp>
        <p:nvSpPr>
          <p:cNvPr id="57355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57356" name="TextBox 16"/>
          <p:cNvSpPr txBox="1">
            <a:spLocks noChangeArrowheads="1"/>
          </p:cNvSpPr>
          <p:nvPr/>
        </p:nvSpPr>
        <p:spPr bwMode="auto">
          <a:xfrm>
            <a:off x="6727826" y="29257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57347" idx="2"/>
            <a:endCxn id="57355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58370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58371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58372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58370" idx="2"/>
            <a:endCxn id="58371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8370" idx="2"/>
            <a:endCxn id="58372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75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sp>
        <p:nvSpPr>
          <p:cNvPr id="58376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sp>
        <p:nvSpPr>
          <p:cNvPr id="58377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" name="Rectangle 2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jumps</a:t>
            </a:r>
          </a:p>
        </p:txBody>
      </p:sp>
      <p:sp>
        <p:nvSpPr>
          <p:cNvPr id="58379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58380" name="TextBox 16"/>
          <p:cNvSpPr txBox="1">
            <a:spLocks noChangeArrowheads="1"/>
          </p:cNvSpPr>
          <p:nvPr/>
        </p:nvSpPr>
        <p:spPr bwMode="auto">
          <a:xfrm>
            <a:off x="6727826" y="29257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58371" idx="2"/>
            <a:endCxn id="58379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59394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59395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59396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59394" idx="2"/>
            <a:endCxn id="59395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9394" idx="2"/>
            <a:endCxn id="59396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99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59400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-2</a:t>
            </a:r>
          </a:p>
        </p:txBody>
      </p:sp>
      <p:sp>
        <p:nvSpPr>
          <p:cNvPr id="59401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" name="Rectangle 2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jumps</a:t>
            </a:r>
          </a:p>
        </p:txBody>
      </p:sp>
      <p:sp>
        <p:nvSpPr>
          <p:cNvPr id="59403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59404" name="TextBox 16"/>
          <p:cNvSpPr txBox="1">
            <a:spLocks noChangeArrowheads="1"/>
          </p:cNvSpPr>
          <p:nvPr/>
        </p:nvSpPr>
        <p:spPr bwMode="auto">
          <a:xfrm>
            <a:off x="6727825" y="2925764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cxnSp>
        <p:nvCxnSpPr>
          <p:cNvPr id="5" name="Straight Connector 4"/>
          <p:cNvCxnSpPr>
            <a:stCxn id="59395" idx="2"/>
            <a:endCxn id="59403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06" name="TextBox 17"/>
          <p:cNvSpPr txBox="1">
            <a:spLocks noChangeArrowheads="1"/>
          </p:cNvSpPr>
          <p:nvPr/>
        </p:nvSpPr>
        <p:spPr bwMode="auto">
          <a:xfrm>
            <a:off x="6684963" y="35052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59407" name="TextBox 18"/>
          <p:cNvSpPr txBox="1">
            <a:spLocks noChangeArrowheads="1"/>
          </p:cNvSpPr>
          <p:nvPr/>
        </p:nvSpPr>
        <p:spPr bwMode="auto">
          <a:xfrm>
            <a:off x="7548563" y="35353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59403" idx="2"/>
            <a:endCxn id="59406" idx="0"/>
          </p:cNvCxnSpPr>
          <p:nvPr/>
        </p:nvCxnSpPr>
        <p:spPr>
          <a:xfrm>
            <a:off x="6445251" y="3265488"/>
            <a:ext cx="677863" cy="239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0418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60419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0420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60418" idx="2"/>
            <a:endCxn id="60419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0418" idx="2"/>
            <a:endCxn id="60420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23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60424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-2</a:t>
            </a:r>
          </a:p>
        </p:txBody>
      </p:sp>
      <p:sp>
        <p:nvSpPr>
          <p:cNvPr id="60425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0426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0427" name="TextBox 16"/>
          <p:cNvSpPr txBox="1">
            <a:spLocks noChangeArrowheads="1"/>
          </p:cNvSpPr>
          <p:nvPr/>
        </p:nvSpPr>
        <p:spPr bwMode="auto">
          <a:xfrm>
            <a:off x="6727825" y="2925764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cxnSp>
        <p:nvCxnSpPr>
          <p:cNvPr id="5" name="Straight Connector 4"/>
          <p:cNvCxnSpPr>
            <a:stCxn id="60419" idx="2"/>
            <a:endCxn id="60426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29" name="TextBox 17"/>
          <p:cNvSpPr txBox="1">
            <a:spLocks noChangeArrowheads="1"/>
          </p:cNvSpPr>
          <p:nvPr/>
        </p:nvSpPr>
        <p:spPr bwMode="auto">
          <a:xfrm>
            <a:off x="6684963" y="35052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0430" name="TextBox 18"/>
          <p:cNvSpPr txBox="1">
            <a:spLocks noChangeArrowheads="1"/>
          </p:cNvSpPr>
          <p:nvPr/>
        </p:nvSpPr>
        <p:spPr bwMode="auto">
          <a:xfrm>
            <a:off x="7548563" y="35353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60426" idx="2"/>
            <a:endCxn id="60429" idx="0"/>
          </p:cNvCxnSpPr>
          <p:nvPr/>
        </p:nvCxnSpPr>
        <p:spPr>
          <a:xfrm>
            <a:off x="6445251" y="3265488"/>
            <a:ext cx="677863" cy="239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603500" y="38862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The tree is now left-heavy about </a:t>
            </a:r>
            <a:r>
              <a:rPr lang="en-US" i="1" dirty="0"/>
              <a:t>quick </a:t>
            </a:r>
            <a:r>
              <a:rPr lang="en-US" dirty="0"/>
              <a:t>(Left-Right case)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1442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61443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1444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61442" idx="2"/>
            <a:endCxn id="61443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1442" idx="2"/>
            <a:endCxn id="61444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47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61448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-2</a:t>
            </a:r>
          </a:p>
        </p:txBody>
      </p:sp>
      <p:sp>
        <p:nvSpPr>
          <p:cNvPr id="61449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1450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1451" name="TextBox 16"/>
          <p:cNvSpPr txBox="1">
            <a:spLocks noChangeArrowheads="1"/>
          </p:cNvSpPr>
          <p:nvPr/>
        </p:nvSpPr>
        <p:spPr bwMode="auto">
          <a:xfrm>
            <a:off x="6727825" y="2925764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cxnSp>
        <p:nvCxnSpPr>
          <p:cNvPr id="5" name="Straight Connector 4"/>
          <p:cNvCxnSpPr>
            <a:stCxn id="61443" idx="2"/>
            <a:endCxn id="61450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53" name="TextBox 17"/>
          <p:cNvSpPr txBox="1">
            <a:spLocks noChangeArrowheads="1"/>
          </p:cNvSpPr>
          <p:nvPr/>
        </p:nvSpPr>
        <p:spPr bwMode="auto">
          <a:xfrm>
            <a:off x="6684963" y="35052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1454" name="TextBox 18"/>
          <p:cNvSpPr txBox="1">
            <a:spLocks noChangeArrowheads="1"/>
          </p:cNvSpPr>
          <p:nvPr/>
        </p:nvSpPr>
        <p:spPr bwMode="auto">
          <a:xfrm>
            <a:off x="7548563" y="35353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61450" idx="2"/>
            <a:endCxn id="61453" idx="0"/>
          </p:cNvCxnSpPr>
          <p:nvPr/>
        </p:nvCxnSpPr>
        <p:spPr>
          <a:xfrm>
            <a:off x="6445251" y="3265488"/>
            <a:ext cx="677863" cy="239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603500" y="41910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dirty="0"/>
              <a:t>Rotate left around the child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dirty="0"/>
          </a:p>
          <a:p>
            <a:pPr marL="342900" indent="-342900"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2466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62467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2468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62466" idx="2"/>
            <a:endCxn id="62467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2466" idx="2"/>
            <a:endCxn id="62468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71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62472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-2</a:t>
            </a:r>
          </a:p>
        </p:txBody>
      </p:sp>
      <p:sp>
        <p:nvSpPr>
          <p:cNvPr id="62473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2474" name="TextBox 15"/>
          <p:cNvSpPr txBox="1">
            <a:spLocks noChangeArrowheads="1"/>
          </p:cNvSpPr>
          <p:nvPr/>
        </p:nvSpPr>
        <p:spPr bwMode="auto">
          <a:xfrm>
            <a:off x="6146801" y="2895600"/>
            <a:ext cx="87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2475" name="TextBox 16"/>
          <p:cNvSpPr txBox="1">
            <a:spLocks noChangeArrowheads="1"/>
          </p:cNvSpPr>
          <p:nvPr/>
        </p:nvSpPr>
        <p:spPr bwMode="auto">
          <a:xfrm>
            <a:off x="6999288" y="2925764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cxnSp>
        <p:nvCxnSpPr>
          <p:cNvPr id="5" name="Straight Connector 4"/>
          <p:cNvCxnSpPr>
            <a:stCxn id="62467" idx="2"/>
            <a:endCxn id="62474" idx="0"/>
          </p:cNvCxnSpPr>
          <p:nvPr/>
        </p:nvCxnSpPr>
        <p:spPr>
          <a:xfrm flipH="1">
            <a:off x="6583363" y="2555876"/>
            <a:ext cx="366712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77" name="TextBox 17"/>
          <p:cNvSpPr txBox="1">
            <a:spLocks noChangeArrowheads="1"/>
          </p:cNvSpPr>
          <p:nvPr/>
        </p:nvSpPr>
        <p:spPr bwMode="auto">
          <a:xfrm>
            <a:off x="5635625" y="3541714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2478" name="TextBox 18"/>
          <p:cNvSpPr txBox="1">
            <a:spLocks noChangeArrowheads="1"/>
          </p:cNvSpPr>
          <p:nvPr/>
        </p:nvSpPr>
        <p:spPr bwMode="auto">
          <a:xfrm>
            <a:off x="6242051" y="35734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62474" idx="2"/>
            <a:endCxn id="62477" idx="0"/>
          </p:cNvCxnSpPr>
          <p:nvPr/>
        </p:nvCxnSpPr>
        <p:spPr>
          <a:xfrm flipH="1">
            <a:off x="5934075" y="3265489"/>
            <a:ext cx="649288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603500" y="41910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dirty="0"/>
              <a:t>Rotate left around the child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dirty="0"/>
          </a:p>
          <a:p>
            <a:pPr marL="342900" indent="-342900"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3490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63491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3492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63490" idx="2"/>
            <a:endCxn id="63491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3490" idx="2"/>
            <a:endCxn id="63492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95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63496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-2</a:t>
            </a:r>
          </a:p>
        </p:txBody>
      </p:sp>
      <p:sp>
        <p:nvSpPr>
          <p:cNvPr id="63497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3498" name="TextBox 15"/>
          <p:cNvSpPr txBox="1">
            <a:spLocks noChangeArrowheads="1"/>
          </p:cNvSpPr>
          <p:nvPr/>
        </p:nvSpPr>
        <p:spPr bwMode="auto">
          <a:xfrm>
            <a:off x="6146801" y="2895600"/>
            <a:ext cx="87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3499" name="TextBox 16"/>
          <p:cNvSpPr txBox="1">
            <a:spLocks noChangeArrowheads="1"/>
          </p:cNvSpPr>
          <p:nvPr/>
        </p:nvSpPr>
        <p:spPr bwMode="auto">
          <a:xfrm>
            <a:off x="6999288" y="2925764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cxnSp>
        <p:nvCxnSpPr>
          <p:cNvPr id="5" name="Straight Connector 4"/>
          <p:cNvCxnSpPr>
            <a:stCxn id="63491" idx="2"/>
            <a:endCxn id="63498" idx="0"/>
          </p:cNvCxnSpPr>
          <p:nvPr/>
        </p:nvCxnSpPr>
        <p:spPr>
          <a:xfrm flipH="1">
            <a:off x="6583363" y="2555876"/>
            <a:ext cx="366712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01" name="TextBox 17"/>
          <p:cNvSpPr txBox="1">
            <a:spLocks noChangeArrowheads="1"/>
          </p:cNvSpPr>
          <p:nvPr/>
        </p:nvSpPr>
        <p:spPr bwMode="auto">
          <a:xfrm>
            <a:off x="5635625" y="3541714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3502" name="TextBox 18"/>
          <p:cNvSpPr txBox="1">
            <a:spLocks noChangeArrowheads="1"/>
          </p:cNvSpPr>
          <p:nvPr/>
        </p:nvSpPr>
        <p:spPr bwMode="auto">
          <a:xfrm>
            <a:off x="6242051" y="35734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63498" idx="2"/>
            <a:endCxn id="63501" idx="0"/>
          </p:cNvCxnSpPr>
          <p:nvPr/>
        </p:nvCxnSpPr>
        <p:spPr>
          <a:xfrm flipH="1">
            <a:off x="5934075" y="3265489"/>
            <a:ext cx="649288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603500" y="41910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dirty="0"/>
              <a:t>Rotate left around the child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en-US" dirty="0"/>
              <a:t>Rotate right around the parent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4514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64515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4516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64514" idx="2"/>
            <a:endCxn id="64515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4514" idx="2"/>
            <a:endCxn id="64516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19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sp>
        <p:nvSpPr>
          <p:cNvPr id="64520" name="TextBox 12"/>
          <p:cNvSpPr txBox="1">
            <a:spLocks noChangeArrowheads="1"/>
          </p:cNvSpPr>
          <p:nvPr/>
        </p:nvSpPr>
        <p:spPr bwMode="auto">
          <a:xfrm>
            <a:off x="7375526" y="22177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4521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4522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4523" name="TextBox 16"/>
          <p:cNvSpPr txBox="1">
            <a:spLocks noChangeArrowheads="1"/>
          </p:cNvSpPr>
          <p:nvPr/>
        </p:nvSpPr>
        <p:spPr bwMode="auto">
          <a:xfrm>
            <a:off x="6691313" y="29257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64515" idx="2"/>
            <a:endCxn id="64522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25" name="TextBox 17"/>
          <p:cNvSpPr txBox="1">
            <a:spLocks noChangeArrowheads="1"/>
          </p:cNvSpPr>
          <p:nvPr/>
        </p:nvSpPr>
        <p:spPr bwMode="auto">
          <a:xfrm>
            <a:off x="7435851" y="2865438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4526" name="TextBox 18"/>
          <p:cNvSpPr txBox="1">
            <a:spLocks noChangeArrowheads="1"/>
          </p:cNvSpPr>
          <p:nvPr/>
        </p:nvSpPr>
        <p:spPr bwMode="auto">
          <a:xfrm>
            <a:off x="8308976" y="2895601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64515" idx="2"/>
            <a:endCxn id="64525" idx="0"/>
          </p:cNvCxnSpPr>
          <p:nvPr/>
        </p:nvCxnSpPr>
        <p:spPr>
          <a:xfrm>
            <a:off x="6950075" y="2555876"/>
            <a:ext cx="922338" cy="309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603500" y="41910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dirty="0"/>
              <a:t>Rotate left around the child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en-US" dirty="0"/>
              <a:t>Rotate right around the parent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5538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65539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5540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65538" idx="2"/>
            <a:endCxn id="65539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5538" idx="2"/>
            <a:endCxn id="65540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43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sp>
        <p:nvSpPr>
          <p:cNvPr id="65544" name="TextBox 12"/>
          <p:cNvSpPr txBox="1">
            <a:spLocks noChangeArrowheads="1"/>
          </p:cNvSpPr>
          <p:nvPr/>
        </p:nvSpPr>
        <p:spPr bwMode="auto">
          <a:xfrm>
            <a:off x="7375526" y="22177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5545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5546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5547" name="TextBox 16"/>
          <p:cNvSpPr txBox="1">
            <a:spLocks noChangeArrowheads="1"/>
          </p:cNvSpPr>
          <p:nvPr/>
        </p:nvSpPr>
        <p:spPr bwMode="auto">
          <a:xfrm>
            <a:off x="6691313" y="29257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65539" idx="2"/>
            <a:endCxn id="65546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49" name="TextBox 17"/>
          <p:cNvSpPr txBox="1">
            <a:spLocks noChangeArrowheads="1"/>
          </p:cNvSpPr>
          <p:nvPr/>
        </p:nvSpPr>
        <p:spPr bwMode="auto">
          <a:xfrm>
            <a:off x="7435851" y="2865438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5550" name="TextBox 18"/>
          <p:cNvSpPr txBox="1">
            <a:spLocks noChangeArrowheads="1"/>
          </p:cNvSpPr>
          <p:nvPr/>
        </p:nvSpPr>
        <p:spPr bwMode="auto">
          <a:xfrm>
            <a:off x="8308976" y="2895601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65539" idx="2"/>
            <a:endCxn id="65549" idx="0"/>
          </p:cNvCxnSpPr>
          <p:nvPr/>
        </p:nvCxnSpPr>
        <p:spPr>
          <a:xfrm>
            <a:off x="6950075" y="2555876"/>
            <a:ext cx="922338" cy="309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over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Rotation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600200"/>
            <a:ext cx="9372600" cy="1295400"/>
          </a:xfrm>
        </p:spPr>
        <p:txBody>
          <a:bodyPr/>
          <a:lstStyle/>
          <a:p>
            <a:r>
              <a:rPr lang="en-US" dirty="0"/>
              <a:t>When a tree is out of balance we can restructure it by performing what is called a “rotation at a node”.</a:t>
            </a:r>
          </a:p>
        </p:txBody>
      </p:sp>
      <p:sp>
        <p:nvSpPr>
          <p:cNvPr id="3" name="Oval 2"/>
          <p:cNvSpPr/>
          <p:nvPr/>
        </p:nvSpPr>
        <p:spPr>
          <a:xfrm>
            <a:off x="3758454" y="362274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329954" y="423234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54390" y="479132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endParaRPr lang="en-US" dirty="0"/>
          </a:p>
        </p:txBody>
      </p:sp>
      <p:cxnSp>
        <p:nvCxnSpPr>
          <p:cNvPr id="5" name="Straight Connector 4"/>
          <p:cNvCxnSpPr>
            <a:stCxn id="9" idx="1"/>
            <a:endCxn id="3" idx="5"/>
          </p:cNvCxnSpPr>
          <p:nvPr/>
        </p:nvCxnSpPr>
        <p:spPr>
          <a:xfrm flipH="1" flipV="1">
            <a:off x="4018617" y="3882904"/>
            <a:ext cx="355974" cy="394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1"/>
            <a:endCxn id="9" idx="5"/>
          </p:cNvCxnSpPr>
          <p:nvPr/>
        </p:nvCxnSpPr>
        <p:spPr>
          <a:xfrm flipH="1" flipV="1">
            <a:off x="4590117" y="4492505"/>
            <a:ext cx="308910" cy="343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6" name="Freeform 19455"/>
          <p:cNvSpPr/>
          <p:nvPr/>
        </p:nvSpPr>
        <p:spPr>
          <a:xfrm>
            <a:off x="3615579" y="3375037"/>
            <a:ext cx="609600" cy="323904"/>
          </a:xfrm>
          <a:custGeom>
            <a:avLst/>
            <a:gdLst>
              <a:gd name="connsiteX0" fmla="*/ 609600 w 609600"/>
              <a:gd name="connsiteY0" fmla="*/ 323904 h 323904"/>
              <a:gd name="connsiteX1" fmla="*/ 533400 w 609600"/>
              <a:gd name="connsiteY1" fmla="*/ 85779 h 323904"/>
              <a:gd name="connsiteX2" fmla="*/ 295275 w 609600"/>
              <a:gd name="connsiteY2" fmla="*/ 54 h 323904"/>
              <a:gd name="connsiteX3" fmla="*/ 66675 w 609600"/>
              <a:gd name="connsiteY3" fmla="*/ 95304 h 323904"/>
              <a:gd name="connsiteX4" fmla="*/ 0 w 609600"/>
              <a:gd name="connsiteY4" fmla="*/ 266754 h 323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" h="323904">
                <a:moveTo>
                  <a:pt x="609600" y="323904"/>
                </a:moveTo>
                <a:cubicBezTo>
                  <a:pt x="597693" y="231829"/>
                  <a:pt x="585787" y="139754"/>
                  <a:pt x="533400" y="85779"/>
                </a:cubicBezTo>
                <a:cubicBezTo>
                  <a:pt x="481012" y="31804"/>
                  <a:pt x="373062" y="-1533"/>
                  <a:pt x="295275" y="54"/>
                </a:cubicBezTo>
                <a:cubicBezTo>
                  <a:pt x="217488" y="1641"/>
                  <a:pt x="115887" y="50854"/>
                  <a:pt x="66675" y="95304"/>
                </a:cubicBezTo>
                <a:cubicBezTo>
                  <a:pt x="17463" y="139754"/>
                  <a:pt x="0" y="266754"/>
                  <a:pt x="0" y="266754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36627" y="4495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7508127" y="395284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8032563" y="4511835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endParaRPr lang="en-US" dirty="0"/>
          </a:p>
        </p:txBody>
      </p:sp>
      <p:cxnSp>
        <p:nvCxnSpPr>
          <p:cNvPr id="41" name="Straight Connector 40"/>
          <p:cNvCxnSpPr>
            <a:stCxn id="39" idx="3"/>
            <a:endCxn id="38" idx="7"/>
          </p:cNvCxnSpPr>
          <p:nvPr/>
        </p:nvCxnSpPr>
        <p:spPr>
          <a:xfrm flipH="1">
            <a:off x="7196790" y="4213011"/>
            <a:ext cx="355974" cy="327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1"/>
            <a:endCxn id="39" idx="5"/>
          </p:cNvCxnSpPr>
          <p:nvPr/>
        </p:nvCxnSpPr>
        <p:spPr>
          <a:xfrm flipH="1" flipV="1">
            <a:off x="7768290" y="4213012"/>
            <a:ext cx="308910" cy="343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6562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66563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6564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66562" idx="2"/>
            <a:endCxn id="66563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6562" idx="2"/>
            <a:endCxn id="66564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567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66568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sp>
        <p:nvSpPr>
          <p:cNvPr id="66569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6570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6571" name="TextBox 16"/>
          <p:cNvSpPr txBox="1">
            <a:spLocks noChangeArrowheads="1"/>
          </p:cNvSpPr>
          <p:nvPr/>
        </p:nvSpPr>
        <p:spPr bwMode="auto">
          <a:xfrm>
            <a:off x="6691313" y="29257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66563" idx="2"/>
            <a:endCxn id="66570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573" name="TextBox 17"/>
          <p:cNvSpPr txBox="1">
            <a:spLocks noChangeArrowheads="1"/>
          </p:cNvSpPr>
          <p:nvPr/>
        </p:nvSpPr>
        <p:spPr bwMode="auto">
          <a:xfrm>
            <a:off x="7435851" y="2865438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6574" name="TextBox 18"/>
          <p:cNvSpPr txBox="1">
            <a:spLocks noChangeArrowheads="1"/>
          </p:cNvSpPr>
          <p:nvPr/>
        </p:nvSpPr>
        <p:spPr bwMode="auto">
          <a:xfrm>
            <a:off x="8308975" y="2895601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cxnSp>
        <p:nvCxnSpPr>
          <p:cNvPr id="6" name="Straight Connector 5"/>
          <p:cNvCxnSpPr>
            <a:stCxn id="66563" idx="2"/>
            <a:endCxn id="66573" idx="0"/>
          </p:cNvCxnSpPr>
          <p:nvPr/>
        </p:nvCxnSpPr>
        <p:spPr>
          <a:xfrm>
            <a:off x="6950075" y="2555876"/>
            <a:ext cx="922338" cy="309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over</a:t>
            </a:r>
          </a:p>
        </p:txBody>
      </p:sp>
      <p:sp>
        <p:nvSpPr>
          <p:cNvPr id="66577" name="TextBox 20"/>
          <p:cNvSpPr txBox="1">
            <a:spLocks noChangeArrowheads="1"/>
          </p:cNvSpPr>
          <p:nvPr/>
        </p:nvSpPr>
        <p:spPr bwMode="auto">
          <a:xfrm>
            <a:off x="7042150" y="3581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66578" name="TextBox 21"/>
          <p:cNvSpPr txBox="1">
            <a:spLocks noChangeArrowheads="1"/>
          </p:cNvSpPr>
          <p:nvPr/>
        </p:nvSpPr>
        <p:spPr bwMode="auto">
          <a:xfrm>
            <a:off x="7916863" y="36115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4" name="Straight Connector 3"/>
          <p:cNvCxnSpPr>
            <a:stCxn id="66573" idx="2"/>
            <a:endCxn id="66577" idx="0"/>
          </p:cNvCxnSpPr>
          <p:nvPr/>
        </p:nvCxnSpPr>
        <p:spPr>
          <a:xfrm flipH="1">
            <a:off x="7410451" y="3233738"/>
            <a:ext cx="461963" cy="34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7586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67587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7588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67586" idx="2"/>
            <a:endCxn id="67587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7586" idx="2"/>
            <a:endCxn id="67588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91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67592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sp>
        <p:nvSpPr>
          <p:cNvPr id="67593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7594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7595" name="TextBox 16"/>
          <p:cNvSpPr txBox="1">
            <a:spLocks noChangeArrowheads="1"/>
          </p:cNvSpPr>
          <p:nvPr/>
        </p:nvSpPr>
        <p:spPr bwMode="auto">
          <a:xfrm>
            <a:off x="6691313" y="29257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67587" idx="2"/>
            <a:endCxn id="67594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97" name="TextBox 17"/>
          <p:cNvSpPr txBox="1">
            <a:spLocks noChangeArrowheads="1"/>
          </p:cNvSpPr>
          <p:nvPr/>
        </p:nvSpPr>
        <p:spPr bwMode="auto">
          <a:xfrm>
            <a:off x="7435851" y="2865438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7598" name="TextBox 18"/>
          <p:cNvSpPr txBox="1">
            <a:spLocks noChangeArrowheads="1"/>
          </p:cNvSpPr>
          <p:nvPr/>
        </p:nvSpPr>
        <p:spPr bwMode="auto">
          <a:xfrm>
            <a:off x="8308975" y="2895601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cxnSp>
        <p:nvCxnSpPr>
          <p:cNvPr id="6" name="Straight Connector 5"/>
          <p:cNvCxnSpPr>
            <a:stCxn id="67587" idx="2"/>
            <a:endCxn id="67597" idx="0"/>
          </p:cNvCxnSpPr>
          <p:nvPr/>
        </p:nvCxnSpPr>
        <p:spPr>
          <a:xfrm>
            <a:off x="6950075" y="2555876"/>
            <a:ext cx="922338" cy="309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600" name="TextBox 20"/>
          <p:cNvSpPr txBox="1">
            <a:spLocks noChangeArrowheads="1"/>
          </p:cNvSpPr>
          <p:nvPr/>
        </p:nvSpPr>
        <p:spPr bwMode="auto">
          <a:xfrm>
            <a:off x="7042150" y="3581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67601" name="TextBox 21"/>
          <p:cNvSpPr txBox="1">
            <a:spLocks noChangeArrowheads="1"/>
          </p:cNvSpPr>
          <p:nvPr/>
        </p:nvSpPr>
        <p:spPr bwMode="auto">
          <a:xfrm>
            <a:off x="7916863" y="36115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4" name="Straight Connector 3"/>
          <p:cNvCxnSpPr>
            <a:stCxn id="67597" idx="2"/>
            <a:endCxn id="67600" idx="0"/>
          </p:cNvCxnSpPr>
          <p:nvPr/>
        </p:nvCxnSpPr>
        <p:spPr>
          <a:xfrm flipH="1">
            <a:off x="7410451" y="3233738"/>
            <a:ext cx="461963" cy="34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603500" y="41910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We now have a Right-Right imbalance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8610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sp>
        <p:nvSpPr>
          <p:cNvPr id="68611" name="TextBox 8"/>
          <p:cNvSpPr txBox="1">
            <a:spLocks noChangeArrowheads="1"/>
          </p:cNvSpPr>
          <p:nvPr/>
        </p:nvSpPr>
        <p:spPr bwMode="auto">
          <a:xfrm>
            <a:off x="6513513" y="2187575"/>
            <a:ext cx="874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8612" name="TextBox 9"/>
          <p:cNvSpPr txBox="1">
            <a:spLocks noChangeArrowheads="1"/>
          </p:cNvSpPr>
          <p:nvPr/>
        </p:nvSpPr>
        <p:spPr bwMode="auto">
          <a:xfrm>
            <a:off x="4737100" y="221773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cxnSp>
        <p:nvCxnSpPr>
          <p:cNvPr id="12" name="Straight Connector 11"/>
          <p:cNvCxnSpPr>
            <a:stCxn id="68610" idx="2"/>
            <a:endCxn id="68611" idx="0"/>
          </p:cNvCxnSpPr>
          <p:nvPr/>
        </p:nvCxnSpPr>
        <p:spPr>
          <a:xfrm>
            <a:off x="6100763" y="2035175"/>
            <a:ext cx="84931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8610" idx="2"/>
            <a:endCxn id="68612" idx="0"/>
          </p:cNvCxnSpPr>
          <p:nvPr/>
        </p:nvCxnSpPr>
        <p:spPr>
          <a:xfrm flipH="1">
            <a:off x="5037139" y="2035176"/>
            <a:ext cx="1063625" cy="18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15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+2</a:t>
            </a:r>
          </a:p>
        </p:txBody>
      </p:sp>
      <p:sp>
        <p:nvSpPr>
          <p:cNvPr id="68616" name="TextBox 12"/>
          <p:cNvSpPr txBox="1">
            <a:spLocks noChangeArrowheads="1"/>
          </p:cNvSpPr>
          <p:nvPr/>
        </p:nvSpPr>
        <p:spPr bwMode="auto">
          <a:xfrm>
            <a:off x="7375525" y="2217739"/>
            <a:ext cx="388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+1</a:t>
            </a:r>
          </a:p>
        </p:txBody>
      </p:sp>
      <p:sp>
        <p:nvSpPr>
          <p:cNvPr id="68617" name="TextBox 14"/>
          <p:cNvSpPr txBox="1">
            <a:spLocks noChangeArrowheads="1"/>
          </p:cNvSpPr>
          <p:nvPr/>
        </p:nvSpPr>
        <p:spPr bwMode="auto">
          <a:xfrm>
            <a:off x="5380038" y="224790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8618" name="TextBox 15"/>
          <p:cNvSpPr txBox="1">
            <a:spLocks noChangeArrowheads="1"/>
          </p:cNvSpPr>
          <p:nvPr/>
        </p:nvSpPr>
        <p:spPr bwMode="auto">
          <a:xfrm>
            <a:off x="6146800" y="2895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8619" name="TextBox 16"/>
          <p:cNvSpPr txBox="1">
            <a:spLocks noChangeArrowheads="1"/>
          </p:cNvSpPr>
          <p:nvPr/>
        </p:nvSpPr>
        <p:spPr bwMode="auto">
          <a:xfrm>
            <a:off x="6691313" y="29257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68611" idx="2"/>
            <a:endCxn id="68618" idx="0"/>
          </p:cNvCxnSpPr>
          <p:nvPr/>
        </p:nvCxnSpPr>
        <p:spPr>
          <a:xfrm flipH="1">
            <a:off x="6445251" y="2555876"/>
            <a:ext cx="504825" cy="33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21" name="TextBox 17"/>
          <p:cNvSpPr txBox="1">
            <a:spLocks noChangeArrowheads="1"/>
          </p:cNvSpPr>
          <p:nvPr/>
        </p:nvSpPr>
        <p:spPr bwMode="auto">
          <a:xfrm>
            <a:off x="7435851" y="2865438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8622" name="TextBox 18"/>
          <p:cNvSpPr txBox="1">
            <a:spLocks noChangeArrowheads="1"/>
          </p:cNvSpPr>
          <p:nvPr/>
        </p:nvSpPr>
        <p:spPr bwMode="auto">
          <a:xfrm>
            <a:off x="8308975" y="2895601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cxnSp>
        <p:nvCxnSpPr>
          <p:cNvPr id="6" name="Straight Connector 5"/>
          <p:cNvCxnSpPr>
            <a:stCxn id="68611" idx="2"/>
            <a:endCxn id="68621" idx="0"/>
          </p:cNvCxnSpPr>
          <p:nvPr/>
        </p:nvCxnSpPr>
        <p:spPr>
          <a:xfrm>
            <a:off x="6950075" y="2555876"/>
            <a:ext cx="922338" cy="309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24" name="TextBox 20"/>
          <p:cNvSpPr txBox="1">
            <a:spLocks noChangeArrowheads="1"/>
          </p:cNvSpPr>
          <p:nvPr/>
        </p:nvSpPr>
        <p:spPr bwMode="auto">
          <a:xfrm>
            <a:off x="7042150" y="3581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68625" name="TextBox 21"/>
          <p:cNvSpPr txBox="1">
            <a:spLocks noChangeArrowheads="1"/>
          </p:cNvSpPr>
          <p:nvPr/>
        </p:nvSpPr>
        <p:spPr bwMode="auto">
          <a:xfrm>
            <a:off x="7916863" y="3611564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4" name="Straight Connector 3"/>
          <p:cNvCxnSpPr>
            <a:stCxn id="68621" idx="2"/>
            <a:endCxn id="68624" idx="0"/>
          </p:cNvCxnSpPr>
          <p:nvPr/>
        </p:nvCxnSpPr>
        <p:spPr>
          <a:xfrm flipH="1">
            <a:off x="7410451" y="3233738"/>
            <a:ext cx="461963" cy="34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603500" y="41910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1. Rotate left around the parent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69634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69635" name="TextBox 8"/>
          <p:cNvSpPr txBox="1">
            <a:spLocks noChangeArrowheads="1"/>
          </p:cNvSpPr>
          <p:nvPr/>
        </p:nvSpPr>
        <p:spPr bwMode="auto">
          <a:xfrm>
            <a:off x="6645276" y="2187575"/>
            <a:ext cx="8747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69636" name="TextBox 9"/>
          <p:cNvSpPr txBox="1">
            <a:spLocks noChangeArrowheads="1"/>
          </p:cNvSpPr>
          <p:nvPr/>
        </p:nvSpPr>
        <p:spPr bwMode="auto">
          <a:xfrm>
            <a:off x="4503739" y="2220913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cxnSp>
        <p:nvCxnSpPr>
          <p:cNvPr id="12" name="Straight Connector 11"/>
          <p:cNvCxnSpPr>
            <a:stCxn id="69634" idx="2"/>
            <a:endCxn id="69635" idx="0"/>
          </p:cNvCxnSpPr>
          <p:nvPr/>
        </p:nvCxnSpPr>
        <p:spPr>
          <a:xfrm>
            <a:off x="6100763" y="2035175"/>
            <a:ext cx="98266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9634" idx="2"/>
            <a:endCxn id="69636" idx="0"/>
          </p:cNvCxnSpPr>
          <p:nvPr/>
        </p:nvCxnSpPr>
        <p:spPr>
          <a:xfrm flipH="1">
            <a:off x="4940301" y="2035175"/>
            <a:ext cx="1160463" cy="18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39" name="TextBox 7"/>
          <p:cNvSpPr txBox="1">
            <a:spLocks noChangeArrowheads="1"/>
          </p:cNvSpPr>
          <p:nvPr/>
        </p:nvSpPr>
        <p:spPr bwMode="auto">
          <a:xfrm>
            <a:off x="6445251" y="16970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9640" name="TextBox 12"/>
          <p:cNvSpPr txBox="1">
            <a:spLocks noChangeArrowheads="1"/>
          </p:cNvSpPr>
          <p:nvPr/>
        </p:nvSpPr>
        <p:spPr bwMode="auto">
          <a:xfrm>
            <a:off x="7508875" y="2217739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sp>
        <p:nvSpPr>
          <p:cNvPr id="69641" name="TextBox 14"/>
          <p:cNvSpPr txBox="1">
            <a:spLocks noChangeArrowheads="1"/>
          </p:cNvSpPr>
          <p:nvPr/>
        </p:nvSpPr>
        <p:spPr bwMode="auto">
          <a:xfrm>
            <a:off x="5324476" y="22510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69642" name="TextBox 15"/>
          <p:cNvSpPr txBox="1">
            <a:spLocks noChangeArrowheads="1"/>
          </p:cNvSpPr>
          <p:nvPr/>
        </p:nvSpPr>
        <p:spPr bwMode="auto">
          <a:xfrm>
            <a:off x="4049714" y="2898775"/>
            <a:ext cx="598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69643" name="TextBox 16"/>
          <p:cNvSpPr txBox="1">
            <a:spLocks noChangeArrowheads="1"/>
          </p:cNvSpPr>
          <p:nvPr/>
        </p:nvSpPr>
        <p:spPr bwMode="auto">
          <a:xfrm>
            <a:off x="4594226" y="29289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69636" idx="2"/>
            <a:endCxn id="69642" idx="0"/>
          </p:cNvCxnSpPr>
          <p:nvPr/>
        </p:nvCxnSpPr>
        <p:spPr>
          <a:xfrm flipH="1">
            <a:off x="4348164" y="2589213"/>
            <a:ext cx="592137" cy="30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45" name="TextBox 17"/>
          <p:cNvSpPr txBox="1">
            <a:spLocks noChangeArrowheads="1"/>
          </p:cNvSpPr>
          <p:nvPr/>
        </p:nvSpPr>
        <p:spPr bwMode="auto">
          <a:xfrm>
            <a:off x="5141914" y="2867025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69646" name="TextBox 18"/>
          <p:cNvSpPr txBox="1">
            <a:spLocks noChangeArrowheads="1"/>
          </p:cNvSpPr>
          <p:nvPr/>
        </p:nvSpPr>
        <p:spPr bwMode="auto">
          <a:xfrm>
            <a:off x="5721351" y="29003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69636" idx="2"/>
            <a:endCxn id="69645" idx="0"/>
          </p:cNvCxnSpPr>
          <p:nvPr/>
        </p:nvCxnSpPr>
        <p:spPr>
          <a:xfrm>
            <a:off x="4940300" y="2589213"/>
            <a:ext cx="501650" cy="277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48" name="TextBox 20"/>
          <p:cNvSpPr txBox="1">
            <a:spLocks noChangeArrowheads="1"/>
          </p:cNvSpPr>
          <p:nvPr/>
        </p:nvSpPr>
        <p:spPr bwMode="auto">
          <a:xfrm>
            <a:off x="6303963" y="2870200"/>
            <a:ext cx="73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69649" name="TextBox 21"/>
          <p:cNvSpPr txBox="1">
            <a:spLocks noChangeArrowheads="1"/>
          </p:cNvSpPr>
          <p:nvPr/>
        </p:nvSpPr>
        <p:spPr bwMode="auto">
          <a:xfrm>
            <a:off x="6980238" y="2898776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4" name="Straight Connector 3"/>
          <p:cNvCxnSpPr>
            <a:stCxn id="69635" idx="2"/>
            <a:endCxn id="69648" idx="0"/>
          </p:cNvCxnSpPr>
          <p:nvPr/>
        </p:nvCxnSpPr>
        <p:spPr>
          <a:xfrm flipH="1">
            <a:off x="6672263" y="2555876"/>
            <a:ext cx="411162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603500" y="4191000"/>
            <a:ext cx="335915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1. Rotate left around the parent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70658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70659" name="TextBox 8"/>
          <p:cNvSpPr txBox="1">
            <a:spLocks noChangeArrowheads="1"/>
          </p:cNvSpPr>
          <p:nvPr/>
        </p:nvSpPr>
        <p:spPr bwMode="auto">
          <a:xfrm>
            <a:off x="6645276" y="2187575"/>
            <a:ext cx="8747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70660" name="TextBox 9"/>
          <p:cNvSpPr txBox="1">
            <a:spLocks noChangeArrowheads="1"/>
          </p:cNvSpPr>
          <p:nvPr/>
        </p:nvSpPr>
        <p:spPr bwMode="auto">
          <a:xfrm>
            <a:off x="4503739" y="2220913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cxnSp>
        <p:nvCxnSpPr>
          <p:cNvPr id="12" name="Straight Connector 11"/>
          <p:cNvCxnSpPr>
            <a:stCxn id="70658" idx="2"/>
            <a:endCxn id="70659" idx="0"/>
          </p:cNvCxnSpPr>
          <p:nvPr/>
        </p:nvCxnSpPr>
        <p:spPr>
          <a:xfrm>
            <a:off x="6100763" y="2035175"/>
            <a:ext cx="98266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0658" idx="2"/>
            <a:endCxn id="70660" idx="0"/>
          </p:cNvCxnSpPr>
          <p:nvPr/>
        </p:nvCxnSpPr>
        <p:spPr>
          <a:xfrm flipH="1">
            <a:off x="4940301" y="2035175"/>
            <a:ext cx="1160463" cy="18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63" name="TextBox 7"/>
          <p:cNvSpPr txBox="1">
            <a:spLocks noChangeArrowheads="1"/>
          </p:cNvSpPr>
          <p:nvPr/>
        </p:nvSpPr>
        <p:spPr bwMode="auto">
          <a:xfrm>
            <a:off x="6445251" y="16970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0664" name="TextBox 12"/>
          <p:cNvSpPr txBox="1">
            <a:spLocks noChangeArrowheads="1"/>
          </p:cNvSpPr>
          <p:nvPr/>
        </p:nvSpPr>
        <p:spPr bwMode="auto">
          <a:xfrm>
            <a:off x="7508875" y="2217739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sp>
        <p:nvSpPr>
          <p:cNvPr id="70665" name="TextBox 14"/>
          <p:cNvSpPr txBox="1">
            <a:spLocks noChangeArrowheads="1"/>
          </p:cNvSpPr>
          <p:nvPr/>
        </p:nvSpPr>
        <p:spPr bwMode="auto">
          <a:xfrm>
            <a:off x="5324476" y="22510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0666" name="TextBox 15"/>
          <p:cNvSpPr txBox="1">
            <a:spLocks noChangeArrowheads="1"/>
          </p:cNvSpPr>
          <p:nvPr/>
        </p:nvSpPr>
        <p:spPr bwMode="auto">
          <a:xfrm>
            <a:off x="4049714" y="2898775"/>
            <a:ext cx="598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0667" name="TextBox 16"/>
          <p:cNvSpPr txBox="1">
            <a:spLocks noChangeArrowheads="1"/>
          </p:cNvSpPr>
          <p:nvPr/>
        </p:nvSpPr>
        <p:spPr bwMode="auto">
          <a:xfrm>
            <a:off x="4594226" y="29289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70660" idx="2"/>
            <a:endCxn id="70666" idx="0"/>
          </p:cNvCxnSpPr>
          <p:nvPr/>
        </p:nvCxnSpPr>
        <p:spPr>
          <a:xfrm flipH="1">
            <a:off x="4348164" y="2589213"/>
            <a:ext cx="592137" cy="30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69" name="TextBox 17"/>
          <p:cNvSpPr txBox="1">
            <a:spLocks noChangeArrowheads="1"/>
          </p:cNvSpPr>
          <p:nvPr/>
        </p:nvSpPr>
        <p:spPr bwMode="auto">
          <a:xfrm>
            <a:off x="5141914" y="2867025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70670" name="TextBox 18"/>
          <p:cNvSpPr txBox="1">
            <a:spLocks noChangeArrowheads="1"/>
          </p:cNvSpPr>
          <p:nvPr/>
        </p:nvSpPr>
        <p:spPr bwMode="auto">
          <a:xfrm>
            <a:off x="5721351" y="29003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70660" idx="2"/>
            <a:endCxn id="70669" idx="0"/>
          </p:cNvCxnSpPr>
          <p:nvPr/>
        </p:nvCxnSpPr>
        <p:spPr>
          <a:xfrm>
            <a:off x="4940300" y="2589213"/>
            <a:ext cx="501650" cy="277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72" name="TextBox 20"/>
          <p:cNvSpPr txBox="1">
            <a:spLocks noChangeArrowheads="1"/>
          </p:cNvSpPr>
          <p:nvPr/>
        </p:nvSpPr>
        <p:spPr bwMode="auto">
          <a:xfrm>
            <a:off x="6303963" y="2870200"/>
            <a:ext cx="73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70673" name="TextBox 21"/>
          <p:cNvSpPr txBox="1">
            <a:spLocks noChangeArrowheads="1"/>
          </p:cNvSpPr>
          <p:nvPr/>
        </p:nvSpPr>
        <p:spPr bwMode="auto">
          <a:xfrm>
            <a:off x="6980238" y="2898776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4" name="Straight Connector 3"/>
          <p:cNvCxnSpPr>
            <a:stCxn id="70659" idx="2"/>
            <a:endCxn id="70672" idx="0"/>
          </p:cNvCxnSpPr>
          <p:nvPr/>
        </p:nvCxnSpPr>
        <p:spPr>
          <a:xfrm flipH="1">
            <a:off x="6672263" y="2555876"/>
            <a:ext cx="411162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the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71682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71683" name="TextBox 8"/>
          <p:cNvSpPr txBox="1">
            <a:spLocks noChangeArrowheads="1"/>
          </p:cNvSpPr>
          <p:nvPr/>
        </p:nvSpPr>
        <p:spPr bwMode="auto">
          <a:xfrm>
            <a:off x="6645276" y="2187575"/>
            <a:ext cx="8747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71684" name="TextBox 9"/>
          <p:cNvSpPr txBox="1">
            <a:spLocks noChangeArrowheads="1"/>
          </p:cNvSpPr>
          <p:nvPr/>
        </p:nvSpPr>
        <p:spPr bwMode="auto">
          <a:xfrm>
            <a:off x="4503739" y="2220913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cxnSp>
        <p:nvCxnSpPr>
          <p:cNvPr id="12" name="Straight Connector 11"/>
          <p:cNvCxnSpPr>
            <a:stCxn id="71682" idx="2"/>
            <a:endCxn id="71683" idx="0"/>
          </p:cNvCxnSpPr>
          <p:nvPr/>
        </p:nvCxnSpPr>
        <p:spPr>
          <a:xfrm>
            <a:off x="6100763" y="2035175"/>
            <a:ext cx="98266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1682" idx="2"/>
            <a:endCxn id="71684" idx="0"/>
          </p:cNvCxnSpPr>
          <p:nvPr/>
        </p:nvCxnSpPr>
        <p:spPr>
          <a:xfrm flipH="1">
            <a:off x="4940301" y="2035175"/>
            <a:ext cx="1160463" cy="18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87" name="TextBox 7"/>
          <p:cNvSpPr txBox="1">
            <a:spLocks noChangeArrowheads="1"/>
          </p:cNvSpPr>
          <p:nvPr/>
        </p:nvSpPr>
        <p:spPr bwMode="auto">
          <a:xfrm>
            <a:off x="6445251" y="16970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688" name="TextBox 12"/>
          <p:cNvSpPr txBox="1">
            <a:spLocks noChangeArrowheads="1"/>
          </p:cNvSpPr>
          <p:nvPr/>
        </p:nvSpPr>
        <p:spPr bwMode="auto">
          <a:xfrm>
            <a:off x="7508875" y="2217739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71689" name="TextBox 14"/>
          <p:cNvSpPr txBox="1">
            <a:spLocks noChangeArrowheads="1"/>
          </p:cNvSpPr>
          <p:nvPr/>
        </p:nvSpPr>
        <p:spPr bwMode="auto">
          <a:xfrm>
            <a:off x="5324476" y="22510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690" name="TextBox 15"/>
          <p:cNvSpPr txBox="1">
            <a:spLocks noChangeArrowheads="1"/>
          </p:cNvSpPr>
          <p:nvPr/>
        </p:nvSpPr>
        <p:spPr bwMode="auto">
          <a:xfrm>
            <a:off x="4049714" y="2898775"/>
            <a:ext cx="598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1691" name="TextBox 16"/>
          <p:cNvSpPr txBox="1">
            <a:spLocks noChangeArrowheads="1"/>
          </p:cNvSpPr>
          <p:nvPr/>
        </p:nvSpPr>
        <p:spPr bwMode="auto">
          <a:xfrm>
            <a:off x="4594226" y="29289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71684" idx="2"/>
            <a:endCxn id="71690" idx="0"/>
          </p:cNvCxnSpPr>
          <p:nvPr/>
        </p:nvCxnSpPr>
        <p:spPr>
          <a:xfrm flipH="1">
            <a:off x="4348164" y="2589213"/>
            <a:ext cx="592137" cy="30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93" name="TextBox 17"/>
          <p:cNvSpPr txBox="1">
            <a:spLocks noChangeArrowheads="1"/>
          </p:cNvSpPr>
          <p:nvPr/>
        </p:nvSpPr>
        <p:spPr bwMode="auto">
          <a:xfrm>
            <a:off x="5141914" y="2867025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71694" name="TextBox 18"/>
          <p:cNvSpPr txBox="1">
            <a:spLocks noChangeArrowheads="1"/>
          </p:cNvSpPr>
          <p:nvPr/>
        </p:nvSpPr>
        <p:spPr bwMode="auto">
          <a:xfrm>
            <a:off x="5721351" y="29003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71684" idx="2"/>
            <a:endCxn id="71693" idx="0"/>
          </p:cNvCxnSpPr>
          <p:nvPr/>
        </p:nvCxnSpPr>
        <p:spPr>
          <a:xfrm>
            <a:off x="4940300" y="2589213"/>
            <a:ext cx="501650" cy="277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96" name="TextBox 20"/>
          <p:cNvSpPr txBox="1">
            <a:spLocks noChangeArrowheads="1"/>
          </p:cNvSpPr>
          <p:nvPr/>
        </p:nvSpPr>
        <p:spPr bwMode="auto">
          <a:xfrm>
            <a:off x="6303963" y="2870200"/>
            <a:ext cx="73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71697" name="TextBox 21"/>
          <p:cNvSpPr txBox="1">
            <a:spLocks noChangeArrowheads="1"/>
          </p:cNvSpPr>
          <p:nvPr/>
        </p:nvSpPr>
        <p:spPr bwMode="auto">
          <a:xfrm>
            <a:off x="6980238" y="2898776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4" name="Straight Connector 3"/>
          <p:cNvCxnSpPr>
            <a:stCxn id="71683" idx="2"/>
            <a:endCxn id="71696" idx="0"/>
          </p:cNvCxnSpPr>
          <p:nvPr/>
        </p:nvCxnSpPr>
        <p:spPr>
          <a:xfrm flipH="1">
            <a:off x="6672263" y="2555876"/>
            <a:ext cx="411162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the</a:t>
            </a:r>
          </a:p>
        </p:txBody>
      </p:sp>
      <p:sp>
        <p:nvSpPr>
          <p:cNvPr id="71700" name="TextBox 24"/>
          <p:cNvSpPr txBox="1">
            <a:spLocks noChangeArrowheads="1"/>
          </p:cNvSpPr>
          <p:nvPr/>
        </p:nvSpPr>
        <p:spPr bwMode="auto">
          <a:xfrm>
            <a:off x="7483475" y="28702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1701" name="TextBox 25"/>
          <p:cNvSpPr txBox="1">
            <a:spLocks noChangeArrowheads="1"/>
          </p:cNvSpPr>
          <p:nvPr/>
        </p:nvSpPr>
        <p:spPr bwMode="auto">
          <a:xfrm>
            <a:off x="8159751" y="28987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11" name="Straight Connector 10"/>
          <p:cNvCxnSpPr>
            <a:stCxn id="71683" idx="2"/>
            <a:endCxn id="71700" idx="0"/>
          </p:cNvCxnSpPr>
          <p:nvPr/>
        </p:nvCxnSpPr>
        <p:spPr>
          <a:xfrm>
            <a:off x="7083425" y="2555876"/>
            <a:ext cx="700088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72706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72707" name="TextBox 8"/>
          <p:cNvSpPr txBox="1">
            <a:spLocks noChangeArrowheads="1"/>
          </p:cNvSpPr>
          <p:nvPr/>
        </p:nvSpPr>
        <p:spPr bwMode="auto">
          <a:xfrm>
            <a:off x="6645276" y="2187575"/>
            <a:ext cx="8747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72708" name="TextBox 9"/>
          <p:cNvSpPr txBox="1">
            <a:spLocks noChangeArrowheads="1"/>
          </p:cNvSpPr>
          <p:nvPr/>
        </p:nvSpPr>
        <p:spPr bwMode="auto">
          <a:xfrm>
            <a:off x="4503739" y="2220913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cxnSp>
        <p:nvCxnSpPr>
          <p:cNvPr id="12" name="Straight Connector 11"/>
          <p:cNvCxnSpPr>
            <a:stCxn id="72706" idx="2"/>
            <a:endCxn id="72707" idx="0"/>
          </p:cNvCxnSpPr>
          <p:nvPr/>
        </p:nvCxnSpPr>
        <p:spPr>
          <a:xfrm>
            <a:off x="6100763" y="2035175"/>
            <a:ext cx="98266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2706" idx="2"/>
            <a:endCxn id="72708" idx="0"/>
          </p:cNvCxnSpPr>
          <p:nvPr/>
        </p:nvCxnSpPr>
        <p:spPr>
          <a:xfrm flipH="1">
            <a:off x="4940301" y="2035175"/>
            <a:ext cx="1160463" cy="18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711" name="TextBox 7"/>
          <p:cNvSpPr txBox="1">
            <a:spLocks noChangeArrowheads="1"/>
          </p:cNvSpPr>
          <p:nvPr/>
        </p:nvSpPr>
        <p:spPr bwMode="auto">
          <a:xfrm>
            <a:off x="6445251" y="16970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2712" name="TextBox 12"/>
          <p:cNvSpPr txBox="1">
            <a:spLocks noChangeArrowheads="1"/>
          </p:cNvSpPr>
          <p:nvPr/>
        </p:nvSpPr>
        <p:spPr bwMode="auto">
          <a:xfrm>
            <a:off x="7508875" y="2217739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72713" name="TextBox 14"/>
          <p:cNvSpPr txBox="1">
            <a:spLocks noChangeArrowheads="1"/>
          </p:cNvSpPr>
          <p:nvPr/>
        </p:nvSpPr>
        <p:spPr bwMode="auto">
          <a:xfrm>
            <a:off x="5324476" y="22510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2714" name="TextBox 15"/>
          <p:cNvSpPr txBox="1">
            <a:spLocks noChangeArrowheads="1"/>
          </p:cNvSpPr>
          <p:nvPr/>
        </p:nvSpPr>
        <p:spPr bwMode="auto">
          <a:xfrm>
            <a:off x="4049714" y="2898775"/>
            <a:ext cx="598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2715" name="TextBox 16"/>
          <p:cNvSpPr txBox="1">
            <a:spLocks noChangeArrowheads="1"/>
          </p:cNvSpPr>
          <p:nvPr/>
        </p:nvSpPr>
        <p:spPr bwMode="auto">
          <a:xfrm>
            <a:off x="4594226" y="29289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72708" idx="2"/>
            <a:endCxn id="72714" idx="0"/>
          </p:cNvCxnSpPr>
          <p:nvPr/>
        </p:nvCxnSpPr>
        <p:spPr>
          <a:xfrm flipH="1">
            <a:off x="4348164" y="2589213"/>
            <a:ext cx="592137" cy="30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717" name="TextBox 17"/>
          <p:cNvSpPr txBox="1">
            <a:spLocks noChangeArrowheads="1"/>
          </p:cNvSpPr>
          <p:nvPr/>
        </p:nvSpPr>
        <p:spPr bwMode="auto">
          <a:xfrm>
            <a:off x="5141914" y="2867025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72718" name="TextBox 18"/>
          <p:cNvSpPr txBox="1">
            <a:spLocks noChangeArrowheads="1"/>
          </p:cNvSpPr>
          <p:nvPr/>
        </p:nvSpPr>
        <p:spPr bwMode="auto">
          <a:xfrm>
            <a:off x="5721351" y="29003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72708" idx="2"/>
            <a:endCxn id="72717" idx="0"/>
          </p:cNvCxnSpPr>
          <p:nvPr/>
        </p:nvCxnSpPr>
        <p:spPr>
          <a:xfrm>
            <a:off x="4940300" y="2589213"/>
            <a:ext cx="501650" cy="277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720" name="TextBox 20"/>
          <p:cNvSpPr txBox="1">
            <a:spLocks noChangeArrowheads="1"/>
          </p:cNvSpPr>
          <p:nvPr/>
        </p:nvSpPr>
        <p:spPr bwMode="auto">
          <a:xfrm>
            <a:off x="6303963" y="2870200"/>
            <a:ext cx="73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72721" name="TextBox 21"/>
          <p:cNvSpPr txBox="1">
            <a:spLocks noChangeArrowheads="1"/>
          </p:cNvSpPr>
          <p:nvPr/>
        </p:nvSpPr>
        <p:spPr bwMode="auto">
          <a:xfrm>
            <a:off x="6980238" y="2898776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4" name="Straight Connector 3"/>
          <p:cNvCxnSpPr>
            <a:stCxn id="72707" idx="2"/>
            <a:endCxn id="72720" idx="0"/>
          </p:cNvCxnSpPr>
          <p:nvPr/>
        </p:nvCxnSpPr>
        <p:spPr>
          <a:xfrm flipH="1">
            <a:off x="6672263" y="2555876"/>
            <a:ext cx="411162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lazy</a:t>
            </a:r>
          </a:p>
        </p:txBody>
      </p:sp>
      <p:sp>
        <p:nvSpPr>
          <p:cNvPr id="72724" name="TextBox 24"/>
          <p:cNvSpPr txBox="1">
            <a:spLocks noChangeArrowheads="1"/>
          </p:cNvSpPr>
          <p:nvPr/>
        </p:nvSpPr>
        <p:spPr bwMode="auto">
          <a:xfrm>
            <a:off x="7483475" y="28702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2725" name="TextBox 25"/>
          <p:cNvSpPr txBox="1">
            <a:spLocks noChangeArrowheads="1"/>
          </p:cNvSpPr>
          <p:nvPr/>
        </p:nvSpPr>
        <p:spPr bwMode="auto">
          <a:xfrm>
            <a:off x="8159751" y="28987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11" name="Straight Connector 10"/>
          <p:cNvCxnSpPr>
            <a:stCxn id="72707" idx="2"/>
            <a:endCxn id="72724" idx="0"/>
          </p:cNvCxnSpPr>
          <p:nvPr/>
        </p:nvCxnSpPr>
        <p:spPr>
          <a:xfrm>
            <a:off x="7083425" y="2555876"/>
            <a:ext cx="700088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73730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73731" name="TextBox 8"/>
          <p:cNvSpPr txBox="1">
            <a:spLocks noChangeArrowheads="1"/>
          </p:cNvSpPr>
          <p:nvPr/>
        </p:nvSpPr>
        <p:spPr bwMode="auto">
          <a:xfrm>
            <a:off x="6645276" y="2187575"/>
            <a:ext cx="8747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73732" name="TextBox 9"/>
          <p:cNvSpPr txBox="1">
            <a:spLocks noChangeArrowheads="1"/>
          </p:cNvSpPr>
          <p:nvPr/>
        </p:nvSpPr>
        <p:spPr bwMode="auto">
          <a:xfrm>
            <a:off x="4503739" y="2220913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cxnSp>
        <p:nvCxnSpPr>
          <p:cNvPr id="12" name="Straight Connector 11"/>
          <p:cNvCxnSpPr>
            <a:stCxn id="73730" idx="2"/>
            <a:endCxn id="73731" idx="0"/>
          </p:cNvCxnSpPr>
          <p:nvPr/>
        </p:nvCxnSpPr>
        <p:spPr>
          <a:xfrm>
            <a:off x="6100763" y="2035175"/>
            <a:ext cx="98266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3730" idx="2"/>
            <a:endCxn id="73732" idx="0"/>
          </p:cNvCxnSpPr>
          <p:nvPr/>
        </p:nvCxnSpPr>
        <p:spPr>
          <a:xfrm flipH="1">
            <a:off x="4940301" y="2035175"/>
            <a:ext cx="1160463" cy="18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735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+1</a:t>
            </a:r>
          </a:p>
        </p:txBody>
      </p:sp>
      <p:sp>
        <p:nvSpPr>
          <p:cNvPr id="73736" name="TextBox 12"/>
          <p:cNvSpPr txBox="1">
            <a:spLocks noChangeArrowheads="1"/>
          </p:cNvSpPr>
          <p:nvPr/>
        </p:nvSpPr>
        <p:spPr bwMode="auto">
          <a:xfrm>
            <a:off x="7508875" y="2217739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sp>
        <p:nvSpPr>
          <p:cNvPr id="73737" name="TextBox 14"/>
          <p:cNvSpPr txBox="1">
            <a:spLocks noChangeArrowheads="1"/>
          </p:cNvSpPr>
          <p:nvPr/>
        </p:nvSpPr>
        <p:spPr bwMode="auto">
          <a:xfrm>
            <a:off x="5324476" y="22510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3738" name="TextBox 15"/>
          <p:cNvSpPr txBox="1">
            <a:spLocks noChangeArrowheads="1"/>
          </p:cNvSpPr>
          <p:nvPr/>
        </p:nvSpPr>
        <p:spPr bwMode="auto">
          <a:xfrm>
            <a:off x="4049714" y="2898775"/>
            <a:ext cx="598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3739" name="TextBox 16"/>
          <p:cNvSpPr txBox="1">
            <a:spLocks noChangeArrowheads="1"/>
          </p:cNvSpPr>
          <p:nvPr/>
        </p:nvSpPr>
        <p:spPr bwMode="auto">
          <a:xfrm>
            <a:off x="4594226" y="29289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73732" idx="2"/>
            <a:endCxn id="73738" idx="0"/>
          </p:cNvCxnSpPr>
          <p:nvPr/>
        </p:nvCxnSpPr>
        <p:spPr>
          <a:xfrm flipH="1">
            <a:off x="4348164" y="2589213"/>
            <a:ext cx="592137" cy="30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741" name="TextBox 17"/>
          <p:cNvSpPr txBox="1">
            <a:spLocks noChangeArrowheads="1"/>
          </p:cNvSpPr>
          <p:nvPr/>
        </p:nvSpPr>
        <p:spPr bwMode="auto">
          <a:xfrm>
            <a:off x="5141914" y="2867025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73742" name="TextBox 18"/>
          <p:cNvSpPr txBox="1">
            <a:spLocks noChangeArrowheads="1"/>
          </p:cNvSpPr>
          <p:nvPr/>
        </p:nvSpPr>
        <p:spPr bwMode="auto">
          <a:xfrm>
            <a:off x="5721351" y="29003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73732" idx="2"/>
            <a:endCxn id="73741" idx="0"/>
          </p:cNvCxnSpPr>
          <p:nvPr/>
        </p:nvCxnSpPr>
        <p:spPr>
          <a:xfrm>
            <a:off x="4940300" y="2589213"/>
            <a:ext cx="501650" cy="277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744" name="TextBox 20"/>
          <p:cNvSpPr txBox="1">
            <a:spLocks noChangeArrowheads="1"/>
          </p:cNvSpPr>
          <p:nvPr/>
        </p:nvSpPr>
        <p:spPr bwMode="auto">
          <a:xfrm>
            <a:off x="6303963" y="2870200"/>
            <a:ext cx="73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73745" name="TextBox 21"/>
          <p:cNvSpPr txBox="1">
            <a:spLocks noChangeArrowheads="1"/>
          </p:cNvSpPr>
          <p:nvPr/>
        </p:nvSpPr>
        <p:spPr bwMode="auto">
          <a:xfrm>
            <a:off x="6980238" y="2898776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-1</a:t>
            </a:r>
          </a:p>
        </p:txBody>
      </p:sp>
      <p:cxnSp>
        <p:nvCxnSpPr>
          <p:cNvPr id="4" name="Straight Connector 3"/>
          <p:cNvCxnSpPr>
            <a:stCxn id="73731" idx="2"/>
            <a:endCxn id="73744" idx="0"/>
          </p:cNvCxnSpPr>
          <p:nvPr/>
        </p:nvCxnSpPr>
        <p:spPr>
          <a:xfrm flipH="1">
            <a:off x="6672263" y="2555876"/>
            <a:ext cx="411162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lazy</a:t>
            </a:r>
          </a:p>
        </p:txBody>
      </p:sp>
      <p:sp>
        <p:nvSpPr>
          <p:cNvPr id="73748" name="TextBox 24"/>
          <p:cNvSpPr txBox="1">
            <a:spLocks noChangeArrowheads="1"/>
          </p:cNvSpPr>
          <p:nvPr/>
        </p:nvSpPr>
        <p:spPr bwMode="auto">
          <a:xfrm>
            <a:off x="7483475" y="28702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3749" name="TextBox 25"/>
          <p:cNvSpPr txBox="1">
            <a:spLocks noChangeArrowheads="1"/>
          </p:cNvSpPr>
          <p:nvPr/>
        </p:nvSpPr>
        <p:spPr bwMode="auto">
          <a:xfrm>
            <a:off x="8159751" y="28987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11" name="Straight Connector 10"/>
          <p:cNvCxnSpPr>
            <a:stCxn id="73731" idx="2"/>
            <a:endCxn id="73748" idx="0"/>
          </p:cNvCxnSpPr>
          <p:nvPr/>
        </p:nvCxnSpPr>
        <p:spPr>
          <a:xfrm>
            <a:off x="7083425" y="2555876"/>
            <a:ext cx="700088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751" name="TextBox 26"/>
          <p:cNvSpPr txBox="1">
            <a:spLocks noChangeArrowheads="1"/>
          </p:cNvSpPr>
          <p:nvPr/>
        </p:nvSpPr>
        <p:spPr bwMode="auto">
          <a:xfrm>
            <a:off x="5937251" y="3609975"/>
            <a:ext cx="73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lazy</a:t>
            </a:r>
          </a:p>
        </p:txBody>
      </p:sp>
      <p:sp>
        <p:nvSpPr>
          <p:cNvPr id="73752" name="TextBox 27"/>
          <p:cNvSpPr txBox="1">
            <a:spLocks noChangeArrowheads="1"/>
          </p:cNvSpPr>
          <p:nvPr/>
        </p:nvSpPr>
        <p:spPr bwMode="auto">
          <a:xfrm>
            <a:off x="6611938" y="363855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20" name="Straight Connector 19"/>
          <p:cNvCxnSpPr>
            <a:stCxn id="73744" idx="2"/>
            <a:endCxn id="73751" idx="0"/>
          </p:cNvCxnSpPr>
          <p:nvPr/>
        </p:nvCxnSpPr>
        <p:spPr>
          <a:xfrm flipH="1">
            <a:off x="6303963" y="3238501"/>
            <a:ext cx="368300" cy="371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74754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74755" name="TextBox 8"/>
          <p:cNvSpPr txBox="1">
            <a:spLocks noChangeArrowheads="1"/>
          </p:cNvSpPr>
          <p:nvPr/>
        </p:nvSpPr>
        <p:spPr bwMode="auto">
          <a:xfrm>
            <a:off x="6645276" y="2187575"/>
            <a:ext cx="8747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74756" name="TextBox 9"/>
          <p:cNvSpPr txBox="1">
            <a:spLocks noChangeArrowheads="1"/>
          </p:cNvSpPr>
          <p:nvPr/>
        </p:nvSpPr>
        <p:spPr bwMode="auto">
          <a:xfrm>
            <a:off x="4503739" y="2220913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cxnSp>
        <p:nvCxnSpPr>
          <p:cNvPr id="12" name="Straight Connector 11"/>
          <p:cNvCxnSpPr>
            <a:stCxn id="74754" idx="2"/>
            <a:endCxn id="74755" idx="0"/>
          </p:cNvCxnSpPr>
          <p:nvPr/>
        </p:nvCxnSpPr>
        <p:spPr>
          <a:xfrm>
            <a:off x="6100763" y="2035175"/>
            <a:ext cx="98266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4754" idx="2"/>
            <a:endCxn id="74756" idx="0"/>
          </p:cNvCxnSpPr>
          <p:nvPr/>
        </p:nvCxnSpPr>
        <p:spPr>
          <a:xfrm flipH="1">
            <a:off x="4940301" y="2035175"/>
            <a:ext cx="1160463" cy="18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59" name="TextBox 7"/>
          <p:cNvSpPr txBox="1">
            <a:spLocks noChangeArrowheads="1"/>
          </p:cNvSpPr>
          <p:nvPr/>
        </p:nvSpPr>
        <p:spPr bwMode="auto">
          <a:xfrm>
            <a:off x="6445250" y="1697039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+1</a:t>
            </a:r>
          </a:p>
        </p:txBody>
      </p:sp>
      <p:sp>
        <p:nvSpPr>
          <p:cNvPr id="74760" name="TextBox 12"/>
          <p:cNvSpPr txBox="1">
            <a:spLocks noChangeArrowheads="1"/>
          </p:cNvSpPr>
          <p:nvPr/>
        </p:nvSpPr>
        <p:spPr bwMode="auto">
          <a:xfrm>
            <a:off x="7508875" y="2217739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sp>
        <p:nvSpPr>
          <p:cNvPr id="74761" name="TextBox 14"/>
          <p:cNvSpPr txBox="1">
            <a:spLocks noChangeArrowheads="1"/>
          </p:cNvSpPr>
          <p:nvPr/>
        </p:nvSpPr>
        <p:spPr bwMode="auto">
          <a:xfrm>
            <a:off x="5324476" y="22510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4762" name="TextBox 15"/>
          <p:cNvSpPr txBox="1">
            <a:spLocks noChangeArrowheads="1"/>
          </p:cNvSpPr>
          <p:nvPr/>
        </p:nvSpPr>
        <p:spPr bwMode="auto">
          <a:xfrm>
            <a:off x="4049714" y="2898775"/>
            <a:ext cx="598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4763" name="TextBox 16"/>
          <p:cNvSpPr txBox="1">
            <a:spLocks noChangeArrowheads="1"/>
          </p:cNvSpPr>
          <p:nvPr/>
        </p:nvSpPr>
        <p:spPr bwMode="auto">
          <a:xfrm>
            <a:off x="4594226" y="29289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74756" idx="2"/>
            <a:endCxn id="74762" idx="0"/>
          </p:cNvCxnSpPr>
          <p:nvPr/>
        </p:nvCxnSpPr>
        <p:spPr>
          <a:xfrm flipH="1">
            <a:off x="4348164" y="2589213"/>
            <a:ext cx="592137" cy="30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65" name="TextBox 17"/>
          <p:cNvSpPr txBox="1">
            <a:spLocks noChangeArrowheads="1"/>
          </p:cNvSpPr>
          <p:nvPr/>
        </p:nvSpPr>
        <p:spPr bwMode="auto">
          <a:xfrm>
            <a:off x="5141914" y="2867025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74766" name="TextBox 18"/>
          <p:cNvSpPr txBox="1">
            <a:spLocks noChangeArrowheads="1"/>
          </p:cNvSpPr>
          <p:nvPr/>
        </p:nvSpPr>
        <p:spPr bwMode="auto">
          <a:xfrm>
            <a:off x="5721351" y="2900364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6" name="Straight Connector 5"/>
          <p:cNvCxnSpPr>
            <a:stCxn id="74756" idx="2"/>
            <a:endCxn id="74765" idx="0"/>
          </p:cNvCxnSpPr>
          <p:nvPr/>
        </p:nvCxnSpPr>
        <p:spPr>
          <a:xfrm>
            <a:off x="4940300" y="2589213"/>
            <a:ext cx="501650" cy="277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68" name="TextBox 20"/>
          <p:cNvSpPr txBox="1">
            <a:spLocks noChangeArrowheads="1"/>
          </p:cNvSpPr>
          <p:nvPr/>
        </p:nvSpPr>
        <p:spPr bwMode="auto">
          <a:xfrm>
            <a:off x="6303963" y="2870200"/>
            <a:ext cx="73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74769" name="TextBox 21"/>
          <p:cNvSpPr txBox="1">
            <a:spLocks noChangeArrowheads="1"/>
          </p:cNvSpPr>
          <p:nvPr/>
        </p:nvSpPr>
        <p:spPr bwMode="auto">
          <a:xfrm>
            <a:off x="6980238" y="2898776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-1</a:t>
            </a:r>
          </a:p>
        </p:txBody>
      </p:sp>
      <p:cxnSp>
        <p:nvCxnSpPr>
          <p:cNvPr id="4" name="Straight Connector 3"/>
          <p:cNvCxnSpPr>
            <a:stCxn id="74755" idx="2"/>
            <a:endCxn id="74768" idx="0"/>
          </p:cNvCxnSpPr>
          <p:nvPr/>
        </p:nvCxnSpPr>
        <p:spPr>
          <a:xfrm flipH="1">
            <a:off x="6672263" y="2555876"/>
            <a:ext cx="411162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dog</a:t>
            </a:r>
          </a:p>
        </p:txBody>
      </p:sp>
      <p:sp>
        <p:nvSpPr>
          <p:cNvPr id="74772" name="TextBox 24"/>
          <p:cNvSpPr txBox="1">
            <a:spLocks noChangeArrowheads="1"/>
          </p:cNvSpPr>
          <p:nvPr/>
        </p:nvSpPr>
        <p:spPr bwMode="auto">
          <a:xfrm>
            <a:off x="7483475" y="28702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4773" name="TextBox 25"/>
          <p:cNvSpPr txBox="1">
            <a:spLocks noChangeArrowheads="1"/>
          </p:cNvSpPr>
          <p:nvPr/>
        </p:nvSpPr>
        <p:spPr bwMode="auto">
          <a:xfrm>
            <a:off x="8159751" y="28987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11" name="Straight Connector 10"/>
          <p:cNvCxnSpPr>
            <a:stCxn id="74755" idx="2"/>
            <a:endCxn id="74772" idx="0"/>
          </p:cNvCxnSpPr>
          <p:nvPr/>
        </p:nvCxnSpPr>
        <p:spPr>
          <a:xfrm>
            <a:off x="7083425" y="2555876"/>
            <a:ext cx="700088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75" name="TextBox 26"/>
          <p:cNvSpPr txBox="1">
            <a:spLocks noChangeArrowheads="1"/>
          </p:cNvSpPr>
          <p:nvPr/>
        </p:nvSpPr>
        <p:spPr bwMode="auto">
          <a:xfrm>
            <a:off x="5937251" y="3609975"/>
            <a:ext cx="73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lazy</a:t>
            </a:r>
          </a:p>
        </p:txBody>
      </p:sp>
      <p:sp>
        <p:nvSpPr>
          <p:cNvPr id="74776" name="TextBox 27"/>
          <p:cNvSpPr txBox="1">
            <a:spLocks noChangeArrowheads="1"/>
          </p:cNvSpPr>
          <p:nvPr/>
        </p:nvSpPr>
        <p:spPr bwMode="auto">
          <a:xfrm>
            <a:off x="6611938" y="363855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20" name="Straight Connector 19"/>
          <p:cNvCxnSpPr>
            <a:stCxn id="74768" idx="2"/>
            <a:endCxn id="74775" idx="0"/>
          </p:cNvCxnSpPr>
          <p:nvPr/>
        </p:nvCxnSpPr>
        <p:spPr>
          <a:xfrm flipH="1">
            <a:off x="6303963" y="3238501"/>
            <a:ext cx="368300" cy="371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AVL Tree Example </a:t>
            </a:r>
            <a:r>
              <a:rPr lang="en-US"/>
              <a:t>(cont.)</a:t>
            </a:r>
          </a:p>
        </p:txBody>
      </p:sp>
      <p:sp>
        <p:nvSpPr>
          <p:cNvPr id="75778" name="TextBox 6"/>
          <p:cNvSpPr txBox="1">
            <a:spLocks noChangeArrowheads="1"/>
          </p:cNvSpPr>
          <p:nvPr/>
        </p:nvSpPr>
        <p:spPr bwMode="auto">
          <a:xfrm>
            <a:off x="5664201" y="1666875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jumps</a:t>
            </a:r>
          </a:p>
        </p:txBody>
      </p:sp>
      <p:sp>
        <p:nvSpPr>
          <p:cNvPr id="75779" name="TextBox 8"/>
          <p:cNvSpPr txBox="1">
            <a:spLocks noChangeArrowheads="1"/>
          </p:cNvSpPr>
          <p:nvPr/>
        </p:nvSpPr>
        <p:spPr bwMode="auto">
          <a:xfrm>
            <a:off x="6645276" y="2187575"/>
            <a:ext cx="8747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quick</a:t>
            </a:r>
          </a:p>
        </p:txBody>
      </p:sp>
      <p:sp>
        <p:nvSpPr>
          <p:cNvPr id="75780" name="TextBox 9"/>
          <p:cNvSpPr txBox="1">
            <a:spLocks noChangeArrowheads="1"/>
          </p:cNvSpPr>
          <p:nvPr/>
        </p:nvSpPr>
        <p:spPr bwMode="auto">
          <a:xfrm>
            <a:off x="4503739" y="2220913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brown</a:t>
            </a:r>
          </a:p>
        </p:txBody>
      </p:sp>
      <p:cxnSp>
        <p:nvCxnSpPr>
          <p:cNvPr id="12" name="Straight Connector 11"/>
          <p:cNvCxnSpPr>
            <a:stCxn id="75778" idx="2"/>
            <a:endCxn id="75779" idx="0"/>
          </p:cNvCxnSpPr>
          <p:nvPr/>
        </p:nvCxnSpPr>
        <p:spPr>
          <a:xfrm>
            <a:off x="6100763" y="2035175"/>
            <a:ext cx="98266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5778" idx="2"/>
            <a:endCxn id="75780" idx="0"/>
          </p:cNvCxnSpPr>
          <p:nvPr/>
        </p:nvCxnSpPr>
        <p:spPr>
          <a:xfrm flipH="1">
            <a:off x="4940301" y="2035175"/>
            <a:ext cx="1160463" cy="18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783" name="TextBox 7"/>
          <p:cNvSpPr txBox="1">
            <a:spLocks noChangeArrowheads="1"/>
          </p:cNvSpPr>
          <p:nvPr/>
        </p:nvSpPr>
        <p:spPr bwMode="auto">
          <a:xfrm>
            <a:off x="6445251" y="16970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5784" name="TextBox 12"/>
          <p:cNvSpPr txBox="1">
            <a:spLocks noChangeArrowheads="1"/>
          </p:cNvSpPr>
          <p:nvPr/>
        </p:nvSpPr>
        <p:spPr bwMode="auto">
          <a:xfrm>
            <a:off x="7508875" y="2217739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-1</a:t>
            </a:r>
          </a:p>
        </p:txBody>
      </p:sp>
      <p:sp>
        <p:nvSpPr>
          <p:cNvPr id="75785" name="TextBox 14"/>
          <p:cNvSpPr txBox="1">
            <a:spLocks noChangeArrowheads="1"/>
          </p:cNvSpPr>
          <p:nvPr/>
        </p:nvSpPr>
        <p:spPr bwMode="auto">
          <a:xfrm>
            <a:off x="5324475" y="2251076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+1</a:t>
            </a:r>
          </a:p>
        </p:txBody>
      </p:sp>
      <p:sp>
        <p:nvSpPr>
          <p:cNvPr id="75786" name="TextBox 15"/>
          <p:cNvSpPr txBox="1">
            <a:spLocks noChangeArrowheads="1"/>
          </p:cNvSpPr>
          <p:nvPr/>
        </p:nvSpPr>
        <p:spPr bwMode="auto">
          <a:xfrm>
            <a:off x="4049714" y="2898775"/>
            <a:ext cx="598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5787" name="TextBox 16"/>
          <p:cNvSpPr txBox="1">
            <a:spLocks noChangeArrowheads="1"/>
          </p:cNvSpPr>
          <p:nvPr/>
        </p:nvSpPr>
        <p:spPr bwMode="auto">
          <a:xfrm>
            <a:off x="4594226" y="2928939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5" name="Straight Connector 4"/>
          <p:cNvCxnSpPr>
            <a:stCxn id="75780" idx="2"/>
            <a:endCxn id="75786" idx="0"/>
          </p:cNvCxnSpPr>
          <p:nvPr/>
        </p:nvCxnSpPr>
        <p:spPr>
          <a:xfrm flipH="1">
            <a:off x="4348164" y="2589213"/>
            <a:ext cx="592137" cy="30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789" name="TextBox 17"/>
          <p:cNvSpPr txBox="1">
            <a:spLocks noChangeArrowheads="1"/>
          </p:cNvSpPr>
          <p:nvPr/>
        </p:nvSpPr>
        <p:spPr bwMode="auto">
          <a:xfrm>
            <a:off x="5141914" y="2867025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fox</a:t>
            </a:r>
          </a:p>
        </p:txBody>
      </p:sp>
      <p:sp>
        <p:nvSpPr>
          <p:cNvPr id="75790" name="TextBox 18"/>
          <p:cNvSpPr txBox="1">
            <a:spLocks noChangeArrowheads="1"/>
          </p:cNvSpPr>
          <p:nvPr/>
        </p:nvSpPr>
        <p:spPr bwMode="auto">
          <a:xfrm>
            <a:off x="5721350" y="2900364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-1</a:t>
            </a:r>
          </a:p>
        </p:txBody>
      </p:sp>
      <p:cxnSp>
        <p:nvCxnSpPr>
          <p:cNvPr id="6" name="Straight Connector 5"/>
          <p:cNvCxnSpPr>
            <a:stCxn id="75780" idx="2"/>
            <a:endCxn id="75789" idx="0"/>
          </p:cNvCxnSpPr>
          <p:nvPr/>
        </p:nvCxnSpPr>
        <p:spPr>
          <a:xfrm>
            <a:off x="4940300" y="2589213"/>
            <a:ext cx="501650" cy="277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792" name="TextBox 20"/>
          <p:cNvSpPr txBox="1">
            <a:spLocks noChangeArrowheads="1"/>
          </p:cNvSpPr>
          <p:nvPr/>
        </p:nvSpPr>
        <p:spPr bwMode="auto">
          <a:xfrm>
            <a:off x="6303963" y="2870200"/>
            <a:ext cx="73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over</a:t>
            </a:r>
          </a:p>
        </p:txBody>
      </p:sp>
      <p:sp>
        <p:nvSpPr>
          <p:cNvPr id="75793" name="TextBox 21"/>
          <p:cNvSpPr txBox="1">
            <a:spLocks noChangeArrowheads="1"/>
          </p:cNvSpPr>
          <p:nvPr/>
        </p:nvSpPr>
        <p:spPr bwMode="auto">
          <a:xfrm>
            <a:off x="6980238" y="2898776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-1</a:t>
            </a:r>
          </a:p>
        </p:txBody>
      </p:sp>
      <p:cxnSp>
        <p:nvCxnSpPr>
          <p:cNvPr id="4" name="Straight Connector 3"/>
          <p:cNvCxnSpPr>
            <a:stCxn id="75779" idx="2"/>
            <a:endCxn id="75792" idx="0"/>
          </p:cNvCxnSpPr>
          <p:nvPr/>
        </p:nvCxnSpPr>
        <p:spPr>
          <a:xfrm flipH="1">
            <a:off x="6672263" y="2555876"/>
            <a:ext cx="411162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077200" y="1666875"/>
            <a:ext cx="1600200" cy="85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Insert </a:t>
            </a:r>
            <a:r>
              <a:rPr lang="en-US" i="1" dirty="0"/>
              <a:t>dog</a:t>
            </a:r>
          </a:p>
        </p:txBody>
      </p:sp>
      <p:sp>
        <p:nvSpPr>
          <p:cNvPr id="75796" name="TextBox 24"/>
          <p:cNvSpPr txBox="1">
            <a:spLocks noChangeArrowheads="1"/>
          </p:cNvSpPr>
          <p:nvPr/>
        </p:nvSpPr>
        <p:spPr bwMode="auto">
          <a:xfrm>
            <a:off x="7483475" y="28702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the</a:t>
            </a:r>
          </a:p>
        </p:txBody>
      </p:sp>
      <p:sp>
        <p:nvSpPr>
          <p:cNvPr id="75797" name="TextBox 25"/>
          <p:cNvSpPr txBox="1">
            <a:spLocks noChangeArrowheads="1"/>
          </p:cNvSpPr>
          <p:nvPr/>
        </p:nvSpPr>
        <p:spPr bwMode="auto">
          <a:xfrm>
            <a:off x="8159751" y="2898776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11" name="Straight Connector 10"/>
          <p:cNvCxnSpPr>
            <a:stCxn id="75779" idx="2"/>
            <a:endCxn id="75796" idx="0"/>
          </p:cNvCxnSpPr>
          <p:nvPr/>
        </p:nvCxnSpPr>
        <p:spPr>
          <a:xfrm>
            <a:off x="7083425" y="2555876"/>
            <a:ext cx="700088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799" name="TextBox 26"/>
          <p:cNvSpPr txBox="1">
            <a:spLocks noChangeArrowheads="1"/>
          </p:cNvSpPr>
          <p:nvPr/>
        </p:nvSpPr>
        <p:spPr bwMode="auto">
          <a:xfrm>
            <a:off x="5937251" y="3609975"/>
            <a:ext cx="73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lazy</a:t>
            </a:r>
          </a:p>
        </p:txBody>
      </p:sp>
      <p:sp>
        <p:nvSpPr>
          <p:cNvPr id="75800" name="TextBox 27"/>
          <p:cNvSpPr txBox="1">
            <a:spLocks noChangeArrowheads="1"/>
          </p:cNvSpPr>
          <p:nvPr/>
        </p:nvSpPr>
        <p:spPr bwMode="auto">
          <a:xfrm>
            <a:off x="6611938" y="3638551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20" name="Straight Connector 19"/>
          <p:cNvCxnSpPr>
            <a:stCxn id="75792" idx="2"/>
            <a:endCxn id="75799" idx="0"/>
          </p:cNvCxnSpPr>
          <p:nvPr/>
        </p:nvCxnSpPr>
        <p:spPr>
          <a:xfrm flipH="1">
            <a:off x="6303963" y="3238501"/>
            <a:ext cx="368300" cy="371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802" name="TextBox 28"/>
          <p:cNvSpPr txBox="1">
            <a:spLocks noChangeArrowheads="1"/>
          </p:cNvSpPr>
          <p:nvPr/>
        </p:nvSpPr>
        <p:spPr bwMode="auto">
          <a:xfrm>
            <a:off x="4762500" y="3608389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dog</a:t>
            </a:r>
          </a:p>
        </p:txBody>
      </p:sp>
      <p:sp>
        <p:nvSpPr>
          <p:cNvPr id="75803" name="TextBox 29"/>
          <p:cNvSpPr txBox="1">
            <a:spLocks noChangeArrowheads="1"/>
          </p:cNvSpPr>
          <p:nvPr/>
        </p:nvSpPr>
        <p:spPr bwMode="auto">
          <a:xfrm>
            <a:off x="5343526" y="3641725"/>
            <a:ext cx="2841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cxnSp>
        <p:nvCxnSpPr>
          <p:cNvPr id="31" name="Straight Connector 30"/>
          <p:cNvCxnSpPr>
            <a:stCxn id="75789" idx="2"/>
            <a:endCxn id="75802" idx="0"/>
          </p:cNvCxnSpPr>
          <p:nvPr/>
        </p:nvCxnSpPr>
        <p:spPr>
          <a:xfrm flipH="1">
            <a:off x="5062538" y="3236914"/>
            <a:ext cx="379412" cy="371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Rotation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600200"/>
            <a:ext cx="9601200" cy="2209800"/>
          </a:xfrm>
        </p:spPr>
        <p:txBody>
          <a:bodyPr/>
          <a:lstStyle/>
          <a:p>
            <a:r>
              <a:rPr lang="en-US" dirty="0"/>
              <a:t>Rotation is an operation on a binary tree that changes the relative heights of left and right </a:t>
            </a:r>
            <a:r>
              <a:rPr lang="en-US" dirty="0" err="1"/>
              <a:t>subtrees</a:t>
            </a:r>
            <a:r>
              <a:rPr lang="en-US" dirty="0"/>
              <a:t>, but preserves the binary search tree property</a:t>
            </a:r>
          </a:p>
        </p:txBody>
      </p:sp>
      <p:pic>
        <p:nvPicPr>
          <p:cNvPr id="19460" name="Picture 3" descr="C:\Documents and Settings\Administrator\My Documents\Koffman\PPTs\JPEGS\JWCL233_Koffman JPG files\ch09\w0226-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4267200"/>
            <a:ext cx="23955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4" descr="C:\Documents and Settings\Administrator\My Documents\Koffman\PPTs\JPEGS\JWCL233_Koffman JPG files\ch09\w0227-n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4343400"/>
            <a:ext cx="2921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"/>
          <p:cNvGrpSpPr/>
          <p:nvPr/>
        </p:nvGrpSpPr>
        <p:grpSpPr>
          <a:xfrm>
            <a:off x="1828801" y="4105248"/>
            <a:ext cx="2513013" cy="1914552"/>
            <a:chOff x="304800" y="4105248"/>
            <a:chExt cx="2513013" cy="1914552"/>
          </a:xfrm>
        </p:grpSpPr>
        <p:pic>
          <p:nvPicPr>
            <p:cNvPr id="19459" name="Picture 2" descr="C:\Documents and Settings\Administrator\My Documents\Koffman\PPTs\JPEGS\JWCL233_Koffman JPG files\ch09\w0225-nn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00" y="4267200"/>
              <a:ext cx="2513013" cy="175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Freeform 6"/>
            <p:cNvSpPr/>
            <p:nvPr/>
          </p:nvSpPr>
          <p:spPr>
            <a:xfrm flipH="1">
              <a:off x="1676400" y="4105248"/>
              <a:ext cx="609600" cy="323904"/>
            </a:xfrm>
            <a:custGeom>
              <a:avLst/>
              <a:gdLst>
                <a:gd name="connsiteX0" fmla="*/ 609600 w 609600"/>
                <a:gd name="connsiteY0" fmla="*/ 323904 h 323904"/>
                <a:gd name="connsiteX1" fmla="*/ 533400 w 609600"/>
                <a:gd name="connsiteY1" fmla="*/ 85779 h 323904"/>
                <a:gd name="connsiteX2" fmla="*/ 295275 w 609600"/>
                <a:gd name="connsiteY2" fmla="*/ 54 h 323904"/>
                <a:gd name="connsiteX3" fmla="*/ 66675 w 609600"/>
                <a:gd name="connsiteY3" fmla="*/ 95304 h 323904"/>
                <a:gd name="connsiteX4" fmla="*/ 0 w 609600"/>
                <a:gd name="connsiteY4" fmla="*/ 266754 h 323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" h="323904">
                  <a:moveTo>
                    <a:pt x="609600" y="323904"/>
                  </a:moveTo>
                  <a:cubicBezTo>
                    <a:pt x="597693" y="231829"/>
                    <a:pt x="585787" y="139754"/>
                    <a:pt x="533400" y="85779"/>
                  </a:cubicBezTo>
                  <a:cubicBezTo>
                    <a:pt x="481012" y="31804"/>
                    <a:pt x="373062" y="-1533"/>
                    <a:pt x="295275" y="54"/>
                  </a:cubicBezTo>
                  <a:cubicBezTo>
                    <a:pt x="217488" y="1641"/>
                    <a:pt x="115887" y="50854"/>
                    <a:pt x="66675" y="95304"/>
                  </a:cubicBezTo>
                  <a:cubicBezTo>
                    <a:pt x="17463" y="139754"/>
                    <a:pt x="0" y="266754"/>
                    <a:pt x="0" y="266754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738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The </a:t>
            </a:r>
            <a:r>
              <a:rPr lang="en-US" sz="4000" b="1">
                <a:latin typeface="Courier New" pitchFamily="49" charset="0"/>
                <a:cs typeface="Courier New" pitchFamily="49" charset="0"/>
              </a:rPr>
              <a:t>AVLNode</a:t>
            </a:r>
            <a:r>
              <a:rPr lang="en-US" b="1"/>
              <a:t> Class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VS Code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Inserting into an AVL Tree</a:t>
            </a:r>
          </a:p>
        </p:txBody>
      </p:sp>
      <p:sp>
        <p:nvSpPr>
          <p:cNvPr id="78850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10134599" cy="4495800"/>
          </a:xfrm>
        </p:spPr>
        <p:txBody>
          <a:bodyPr/>
          <a:lstStyle/>
          <a:p>
            <a:r>
              <a:rPr lang="en-US" dirty="0"/>
              <a:t>The easiest way to keep a tree balanced is never to let it become unbalanced</a:t>
            </a:r>
          </a:p>
          <a:p>
            <a:r>
              <a:rPr lang="en-US" dirty="0"/>
              <a:t>If any node becomes critical, rebalance immediately</a:t>
            </a:r>
          </a:p>
          <a:p>
            <a:r>
              <a:rPr lang="en-US" dirty="0"/>
              <a:t>Identify critical nodes by checking the balance at the root node as you return along the insertion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Inserting into an AVL Tree </a:t>
            </a:r>
            <a:r>
              <a:rPr lang="en-US" dirty="0"/>
              <a:t>(cont.)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676400"/>
            <a:ext cx="9525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Algorithm for Insertion into an AVL Tree</a:t>
            </a:r>
          </a:p>
          <a:p>
            <a:pPr>
              <a:defRPr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1.</a:t>
            </a:r>
            <a:r>
              <a:rPr lang="en-US" dirty="0"/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/>
              <a:t> </a:t>
            </a:r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dirty="0"/>
              <a:t> is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2.</a:t>
            </a:r>
            <a:r>
              <a:rPr lang="en-US" dirty="0"/>
              <a:t> </a:t>
            </a:r>
            <a:r>
              <a:rPr lang="en-US" b="1" dirty="0"/>
              <a:t>	</a:t>
            </a:r>
            <a:r>
              <a:rPr lang="en-US" dirty="0"/>
              <a:t>Create a new tree with the item at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dirty="0"/>
              <a:t> and return </a:t>
            </a:r>
            <a:r>
              <a:rPr lang="en-US" b="1" dirty="0"/>
              <a:t>true.</a:t>
            </a:r>
          </a:p>
          <a:p>
            <a:pPr>
              <a:defRPr/>
            </a:pPr>
            <a:r>
              <a:rPr lang="en-US" dirty="0"/>
              <a:t>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dirty="0"/>
              <a:t>the item is equal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root.key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3. </a:t>
            </a:r>
            <a:r>
              <a:rPr lang="en-US" dirty="0"/>
              <a:t>	The item is already in the tree;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dirty="0"/>
              <a:t>the item is less than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root.key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4.</a:t>
            </a:r>
            <a:r>
              <a:rPr lang="en-US" dirty="0"/>
              <a:t> 	Recursively insert the item in the left subtree.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5.</a:t>
            </a:r>
            <a:r>
              <a:rPr lang="en-US" dirty="0"/>
              <a:t>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the height of the left subtree has increased 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increase</a:t>
            </a:r>
            <a:r>
              <a:rPr lang="en-US" dirty="0"/>
              <a:t> is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6.</a:t>
            </a:r>
            <a:r>
              <a:rPr lang="en-US" dirty="0"/>
              <a:t> 	         </a:t>
            </a:r>
            <a:r>
              <a:rPr lang="en-US" dirty="0">
                <a:solidFill>
                  <a:schemeClr val="accent6"/>
                </a:solidFill>
              </a:rPr>
              <a:t>Decrement balance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7.</a:t>
            </a:r>
            <a:r>
              <a:rPr lang="en-US" dirty="0"/>
              <a:t>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balance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is zero, reset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increase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to false.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8.</a:t>
            </a:r>
            <a:r>
              <a:rPr lang="en-US" dirty="0"/>
              <a:t> 	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balance</a:t>
            </a:r>
            <a:r>
              <a:rPr lang="en-US" dirty="0"/>
              <a:t> is less than –1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9. </a:t>
            </a:r>
            <a:r>
              <a:rPr lang="en-US" dirty="0"/>
              <a:t>	 	Reset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increase</a:t>
            </a:r>
            <a:r>
              <a:rPr lang="en-US" dirty="0"/>
              <a:t>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10.</a:t>
            </a:r>
            <a:r>
              <a:rPr lang="en-US" dirty="0"/>
              <a:t> 		Perform a </a:t>
            </a:r>
            <a:r>
              <a:rPr lang="en-US" dirty="0">
                <a:solidFill>
                  <a:schemeClr val="accent6"/>
                </a:solidFill>
              </a:rPr>
              <a:t>rebalanceLeft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dirty="0"/>
              <a:t>the item is greater than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root.key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11. </a:t>
            </a:r>
            <a:r>
              <a:rPr lang="en-US" dirty="0"/>
              <a:t>	The processing is symmetric to Steps 4 through </a:t>
            </a:r>
            <a:r>
              <a:rPr lang="en-US"/>
              <a:t>10.</a:t>
            </a:r>
            <a:br>
              <a:rPr lang="en-US"/>
            </a:br>
            <a:r>
              <a:rPr lang="en-US"/>
              <a:t>	Note that </a:t>
            </a:r>
            <a:r>
              <a:rPr lang="en-US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balance</a:t>
            </a:r>
            <a:r>
              <a:rPr lang="en-US"/>
              <a:t> is </a:t>
            </a:r>
            <a:r>
              <a:rPr lang="en-US" dirty="0"/>
              <a:t>incremented if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increase</a:t>
            </a:r>
            <a:r>
              <a:rPr lang="en-US" dirty="0"/>
              <a:t> is true.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Initial Algorithm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rebalanceLeft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38200" y="1981201"/>
            <a:ext cx="9829800" cy="147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Initial Algorithm for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rebalanceLeft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1.</a:t>
            </a:r>
            <a:r>
              <a:rPr lang="en-US" dirty="0"/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the left subtree has a positive balance (Left-Right case)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2.</a:t>
            </a:r>
            <a:r>
              <a:rPr lang="en-US" dirty="0"/>
              <a:t> 	Rotate left around left subtree root.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3.</a:t>
            </a:r>
            <a:r>
              <a:rPr lang="en-US" dirty="0"/>
              <a:t>    Rotate the local root right.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Effect of Rotations on Balance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9451975" cy="4495800"/>
          </a:xfrm>
        </p:spPr>
        <p:txBody>
          <a:bodyPr/>
          <a:lstStyle/>
          <a:p>
            <a:r>
              <a:rPr lang="en-US"/>
              <a:t>The rebalance algorithm on the previous slide was incomplete as the balance of the nodes was not adjusted</a:t>
            </a:r>
          </a:p>
          <a:p>
            <a:r>
              <a:rPr lang="en-US"/>
              <a:t>For a Left-Left tree the balances of the new root node and of its right child are 0 after a right rotation</a:t>
            </a:r>
          </a:p>
          <a:p>
            <a:r>
              <a:rPr lang="en-US"/>
              <a:t>Left-Right is more complicated:</a:t>
            </a:r>
          </a:p>
          <a:p>
            <a:pPr lvl="1"/>
            <a:r>
              <a:rPr lang="en-US"/>
              <a:t>the balance of the root is 0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Effect of Rotations on Balance </a:t>
            </a:r>
            <a:r>
              <a:rPr lang="en-US" dirty="0"/>
              <a:t>(cont.)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9451975" cy="4495800"/>
          </a:xfrm>
        </p:spPr>
        <p:txBody>
          <a:bodyPr/>
          <a:lstStyle/>
          <a:p>
            <a:pPr lvl="1"/>
            <a:r>
              <a:rPr lang="en-US"/>
              <a:t>if the critically unbalanced situation was due to an insertion into </a:t>
            </a:r>
          </a:p>
          <a:p>
            <a:pPr lvl="2"/>
            <a:r>
              <a:rPr lang="en-US"/>
              <a:t>subtree b</a:t>
            </a:r>
            <a:r>
              <a:rPr lang="en-US" baseline="-25000"/>
              <a:t>L</a:t>
            </a:r>
            <a:r>
              <a:rPr lang="en-US"/>
              <a:t> (Left-Right-Left case), the balance of the root's left child is 0 and the balance of the root's right child is +1 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  <p:pic>
        <p:nvPicPr>
          <p:cNvPr id="86019" name="Picture 3" descr="C:\Documents and Settings\Administrator\My Documents\Koffman\PPTs\JPEGS\JWCL233_Koffman JPG files\ch09\w0236-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810001"/>
            <a:ext cx="3810000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Effect of Rotations on Balance </a:t>
            </a:r>
            <a:r>
              <a:rPr lang="en-US" dirty="0"/>
              <a:t>(cont.)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9451975" cy="4495800"/>
          </a:xfrm>
        </p:spPr>
        <p:txBody>
          <a:bodyPr/>
          <a:lstStyle/>
          <a:p>
            <a:pPr lvl="1"/>
            <a:r>
              <a:rPr lang="en-US"/>
              <a:t>if the critically unbalanced situation was due to an insertion into </a:t>
            </a:r>
          </a:p>
          <a:p>
            <a:pPr lvl="2"/>
            <a:r>
              <a:rPr lang="en-US"/>
              <a:t>subtree b</a:t>
            </a:r>
            <a:r>
              <a:rPr lang="en-US" baseline="-25000"/>
              <a:t>R</a:t>
            </a:r>
            <a:r>
              <a:rPr lang="en-US"/>
              <a:t> (Left-Right-Right case), the balance of the root's left child is -1 and the balance of the root's right child is 0 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  <p:pic>
        <p:nvPicPr>
          <p:cNvPr id="87043" name="Picture 3" descr="C:\Documents and Settings\Administrator\My Documents\Koffman\PPTs\JPEGS\JWCL233_Koffman JPG files\ch09\w0239-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657600"/>
            <a:ext cx="3657600" cy="275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Revised Algorithm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rebalanceLeft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752600" y="1752601"/>
            <a:ext cx="8610600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Revised Algorithm for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rebalanceLeft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1.</a:t>
            </a:r>
            <a:r>
              <a:rPr lang="en-US" dirty="0"/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the left subtree has a positive balance (Left-Right case)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2.</a:t>
            </a:r>
            <a:r>
              <a:rPr lang="en-US" dirty="0"/>
              <a:t> 	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>
                <a:solidFill>
                  <a:schemeClr val="accent6"/>
                </a:solidFill>
              </a:rPr>
              <a:t> the left-left subtree has a negative balance (Left-Right-Left case)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3.</a:t>
            </a:r>
            <a:r>
              <a:rPr lang="en-US" dirty="0"/>
              <a:t> 	        </a:t>
            </a:r>
            <a:r>
              <a:rPr lang="en-US" dirty="0">
                <a:solidFill>
                  <a:schemeClr val="accent6"/>
                </a:solidFill>
              </a:rPr>
              <a:t>Set the left subtree (new left subtree) balance to 0.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4.</a:t>
            </a:r>
            <a:r>
              <a:rPr lang="en-US" dirty="0"/>
              <a:t> 	        </a:t>
            </a:r>
            <a:r>
              <a:rPr lang="en-US" dirty="0">
                <a:solidFill>
                  <a:schemeClr val="accent6"/>
                </a:solidFill>
              </a:rPr>
              <a:t>Set the left-left subtree (new root) balance to 0.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5.</a:t>
            </a:r>
            <a:r>
              <a:rPr lang="en-US" dirty="0"/>
              <a:t> 	        </a:t>
            </a:r>
            <a:r>
              <a:rPr lang="en-US" dirty="0">
                <a:solidFill>
                  <a:schemeClr val="accent6"/>
                </a:solidFill>
              </a:rPr>
              <a:t>Set the local root (new right subtree) balance to +1.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solidFill>
                  <a:schemeClr val="accent6"/>
                </a:solidFill>
              </a:rPr>
              <a:t> (Left-Right-Right case)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6.</a:t>
            </a:r>
            <a:r>
              <a:rPr lang="en-US" dirty="0"/>
              <a:t> 	        </a:t>
            </a:r>
            <a:r>
              <a:rPr lang="en-US" dirty="0">
                <a:solidFill>
                  <a:schemeClr val="accent6"/>
                </a:solidFill>
              </a:rPr>
              <a:t>Set the left subtree (new left subtree) balance to –1.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7.</a:t>
            </a:r>
            <a:r>
              <a:rPr lang="en-US" dirty="0"/>
              <a:t> 	        </a:t>
            </a:r>
            <a:r>
              <a:rPr lang="en-US" dirty="0">
                <a:solidFill>
                  <a:schemeClr val="accent6"/>
                </a:solidFill>
              </a:rPr>
              <a:t>Set the left-left subtree (new root) balance to 0.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8.</a:t>
            </a:r>
            <a:r>
              <a:rPr lang="en-US" dirty="0"/>
              <a:t> 	        </a:t>
            </a:r>
            <a:r>
              <a:rPr lang="en-US" dirty="0">
                <a:solidFill>
                  <a:schemeClr val="accent6"/>
                </a:solidFill>
              </a:rPr>
              <a:t>Set the local root (new right subtree) balance to 0.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9.</a:t>
            </a:r>
            <a:r>
              <a:rPr lang="en-US" dirty="0"/>
              <a:t> 	Rotate left around left subtree root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solidFill>
                  <a:schemeClr val="accent6"/>
                </a:solidFill>
              </a:rPr>
              <a:t> (Left-Left case)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10.</a:t>
            </a:r>
            <a:r>
              <a:rPr lang="en-US" dirty="0"/>
              <a:t> 	</a:t>
            </a:r>
            <a:r>
              <a:rPr lang="en-US" dirty="0">
                <a:solidFill>
                  <a:schemeClr val="accent6"/>
                </a:solidFill>
              </a:rPr>
              <a:t>Set the left subtree balance to 0.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11.</a:t>
            </a:r>
            <a:r>
              <a:rPr lang="en-US" dirty="0"/>
              <a:t> 	</a:t>
            </a:r>
            <a:r>
              <a:rPr lang="en-US" dirty="0">
                <a:solidFill>
                  <a:schemeClr val="accent6"/>
                </a:solidFill>
              </a:rPr>
              <a:t>Set the local root balance to 0.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12.</a:t>
            </a:r>
            <a:r>
              <a:rPr lang="en-US" dirty="0"/>
              <a:t>   Rotate the local root right.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Method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rebalanceLeft</a:t>
            </a:r>
            <a:endParaRPr lang="en-US" b="1"/>
          </a:p>
        </p:txBody>
      </p:sp>
      <p:sp>
        <p:nvSpPr>
          <p:cNvPr id="89090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VS Code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Method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rebalanceRight</a:t>
            </a:r>
            <a:endParaRPr lang="en-US" b="1"/>
          </a:p>
        </p:txBody>
      </p:sp>
      <p:sp>
        <p:nvSpPr>
          <p:cNvPr id="90114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10134600" cy="4495800"/>
          </a:xfrm>
        </p:spPr>
        <p:txBody>
          <a:bodyPr/>
          <a:lstStyle/>
          <a:p>
            <a:r>
              <a:rPr lang="en-US"/>
              <a:t>The </a:t>
            </a:r>
            <a:r>
              <a:rPr lang="en-US">
                <a:latin typeface="Courier New" pitchFamily="49" charset="0"/>
                <a:cs typeface="Courier New" pitchFamily="49" charset="0"/>
              </a:rPr>
              <a:t>rebalanceRight</a:t>
            </a:r>
            <a:r>
              <a:rPr lang="en-US"/>
              <a:t> method is symmetric with respect to the </a:t>
            </a:r>
            <a:r>
              <a:rPr lang="en-US">
                <a:latin typeface="Courier New" pitchFamily="49" charset="0"/>
                <a:cs typeface="Courier New" pitchFamily="49" charset="0"/>
              </a:rPr>
              <a:t>rebalanceLeft</a:t>
            </a:r>
            <a:r>
              <a:rPr lang="en-US"/>
              <a:t> method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Algorithm for Rotation</a:t>
            </a:r>
            <a:endParaRPr lang="en-US"/>
          </a:p>
        </p:txBody>
      </p:sp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5181600" y="1828800"/>
            <a:ext cx="1600200" cy="1219200"/>
            <a:chOff x="1752600" y="1828800"/>
            <a:chExt cx="1600200" cy="1219200"/>
          </a:xfrm>
        </p:grpSpPr>
        <p:sp>
          <p:nvSpPr>
            <p:cNvPr id="3" name="Rectangle 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20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0483" name="Group 46"/>
          <p:cNvGrpSpPr>
            <a:grpSpLocks/>
          </p:cNvGrpSpPr>
          <p:nvPr/>
        </p:nvGrpSpPr>
        <p:grpSpPr bwMode="auto">
          <a:xfrm>
            <a:off x="3200400" y="2365375"/>
            <a:ext cx="1600200" cy="1219200"/>
            <a:chOff x="1752600" y="1828800"/>
            <a:chExt cx="1600200" cy="1219200"/>
          </a:xfrm>
        </p:grpSpPr>
        <p:sp>
          <p:nvSpPr>
            <p:cNvPr id="48" name="Rectangle 4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10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0484" name="Group 51"/>
          <p:cNvGrpSpPr>
            <a:grpSpLocks/>
          </p:cNvGrpSpPr>
          <p:nvPr/>
        </p:nvGrpSpPr>
        <p:grpSpPr bwMode="auto">
          <a:xfrm>
            <a:off x="7264400" y="2365375"/>
            <a:ext cx="1600200" cy="1219200"/>
            <a:chOff x="1752600" y="1828800"/>
            <a:chExt cx="1600200" cy="1219200"/>
          </a:xfrm>
        </p:grpSpPr>
        <p:sp>
          <p:nvSpPr>
            <p:cNvPr id="53" name="Rectangle 5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40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0485" name="Group 56"/>
          <p:cNvGrpSpPr>
            <a:grpSpLocks/>
          </p:cNvGrpSpPr>
          <p:nvPr/>
        </p:nvGrpSpPr>
        <p:grpSpPr bwMode="auto">
          <a:xfrm>
            <a:off x="1879600" y="3781425"/>
            <a:ext cx="1600200" cy="1219200"/>
            <a:chOff x="1752600" y="1828800"/>
            <a:chExt cx="1600200" cy="1219200"/>
          </a:xfrm>
        </p:grpSpPr>
        <p:sp>
          <p:nvSpPr>
            <p:cNvPr id="58" name="Rectangle 5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5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0486" name="Group 61"/>
          <p:cNvGrpSpPr>
            <a:grpSpLocks/>
          </p:cNvGrpSpPr>
          <p:nvPr/>
        </p:nvGrpSpPr>
        <p:grpSpPr bwMode="auto">
          <a:xfrm>
            <a:off x="4533900" y="3781425"/>
            <a:ext cx="1600200" cy="1219200"/>
            <a:chOff x="1752600" y="1828800"/>
            <a:chExt cx="1600200" cy="1219200"/>
          </a:xfrm>
        </p:grpSpPr>
        <p:sp>
          <p:nvSpPr>
            <p:cNvPr id="63" name="Rectangle 6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15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0487" name="Group 66"/>
          <p:cNvGrpSpPr>
            <a:grpSpLocks/>
          </p:cNvGrpSpPr>
          <p:nvPr/>
        </p:nvGrpSpPr>
        <p:grpSpPr bwMode="auto">
          <a:xfrm>
            <a:off x="3200400" y="5257800"/>
            <a:ext cx="1600200" cy="1219200"/>
            <a:chOff x="1752600" y="1828800"/>
            <a:chExt cx="1600200" cy="1219200"/>
          </a:xfrm>
        </p:grpSpPr>
        <p:sp>
          <p:nvSpPr>
            <p:cNvPr id="68" name="Rectangle 6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7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" name="Curved Connector 10"/>
          <p:cNvCxnSpPr>
            <a:cxnSpLocks noChangeShapeType="1"/>
            <a:stCxn id="8" idx="1"/>
            <a:endCxn id="51" idx="3"/>
          </p:cNvCxnSpPr>
          <p:nvPr/>
        </p:nvCxnSpPr>
        <p:spPr bwMode="auto">
          <a:xfrm rot="10800000" flipV="1">
            <a:off x="4800600" y="2409825"/>
            <a:ext cx="457200" cy="146050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cxnSp>
        <p:nvCxnSpPr>
          <p:cNvPr id="78" name="Curved Connector 77"/>
          <p:cNvCxnSpPr>
            <a:stCxn id="50" idx="1"/>
            <a:endCxn id="61" idx="0"/>
          </p:cNvCxnSpPr>
          <p:nvPr/>
        </p:nvCxnSpPr>
        <p:spPr>
          <a:xfrm rot="10800000" flipV="1">
            <a:off x="2679700" y="2946401"/>
            <a:ext cx="596900" cy="83502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59" idx="3"/>
            <a:endCxn id="71" idx="0"/>
          </p:cNvCxnSpPr>
          <p:nvPr/>
        </p:nvCxnSpPr>
        <p:spPr>
          <a:xfrm>
            <a:off x="3251200" y="4581526"/>
            <a:ext cx="749300" cy="67627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>
            <a:stCxn id="49" idx="3"/>
            <a:endCxn id="66" idx="0"/>
          </p:cNvCxnSpPr>
          <p:nvPr/>
        </p:nvCxnSpPr>
        <p:spPr>
          <a:xfrm>
            <a:off x="4572000" y="3165475"/>
            <a:ext cx="762000" cy="61595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cxnSpLocks noChangeShapeType="1"/>
            <a:stCxn id="5" idx="3"/>
            <a:endCxn id="56" idx="1"/>
          </p:cNvCxnSpPr>
          <p:nvPr/>
        </p:nvCxnSpPr>
        <p:spPr bwMode="auto">
          <a:xfrm flipV="1">
            <a:off x="6553200" y="2555876"/>
            <a:ext cx="711200" cy="73025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89" name="Rectangle 88"/>
          <p:cNvSpPr/>
          <p:nvPr/>
        </p:nvSpPr>
        <p:spPr>
          <a:xfrm>
            <a:off x="4038600" y="1828800"/>
            <a:ext cx="679450" cy="28733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root</a:t>
            </a:r>
          </a:p>
        </p:txBody>
      </p:sp>
      <p:cxnSp>
        <p:nvCxnSpPr>
          <p:cNvPr id="88" name="Curved Connector 87"/>
          <p:cNvCxnSpPr>
            <a:cxnSpLocks noChangeShapeType="1"/>
            <a:stCxn id="89" idx="3"/>
            <a:endCxn id="6" idx="1"/>
          </p:cNvCxnSpPr>
          <p:nvPr/>
        </p:nvCxnSpPr>
        <p:spPr bwMode="auto">
          <a:xfrm>
            <a:off x="4718050" y="1973264"/>
            <a:ext cx="463550" cy="46037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Method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decrementBalance</a:t>
            </a:r>
            <a:endParaRPr lang="en-US" b="1"/>
          </a:p>
        </p:txBody>
      </p:sp>
      <p:sp>
        <p:nvSpPr>
          <p:cNvPr id="91138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10287000" cy="4495800"/>
          </a:xfrm>
        </p:spPr>
        <p:txBody>
          <a:bodyPr/>
          <a:lstStyle/>
          <a:p>
            <a:r>
              <a:rPr lang="en-US"/>
              <a:t>As we return from an insertion into a node's left subtree, we need to decrement the balance of the node</a:t>
            </a:r>
          </a:p>
          <a:p>
            <a:r>
              <a:rPr lang="en-US"/>
              <a:t>We also need to indicate if the subtree height at that node has not increased (setting </a:t>
            </a:r>
            <a:r>
              <a:rPr lang="en-US" sz="2800">
                <a:latin typeface="Courier New" pitchFamily="49" charset="0"/>
                <a:cs typeface="Courier New" pitchFamily="49" charset="0"/>
              </a:rPr>
              <a:t>increase</a:t>
            </a:r>
            <a:r>
              <a:rPr lang="en-US"/>
              <a:t> to </a:t>
            </a:r>
            <a:r>
              <a:rPr lang="en-US" sz="280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/>
              <a:t>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Method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decrementBalance </a:t>
            </a:r>
            <a:r>
              <a:rPr lang="en-US" dirty="0"/>
              <a:t>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114800"/>
            <a:ext cx="9296400" cy="23622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Two cases to consider: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a balanced node – insertion into its left subtree will make it left-heavy and its height will increase by 1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a right-heavy node – insertion into its left subtree will cause it to become balanced and its height will not increase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pic>
        <p:nvPicPr>
          <p:cNvPr id="92163" name="Picture 2" descr="C:\Documents and Settings\Administrator\My Documents\Koffman\PPTs\JPEGS\JWCL233_Koffman JPG files\ch09\w0250-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828800"/>
            <a:ext cx="4267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4" name="Picture 3" descr="C:\Documents and Settings\Administrator\My Documents\Koffman\PPTs\JPEGS\JWCL233_Koffman JPG files\ch09\w0251-n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5400" y="1828800"/>
            <a:ext cx="425608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Removal from an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10287000" cy="449580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Removal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from a left subtree, increases the balance of the local root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from a right subtree, decreases the balance of the local root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binary search tree removal method can be adapted for removal from an AVL tree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 key field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decrease</a:t>
            </a:r>
            <a:r>
              <a:rPr lang="en-US" dirty="0"/>
              <a:t> tells the previous level in the recursion that there was a decrease in the height of the subtree from which the return occurred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local root balance is incremented or decremented based on this field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the balance is outside the threshold, a rebalance method is called to restore balance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Removal from an AVL Tree </a:t>
            </a:r>
            <a:r>
              <a:rPr lang="en-US" dirty="0"/>
              <a:t>(cont.)</a:t>
            </a:r>
          </a:p>
        </p:txBody>
      </p:sp>
      <p:sp>
        <p:nvSpPr>
          <p:cNvPr id="95234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9753600" cy="4495800"/>
          </a:xfrm>
        </p:spPr>
        <p:txBody>
          <a:bodyPr/>
          <a:lstStyle/>
          <a:p>
            <a:r>
              <a:rPr lang="en-US"/>
              <a:t>Methods </a:t>
            </a:r>
            <a:r>
              <a:rPr lang="en-US">
                <a:latin typeface="Courier New" pitchFamily="49" charset="0"/>
                <a:cs typeface="Courier New" pitchFamily="49" charset="0"/>
              </a:rPr>
              <a:t>decrementBalance</a:t>
            </a:r>
            <a:r>
              <a:rPr lang="en-US"/>
              <a:t>, </a:t>
            </a:r>
            <a:r>
              <a:rPr lang="en-US">
                <a:latin typeface="Courier New" pitchFamily="49" charset="0"/>
                <a:cs typeface="Courier New" pitchFamily="49" charset="0"/>
              </a:rPr>
              <a:t>incrementBalance</a:t>
            </a:r>
            <a:r>
              <a:rPr lang="en-US"/>
              <a:t>, </a:t>
            </a:r>
            <a:r>
              <a:rPr lang="en-US">
                <a:latin typeface="Courier New" pitchFamily="49" charset="0"/>
                <a:cs typeface="Courier New" pitchFamily="49" charset="0"/>
              </a:rPr>
              <a:t>rebalanceLeft</a:t>
            </a:r>
            <a:r>
              <a:rPr lang="en-US"/>
              <a:t>, and </a:t>
            </a:r>
            <a:r>
              <a:rPr lang="en-US">
                <a:latin typeface="Courier New" pitchFamily="49" charset="0"/>
                <a:cs typeface="Courier New" pitchFamily="49" charset="0"/>
              </a:rPr>
              <a:t>rebalanceRight</a:t>
            </a:r>
            <a:r>
              <a:rPr lang="en-US"/>
              <a:t> need to be modified to set the value of </a:t>
            </a:r>
            <a:r>
              <a:rPr lang="en-US">
                <a:latin typeface="Courier New" pitchFamily="49" charset="0"/>
                <a:cs typeface="Courier New" pitchFamily="49" charset="0"/>
              </a:rPr>
              <a:t>decrease</a:t>
            </a:r>
            <a:r>
              <a:rPr lang="en-US"/>
              <a:t> and </a:t>
            </a:r>
            <a:r>
              <a:rPr lang="en-US">
                <a:latin typeface="Courier New" pitchFamily="49" charset="0"/>
                <a:cs typeface="Courier New" pitchFamily="49" charset="0"/>
              </a:rPr>
              <a:t>increase</a:t>
            </a:r>
            <a:r>
              <a:rPr lang="en-US"/>
              <a:t> after a node’s balance is decremented</a:t>
            </a:r>
          </a:p>
          <a:p>
            <a:r>
              <a:rPr lang="en-US"/>
              <a:t>Each recursive return can result in a further need to rebalance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Performance of the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10439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Since each subtree is kept as close to balanced as possible, the AVL has expected O(log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Each subtree is allowed to be out of balance ±1 so the tree may contain some holes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In the worst case (which is rare) an AVL tree can be 1.44 times the height of a full binary tree that contains the same number of items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Ignoring constants, this still yields O(log </a:t>
            </a:r>
            <a:r>
              <a:rPr lang="en-US" i="1" dirty="0"/>
              <a:t>n</a:t>
            </a:r>
            <a:r>
              <a:rPr lang="en-US" dirty="0"/>
              <a:t>) performance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Empirical tests show that on average log </a:t>
            </a:r>
            <a:r>
              <a:rPr lang="en-US" i="1" dirty="0"/>
              <a:t>n</a:t>
            </a:r>
            <a:r>
              <a:rPr lang="en-US" dirty="0"/>
              <a:t> + 0.25 comparisons are required to insert the </a:t>
            </a:r>
            <a:r>
              <a:rPr lang="en-US" i="1" dirty="0"/>
              <a:t>n</a:t>
            </a:r>
            <a:r>
              <a:rPr lang="en-US" dirty="0"/>
              <a:t>th item into an AVL tree – close to a corresponding complete binary search tree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C88B5-1BDE-43A9-8374-6AB8691132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Have a </a:t>
            </a:r>
            <a:r>
              <a:rPr lang="en-US"/>
              <a:t>Great MONDAY!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E3B53-F3B9-4FDA-88C6-7CE895FFE4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700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Section 9.3</a:t>
            </a:r>
          </a:p>
        </p:txBody>
      </p:sp>
      <p:sp>
        <p:nvSpPr>
          <p:cNvPr id="972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Red-Black Trees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Trees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/>
              <a:t>Rudolf Bayer developed the red-black tree as a special case of his B-tree</a:t>
            </a:r>
          </a:p>
          <a:p>
            <a:r>
              <a:rPr lang="en-US"/>
              <a:t>Leo Guibas and Robert Sedgewick refined the concept and introduced the color convention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Trees </a:t>
            </a:r>
            <a:r>
              <a:rPr lang="en-US"/>
              <a:t>(cont.)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0"/>
            <a:ext cx="5029200" cy="4876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 red-black tree maintains the following invariants: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A node is either red or black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The root is always black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A red node always has black children (a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reference is considered to refer to a black node)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The number of black nodes in any path from the root to a leaf is the same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grpSp>
        <p:nvGrpSpPr>
          <p:cNvPr id="99331" name="Group 21"/>
          <p:cNvGrpSpPr>
            <a:grpSpLocks/>
          </p:cNvGrpSpPr>
          <p:nvPr/>
        </p:nvGrpSpPr>
        <p:grpSpPr bwMode="auto">
          <a:xfrm>
            <a:off x="7283450" y="1782763"/>
            <a:ext cx="2330450" cy="3060700"/>
            <a:chOff x="5759450" y="1782233"/>
            <a:chExt cx="2330450" cy="3060700"/>
          </a:xfrm>
        </p:grpSpPr>
        <p:sp>
          <p:nvSpPr>
            <p:cNvPr id="24" name="Oval 23"/>
            <p:cNvSpPr/>
            <p:nvPr/>
          </p:nvSpPr>
          <p:spPr>
            <a:xfrm>
              <a:off x="6978650" y="1782233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11</a:t>
              </a:r>
            </a:p>
          </p:txBody>
        </p:sp>
        <p:grpSp>
          <p:nvGrpSpPr>
            <p:cNvPr id="99333" name="Group 17"/>
            <p:cNvGrpSpPr>
              <a:grpSpLocks/>
            </p:cNvGrpSpPr>
            <p:nvPr/>
          </p:nvGrpSpPr>
          <p:grpSpPr bwMode="auto">
            <a:xfrm>
              <a:off x="6369050" y="2624666"/>
              <a:ext cx="1676400" cy="533400"/>
              <a:chOff x="6324600" y="2286000"/>
              <a:chExt cx="1676400" cy="533400"/>
            </a:xfrm>
          </p:grpSpPr>
          <p:sp>
            <p:nvSpPr>
              <p:cNvPr id="41" name="Oval 5"/>
              <p:cNvSpPr/>
              <p:nvPr/>
            </p:nvSpPr>
            <p:spPr>
              <a:xfrm>
                <a:off x="6324600" y="2286529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2</a:t>
                </a:r>
              </a:p>
            </p:txBody>
          </p:sp>
          <p:sp>
            <p:nvSpPr>
              <p:cNvPr id="42" name="Oval 6"/>
              <p:cNvSpPr/>
              <p:nvPr/>
            </p:nvSpPr>
            <p:spPr>
              <a:xfrm>
                <a:off x="7467600" y="228652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14</a:t>
                </a:r>
              </a:p>
            </p:txBody>
          </p:sp>
        </p:grpSp>
        <p:grpSp>
          <p:nvGrpSpPr>
            <p:cNvPr id="99334" name="Group 18"/>
            <p:cNvGrpSpPr>
              <a:grpSpLocks/>
            </p:cNvGrpSpPr>
            <p:nvPr/>
          </p:nvGrpSpPr>
          <p:grpSpPr bwMode="auto">
            <a:xfrm>
              <a:off x="6451600" y="4309533"/>
              <a:ext cx="1638300" cy="533400"/>
              <a:chOff x="6426200" y="4000500"/>
              <a:chExt cx="1638300" cy="53340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6426200" y="40005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5</a:t>
                </a: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7531100" y="40005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99335" name="Group 2"/>
            <p:cNvGrpSpPr>
              <a:grpSpLocks/>
            </p:cNvGrpSpPr>
            <p:nvPr/>
          </p:nvGrpSpPr>
          <p:grpSpPr bwMode="auto">
            <a:xfrm>
              <a:off x="5759450" y="3467099"/>
              <a:ext cx="1752600" cy="533400"/>
              <a:chOff x="5715000" y="3124200"/>
              <a:chExt cx="1752600" cy="53340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69342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7</a:t>
                </a: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715000" y="3123671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400" dirty="0"/>
                  <a:t>1</a:t>
                </a:r>
              </a:p>
            </p:txBody>
          </p:sp>
        </p:grpSp>
        <p:cxnSp>
          <p:nvCxnSpPr>
            <p:cNvPr id="30" name="Straight Connector 29"/>
            <p:cNvCxnSpPr>
              <a:stCxn id="24" idx="3"/>
            </p:cNvCxnSpPr>
            <p:nvPr/>
          </p:nvCxnSpPr>
          <p:spPr>
            <a:xfrm flipH="1">
              <a:off x="6635750" y="2237845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4" idx="5"/>
            </p:cNvCxnSpPr>
            <p:nvPr/>
          </p:nvCxnSpPr>
          <p:spPr>
            <a:xfrm>
              <a:off x="7434263" y="2237845"/>
              <a:ext cx="3444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6026150" y="3079220"/>
              <a:ext cx="42068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824663" y="3079220"/>
              <a:ext cx="42068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6718300" y="3922183"/>
              <a:ext cx="338138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434263" y="3922183"/>
              <a:ext cx="388937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Red-Black Trees </a:t>
            </a:r>
            <a:r>
              <a:rPr lang="en-US"/>
              <a:t>(cont.)</a:t>
            </a:r>
          </a:p>
        </p:txBody>
      </p:sp>
      <p:sp>
        <p:nvSpPr>
          <p:cNvPr id="100354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/>
              <a:t>Height is determined by counting only black nodes</a:t>
            </a:r>
          </a:p>
          <a:p>
            <a:r>
              <a:rPr lang="en-US"/>
              <a:t>A red-black tree is always balanced because the root node’s left and right subtrees must be the same height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Algorithm for Rotation </a:t>
            </a:r>
            <a:r>
              <a:rPr lang="en-US"/>
              <a:t>(cont.)</a:t>
            </a:r>
          </a:p>
        </p:txBody>
      </p:sp>
      <p:grpSp>
        <p:nvGrpSpPr>
          <p:cNvPr id="21506" name="Group 8"/>
          <p:cNvGrpSpPr>
            <a:grpSpLocks/>
          </p:cNvGrpSpPr>
          <p:nvPr/>
        </p:nvGrpSpPr>
        <p:grpSpPr bwMode="auto">
          <a:xfrm>
            <a:off x="5181600" y="1752600"/>
            <a:ext cx="1600200" cy="1219200"/>
            <a:chOff x="1752600" y="1828800"/>
            <a:chExt cx="1600200" cy="1219200"/>
          </a:xfrm>
        </p:grpSpPr>
        <p:sp>
          <p:nvSpPr>
            <p:cNvPr id="3" name="Rectangle 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20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1507" name="Group 46"/>
          <p:cNvGrpSpPr>
            <a:grpSpLocks/>
          </p:cNvGrpSpPr>
          <p:nvPr/>
        </p:nvGrpSpPr>
        <p:grpSpPr bwMode="auto">
          <a:xfrm>
            <a:off x="3200400" y="2365375"/>
            <a:ext cx="1600200" cy="1219200"/>
            <a:chOff x="1752600" y="1828800"/>
            <a:chExt cx="1600200" cy="1219200"/>
          </a:xfrm>
        </p:grpSpPr>
        <p:sp>
          <p:nvSpPr>
            <p:cNvPr id="48" name="Rectangle 4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10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1508" name="Group 51"/>
          <p:cNvGrpSpPr>
            <a:grpSpLocks/>
          </p:cNvGrpSpPr>
          <p:nvPr/>
        </p:nvGrpSpPr>
        <p:grpSpPr bwMode="auto">
          <a:xfrm>
            <a:off x="7264400" y="2365375"/>
            <a:ext cx="1600200" cy="1219200"/>
            <a:chOff x="1752600" y="1828800"/>
            <a:chExt cx="1600200" cy="1219200"/>
          </a:xfrm>
        </p:grpSpPr>
        <p:sp>
          <p:nvSpPr>
            <p:cNvPr id="53" name="Rectangle 5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40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1509" name="Group 56"/>
          <p:cNvGrpSpPr>
            <a:grpSpLocks/>
          </p:cNvGrpSpPr>
          <p:nvPr/>
        </p:nvGrpSpPr>
        <p:grpSpPr bwMode="auto">
          <a:xfrm>
            <a:off x="1879600" y="3781425"/>
            <a:ext cx="1600200" cy="1219200"/>
            <a:chOff x="1752600" y="1828800"/>
            <a:chExt cx="1600200" cy="1219200"/>
          </a:xfrm>
        </p:grpSpPr>
        <p:sp>
          <p:nvSpPr>
            <p:cNvPr id="58" name="Rectangle 5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5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1510" name="Group 61"/>
          <p:cNvGrpSpPr>
            <a:grpSpLocks/>
          </p:cNvGrpSpPr>
          <p:nvPr/>
        </p:nvGrpSpPr>
        <p:grpSpPr bwMode="auto">
          <a:xfrm>
            <a:off x="4533900" y="3781425"/>
            <a:ext cx="1600200" cy="1219200"/>
            <a:chOff x="1752600" y="1828800"/>
            <a:chExt cx="1600200" cy="1219200"/>
          </a:xfrm>
        </p:grpSpPr>
        <p:sp>
          <p:nvSpPr>
            <p:cNvPr id="63" name="Rectangle 6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15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1511" name="Group 66"/>
          <p:cNvGrpSpPr>
            <a:grpSpLocks/>
          </p:cNvGrpSpPr>
          <p:nvPr/>
        </p:nvGrpSpPr>
        <p:grpSpPr bwMode="auto">
          <a:xfrm>
            <a:off x="3200400" y="5257800"/>
            <a:ext cx="1600200" cy="1219200"/>
            <a:chOff x="1752600" y="1828800"/>
            <a:chExt cx="1600200" cy="1219200"/>
          </a:xfrm>
        </p:grpSpPr>
        <p:sp>
          <p:nvSpPr>
            <p:cNvPr id="68" name="Rectangle 6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7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" name="Curved Connector 10"/>
          <p:cNvCxnSpPr>
            <a:cxnSpLocks noChangeShapeType="1"/>
            <a:stCxn id="8" idx="1"/>
            <a:endCxn id="51" idx="3"/>
          </p:cNvCxnSpPr>
          <p:nvPr/>
        </p:nvCxnSpPr>
        <p:spPr bwMode="auto">
          <a:xfrm rot="10800000" flipV="1">
            <a:off x="4800600" y="2333625"/>
            <a:ext cx="457200" cy="222250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cxnSp>
        <p:nvCxnSpPr>
          <p:cNvPr id="78" name="Curved Connector 77"/>
          <p:cNvCxnSpPr>
            <a:stCxn id="50" idx="1"/>
            <a:endCxn id="61" idx="0"/>
          </p:cNvCxnSpPr>
          <p:nvPr/>
        </p:nvCxnSpPr>
        <p:spPr>
          <a:xfrm rot="10800000" flipV="1">
            <a:off x="2679700" y="2946401"/>
            <a:ext cx="596900" cy="83502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59" idx="3"/>
            <a:endCxn id="71" idx="0"/>
          </p:cNvCxnSpPr>
          <p:nvPr/>
        </p:nvCxnSpPr>
        <p:spPr>
          <a:xfrm>
            <a:off x="3251200" y="4581526"/>
            <a:ext cx="749300" cy="67627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>
            <a:stCxn id="49" idx="3"/>
            <a:endCxn id="66" idx="0"/>
          </p:cNvCxnSpPr>
          <p:nvPr/>
        </p:nvCxnSpPr>
        <p:spPr>
          <a:xfrm>
            <a:off x="4572000" y="3165475"/>
            <a:ext cx="762000" cy="61595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cxnSpLocks noChangeShapeType="1"/>
            <a:stCxn id="5" idx="3"/>
            <a:endCxn id="56" idx="1"/>
          </p:cNvCxnSpPr>
          <p:nvPr/>
        </p:nvCxnSpPr>
        <p:spPr bwMode="auto">
          <a:xfrm>
            <a:off x="6553200" y="2552701"/>
            <a:ext cx="711200" cy="3175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89" name="Rectangle 88"/>
          <p:cNvSpPr/>
          <p:nvPr/>
        </p:nvSpPr>
        <p:spPr>
          <a:xfrm>
            <a:off x="4038600" y="1828800"/>
            <a:ext cx="679450" cy="28733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root</a:t>
            </a:r>
          </a:p>
        </p:txBody>
      </p:sp>
      <p:cxnSp>
        <p:nvCxnSpPr>
          <p:cNvPr id="88" name="Curved Connector 87"/>
          <p:cNvCxnSpPr>
            <a:cxnSpLocks noChangeShapeType="1"/>
            <a:stCxn id="89" idx="3"/>
            <a:endCxn id="6" idx="1"/>
          </p:cNvCxnSpPr>
          <p:nvPr/>
        </p:nvCxnSpPr>
        <p:spPr bwMode="auto">
          <a:xfrm flipV="1">
            <a:off x="4718050" y="1943101"/>
            <a:ext cx="463550" cy="30163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21519" name="TextBox 3"/>
          <p:cNvSpPr txBox="1">
            <a:spLocks noChangeArrowheads="1"/>
          </p:cNvSpPr>
          <p:nvPr/>
        </p:nvSpPr>
        <p:spPr bwMode="auto">
          <a:xfrm>
            <a:off x="6553200" y="3895726"/>
            <a:ext cx="3962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1" indent="-342900">
              <a:buFont typeface="Tw Cen MT" pitchFamily="34" charset="0"/>
              <a:buAutoNum type="arabicPeriod"/>
            </a:pPr>
            <a:r>
              <a:rPr lang="en-US"/>
              <a:t>Remember value of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root.left</a:t>
            </a:r>
            <a:r>
              <a:rPr lang="en-US"/>
              <a:t> (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 = root.left</a:t>
            </a:r>
            <a:r>
              <a:rPr lang="en-US"/>
              <a:t>)</a:t>
            </a:r>
          </a:p>
          <a:p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197100" y="2193925"/>
            <a:ext cx="679450" cy="28575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</a:t>
            </a:r>
          </a:p>
        </p:txBody>
      </p:sp>
      <p:cxnSp>
        <p:nvCxnSpPr>
          <p:cNvPr id="43" name="Curved Connector 42"/>
          <p:cNvCxnSpPr>
            <a:stCxn id="42" idx="3"/>
            <a:endCxn id="51" idx="1"/>
          </p:cNvCxnSpPr>
          <p:nvPr/>
        </p:nvCxnSpPr>
        <p:spPr>
          <a:xfrm>
            <a:off x="2876550" y="2336801"/>
            <a:ext cx="323850" cy="2190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algorithm follows the same recursive search process used for all binary search trees to reach the insertion point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When a leaf is found, the new item is inserted and initially given the color red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the parent is black, we are done; otherwise there is some rearranging to do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We introduce three situations ("cases") that may occur when a node is inserted; more than one can occur after an insertion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grpSp>
        <p:nvGrpSpPr>
          <p:cNvPr id="102403" name="Group 5"/>
          <p:cNvGrpSpPr>
            <a:grpSpLocks/>
          </p:cNvGrpSpPr>
          <p:nvPr/>
        </p:nvGrpSpPr>
        <p:grpSpPr bwMode="auto">
          <a:xfrm>
            <a:off x="2992438" y="2546350"/>
            <a:ext cx="1676400" cy="533400"/>
            <a:chOff x="6324600" y="2286000"/>
            <a:chExt cx="1676400" cy="533400"/>
          </a:xfrm>
        </p:grpSpPr>
        <p:sp>
          <p:nvSpPr>
            <p:cNvPr id="7" name="Oval 6"/>
            <p:cNvSpPr/>
            <p:nvPr/>
          </p:nvSpPr>
          <p:spPr>
            <a:xfrm>
              <a:off x="63246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10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4676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30</a:t>
              </a:r>
            </a:p>
          </p:txBody>
        </p:sp>
      </p:grpSp>
      <p:cxnSp>
        <p:nvCxnSpPr>
          <p:cNvPr id="15" name="Straight Connector 14"/>
          <p:cNvCxnSpPr>
            <a:stCxn id="5" idx="3"/>
          </p:cNvCxnSpPr>
          <p:nvPr/>
        </p:nvCxnSpPr>
        <p:spPr>
          <a:xfrm flipH="1">
            <a:off x="3259139" y="2159000"/>
            <a:ext cx="4206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06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grpSp>
        <p:nvGrpSpPr>
          <p:cNvPr id="103427" name="Group 5"/>
          <p:cNvGrpSpPr>
            <a:grpSpLocks/>
          </p:cNvGrpSpPr>
          <p:nvPr/>
        </p:nvGrpSpPr>
        <p:grpSpPr bwMode="auto">
          <a:xfrm>
            <a:off x="2992438" y="2546350"/>
            <a:ext cx="1676400" cy="533400"/>
            <a:chOff x="6324600" y="2286000"/>
            <a:chExt cx="1676400" cy="533400"/>
          </a:xfrm>
        </p:grpSpPr>
        <p:sp>
          <p:nvSpPr>
            <p:cNvPr id="7" name="Oval 6"/>
            <p:cNvSpPr/>
            <p:nvPr/>
          </p:nvSpPr>
          <p:spPr>
            <a:xfrm>
              <a:off x="63246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10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4676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30</a:t>
              </a:r>
            </a:p>
          </p:txBody>
        </p:sp>
      </p:grpSp>
      <p:cxnSp>
        <p:nvCxnSpPr>
          <p:cNvPr id="15" name="Straight Connector 14"/>
          <p:cNvCxnSpPr>
            <a:stCxn id="5" idx="3"/>
          </p:cNvCxnSpPr>
          <p:nvPr/>
        </p:nvCxnSpPr>
        <p:spPr>
          <a:xfrm flipH="1">
            <a:off x="3259139" y="2159000"/>
            <a:ext cx="4206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68838" y="34274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4" name="Straight Connector 3"/>
          <p:cNvCxnSpPr>
            <a:endCxn id="21" idx="0"/>
          </p:cNvCxnSpPr>
          <p:nvPr/>
        </p:nvCxnSpPr>
        <p:spPr>
          <a:xfrm>
            <a:off x="4589464" y="3001963"/>
            <a:ext cx="346075" cy="42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32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If a parent is red, and its sibling is also red, they can both be changed to black, and the grandparent to red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grpSp>
        <p:nvGrpSpPr>
          <p:cNvPr id="104451" name="Group 5"/>
          <p:cNvGrpSpPr>
            <a:grpSpLocks/>
          </p:cNvGrpSpPr>
          <p:nvPr/>
        </p:nvGrpSpPr>
        <p:grpSpPr bwMode="auto">
          <a:xfrm>
            <a:off x="2992438" y="2546350"/>
            <a:ext cx="1676400" cy="533400"/>
            <a:chOff x="6324600" y="2286000"/>
            <a:chExt cx="1676400" cy="533400"/>
          </a:xfrm>
        </p:grpSpPr>
        <p:sp>
          <p:nvSpPr>
            <p:cNvPr id="7" name="Oval 6"/>
            <p:cNvSpPr/>
            <p:nvPr/>
          </p:nvSpPr>
          <p:spPr>
            <a:xfrm>
              <a:off x="6324600" y="2286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10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467600" y="2286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30</a:t>
              </a:r>
            </a:p>
          </p:txBody>
        </p:sp>
      </p:grpSp>
      <p:cxnSp>
        <p:nvCxnSpPr>
          <p:cNvPr id="15" name="Straight Connector 14"/>
          <p:cNvCxnSpPr>
            <a:stCxn id="5" idx="3"/>
          </p:cNvCxnSpPr>
          <p:nvPr/>
        </p:nvCxnSpPr>
        <p:spPr>
          <a:xfrm flipH="1">
            <a:off x="3259139" y="2159000"/>
            <a:ext cx="4206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68838" y="34274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4" name="Straight Connector 3"/>
          <p:cNvCxnSpPr>
            <a:endCxn id="21" idx="0"/>
          </p:cNvCxnSpPr>
          <p:nvPr/>
        </p:nvCxnSpPr>
        <p:spPr>
          <a:xfrm>
            <a:off x="4589464" y="3001963"/>
            <a:ext cx="346075" cy="42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56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If a parent is red, and its sibling is also red, they can both be changed to black, and the grandparent to red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grpSp>
        <p:nvGrpSpPr>
          <p:cNvPr id="105475" name="Group 5"/>
          <p:cNvGrpSpPr>
            <a:grpSpLocks/>
          </p:cNvGrpSpPr>
          <p:nvPr/>
        </p:nvGrpSpPr>
        <p:grpSpPr bwMode="auto">
          <a:xfrm>
            <a:off x="2992438" y="2546350"/>
            <a:ext cx="1676400" cy="533400"/>
            <a:chOff x="6324600" y="2286000"/>
            <a:chExt cx="1676400" cy="533400"/>
          </a:xfrm>
        </p:grpSpPr>
        <p:sp>
          <p:nvSpPr>
            <p:cNvPr id="7" name="Oval 6"/>
            <p:cNvSpPr/>
            <p:nvPr/>
          </p:nvSpPr>
          <p:spPr>
            <a:xfrm>
              <a:off x="6324600" y="2286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10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467600" y="2286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30</a:t>
              </a:r>
            </a:p>
          </p:txBody>
        </p:sp>
      </p:grpSp>
      <p:cxnSp>
        <p:nvCxnSpPr>
          <p:cNvPr id="15" name="Straight Connector 14"/>
          <p:cNvCxnSpPr>
            <a:stCxn id="5" idx="3"/>
          </p:cNvCxnSpPr>
          <p:nvPr/>
        </p:nvCxnSpPr>
        <p:spPr>
          <a:xfrm flipH="1">
            <a:off x="3259139" y="2159000"/>
            <a:ext cx="4206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68838" y="34274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4" name="Straight Connector 3"/>
          <p:cNvCxnSpPr>
            <a:endCxn id="21" idx="0"/>
          </p:cNvCxnSpPr>
          <p:nvPr/>
        </p:nvCxnSpPr>
        <p:spPr>
          <a:xfrm>
            <a:off x="4589464" y="3001963"/>
            <a:ext cx="346075" cy="42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480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The root can be changed to black and still maintain invariant 4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grpSp>
        <p:nvGrpSpPr>
          <p:cNvPr id="106499" name="Group 5"/>
          <p:cNvGrpSpPr>
            <a:grpSpLocks/>
          </p:cNvGrpSpPr>
          <p:nvPr/>
        </p:nvGrpSpPr>
        <p:grpSpPr bwMode="auto">
          <a:xfrm>
            <a:off x="2992438" y="2546350"/>
            <a:ext cx="1676400" cy="533400"/>
            <a:chOff x="6324600" y="2286000"/>
            <a:chExt cx="1676400" cy="533400"/>
          </a:xfrm>
        </p:grpSpPr>
        <p:sp>
          <p:nvSpPr>
            <p:cNvPr id="7" name="Oval 6"/>
            <p:cNvSpPr/>
            <p:nvPr/>
          </p:nvSpPr>
          <p:spPr>
            <a:xfrm>
              <a:off x="6324600" y="2286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10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467600" y="2286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30</a:t>
              </a:r>
            </a:p>
          </p:txBody>
        </p:sp>
      </p:grpSp>
      <p:cxnSp>
        <p:nvCxnSpPr>
          <p:cNvPr id="15" name="Straight Connector 14"/>
          <p:cNvCxnSpPr>
            <a:stCxn id="5" idx="3"/>
          </p:cNvCxnSpPr>
          <p:nvPr/>
        </p:nvCxnSpPr>
        <p:spPr>
          <a:xfrm flipH="1">
            <a:off x="3259139" y="2159000"/>
            <a:ext cx="4206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68838" y="34274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4" name="Straight Connector 3"/>
          <p:cNvCxnSpPr>
            <a:endCxn id="21" idx="0"/>
          </p:cNvCxnSpPr>
          <p:nvPr/>
        </p:nvCxnSpPr>
        <p:spPr>
          <a:xfrm>
            <a:off x="4589464" y="3001963"/>
            <a:ext cx="346075" cy="42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504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The root can be changed to black and still maintain invariant 4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grpSp>
        <p:nvGrpSpPr>
          <p:cNvPr id="107523" name="Group 5"/>
          <p:cNvGrpSpPr>
            <a:grpSpLocks/>
          </p:cNvGrpSpPr>
          <p:nvPr/>
        </p:nvGrpSpPr>
        <p:grpSpPr bwMode="auto">
          <a:xfrm>
            <a:off x="2992438" y="2546350"/>
            <a:ext cx="1676400" cy="533400"/>
            <a:chOff x="6324600" y="2286000"/>
            <a:chExt cx="1676400" cy="533400"/>
          </a:xfrm>
        </p:grpSpPr>
        <p:sp>
          <p:nvSpPr>
            <p:cNvPr id="7" name="Oval 6"/>
            <p:cNvSpPr/>
            <p:nvPr/>
          </p:nvSpPr>
          <p:spPr>
            <a:xfrm>
              <a:off x="6324600" y="2286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10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467600" y="2286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30</a:t>
              </a:r>
            </a:p>
          </p:txBody>
        </p:sp>
      </p:grpSp>
      <p:cxnSp>
        <p:nvCxnSpPr>
          <p:cNvPr id="15" name="Straight Connector 14"/>
          <p:cNvCxnSpPr>
            <a:stCxn id="5" idx="3"/>
          </p:cNvCxnSpPr>
          <p:nvPr/>
        </p:nvCxnSpPr>
        <p:spPr>
          <a:xfrm flipH="1">
            <a:off x="3259139" y="2159000"/>
            <a:ext cx="420687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68838" y="34274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4" name="Straight Connector 3"/>
          <p:cNvCxnSpPr>
            <a:endCxn id="21" idx="0"/>
          </p:cNvCxnSpPr>
          <p:nvPr/>
        </p:nvCxnSpPr>
        <p:spPr>
          <a:xfrm>
            <a:off x="4589464" y="3001963"/>
            <a:ext cx="346075" cy="42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28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19400" y="4572000"/>
            <a:ext cx="211613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Balanced tree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1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549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68838" y="34274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4" name="Straight Connector 3"/>
          <p:cNvCxnSpPr>
            <a:endCxn id="21" idx="0"/>
          </p:cNvCxnSpPr>
          <p:nvPr/>
        </p:nvCxnSpPr>
        <p:spPr>
          <a:xfrm>
            <a:off x="4589464" y="3001963"/>
            <a:ext cx="346075" cy="42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575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If a parent is red (with no sibling), it can be changed to black, and the grandparent to red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68838" y="34274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4" name="Straight Connector 3"/>
          <p:cNvCxnSpPr>
            <a:endCxn id="21" idx="0"/>
          </p:cNvCxnSpPr>
          <p:nvPr/>
        </p:nvCxnSpPr>
        <p:spPr>
          <a:xfrm>
            <a:off x="4589464" y="3001963"/>
            <a:ext cx="346075" cy="42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599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If a parent is red (with no sibling), it can be changed to black, and the grandparent to red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Algorithm for Rotation </a:t>
            </a:r>
            <a:r>
              <a:rPr lang="en-US"/>
              <a:t>(cont.)</a:t>
            </a:r>
          </a:p>
        </p:txBody>
      </p:sp>
      <p:grpSp>
        <p:nvGrpSpPr>
          <p:cNvPr id="22530" name="Group 8"/>
          <p:cNvGrpSpPr>
            <a:grpSpLocks/>
          </p:cNvGrpSpPr>
          <p:nvPr/>
        </p:nvGrpSpPr>
        <p:grpSpPr bwMode="auto">
          <a:xfrm>
            <a:off x="5181600" y="1676400"/>
            <a:ext cx="1600200" cy="1219200"/>
            <a:chOff x="1752600" y="1828800"/>
            <a:chExt cx="1600200" cy="1219200"/>
          </a:xfrm>
        </p:grpSpPr>
        <p:sp>
          <p:nvSpPr>
            <p:cNvPr id="3" name="Rectangle 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20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2531" name="Group 46"/>
          <p:cNvGrpSpPr>
            <a:grpSpLocks/>
          </p:cNvGrpSpPr>
          <p:nvPr/>
        </p:nvGrpSpPr>
        <p:grpSpPr bwMode="auto">
          <a:xfrm>
            <a:off x="3200400" y="2365375"/>
            <a:ext cx="1600200" cy="1219200"/>
            <a:chOff x="1752600" y="1828800"/>
            <a:chExt cx="1600200" cy="1219200"/>
          </a:xfrm>
        </p:grpSpPr>
        <p:sp>
          <p:nvSpPr>
            <p:cNvPr id="48" name="Rectangle 4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10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2532" name="Group 51"/>
          <p:cNvGrpSpPr>
            <a:grpSpLocks/>
          </p:cNvGrpSpPr>
          <p:nvPr/>
        </p:nvGrpSpPr>
        <p:grpSpPr bwMode="auto">
          <a:xfrm>
            <a:off x="7264400" y="2365375"/>
            <a:ext cx="1600200" cy="1219200"/>
            <a:chOff x="1752600" y="1828800"/>
            <a:chExt cx="1600200" cy="1219200"/>
          </a:xfrm>
        </p:grpSpPr>
        <p:sp>
          <p:nvSpPr>
            <p:cNvPr id="53" name="Rectangle 5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40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2533" name="Group 56"/>
          <p:cNvGrpSpPr>
            <a:grpSpLocks/>
          </p:cNvGrpSpPr>
          <p:nvPr/>
        </p:nvGrpSpPr>
        <p:grpSpPr bwMode="auto">
          <a:xfrm>
            <a:off x="1879600" y="3781425"/>
            <a:ext cx="1600200" cy="1219200"/>
            <a:chOff x="1752600" y="1828800"/>
            <a:chExt cx="1600200" cy="1219200"/>
          </a:xfrm>
        </p:grpSpPr>
        <p:sp>
          <p:nvSpPr>
            <p:cNvPr id="58" name="Rectangle 5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5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2534" name="Group 61"/>
          <p:cNvGrpSpPr>
            <a:grpSpLocks/>
          </p:cNvGrpSpPr>
          <p:nvPr/>
        </p:nvGrpSpPr>
        <p:grpSpPr bwMode="auto">
          <a:xfrm>
            <a:off x="4533900" y="3781425"/>
            <a:ext cx="1600200" cy="1219200"/>
            <a:chOff x="1752600" y="1828800"/>
            <a:chExt cx="1600200" cy="1219200"/>
          </a:xfrm>
        </p:grpSpPr>
        <p:sp>
          <p:nvSpPr>
            <p:cNvPr id="63" name="Rectangle 62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15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2535" name="Group 66"/>
          <p:cNvGrpSpPr>
            <a:grpSpLocks/>
          </p:cNvGrpSpPr>
          <p:nvPr/>
        </p:nvGrpSpPr>
        <p:grpSpPr bwMode="auto">
          <a:xfrm>
            <a:off x="3200400" y="5257800"/>
            <a:ext cx="1600200" cy="1219200"/>
            <a:chOff x="1752600" y="1828800"/>
            <a:chExt cx="1600200" cy="1219200"/>
          </a:xfrm>
        </p:grpSpPr>
        <p:sp>
          <p:nvSpPr>
            <p:cNvPr id="68" name="Rectangle 67"/>
            <p:cNvSpPr/>
            <p:nvPr/>
          </p:nvSpPr>
          <p:spPr>
            <a:xfrm>
              <a:off x="1752600" y="2209800"/>
              <a:ext cx="1600200" cy="838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      = left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right =</a:t>
              </a:r>
            </a:p>
            <a:p>
              <a:pPr>
                <a:defRPr/>
              </a:pPr>
              <a:r>
                <a:rPr lang="en-US" sz="1400" dirty="0">
                  <a:latin typeface="Courier New" pitchFamily="49" charset="0"/>
                  <a:cs typeface="Courier New" pitchFamily="49" charset="0"/>
                </a:rPr>
                <a:t>key  = 7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41600" y="2533650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828800" y="2314575"/>
              <a:ext cx="482600" cy="1905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null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752600" y="1828800"/>
              <a:ext cx="16002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Node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" name="Curved Connector 10"/>
          <p:cNvCxnSpPr>
            <a:cxnSpLocks noChangeShapeType="1"/>
            <a:stCxn id="8" idx="1"/>
            <a:endCxn id="51" idx="3"/>
          </p:cNvCxnSpPr>
          <p:nvPr/>
        </p:nvCxnSpPr>
        <p:spPr bwMode="auto">
          <a:xfrm rot="10800000" flipV="1">
            <a:off x="4800600" y="2257425"/>
            <a:ext cx="457200" cy="298450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cxnSp>
        <p:nvCxnSpPr>
          <p:cNvPr id="78" name="Curved Connector 77"/>
          <p:cNvCxnSpPr>
            <a:stCxn id="50" idx="1"/>
            <a:endCxn id="61" idx="0"/>
          </p:cNvCxnSpPr>
          <p:nvPr/>
        </p:nvCxnSpPr>
        <p:spPr>
          <a:xfrm rot="10800000" flipV="1">
            <a:off x="2679700" y="2946401"/>
            <a:ext cx="596900" cy="83502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59" idx="3"/>
            <a:endCxn id="71" idx="0"/>
          </p:cNvCxnSpPr>
          <p:nvPr/>
        </p:nvCxnSpPr>
        <p:spPr>
          <a:xfrm>
            <a:off x="3251200" y="4581526"/>
            <a:ext cx="749300" cy="67627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>
            <a:stCxn id="49" idx="3"/>
            <a:endCxn id="66" idx="0"/>
          </p:cNvCxnSpPr>
          <p:nvPr/>
        </p:nvCxnSpPr>
        <p:spPr>
          <a:xfrm>
            <a:off x="4572000" y="3165475"/>
            <a:ext cx="762000" cy="61595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cxnSpLocks noChangeShapeType="1"/>
            <a:stCxn id="5" idx="3"/>
            <a:endCxn id="56" idx="1"/>
          </p:cNvCxnSpPr>
          <p:nvPr/>
        </p:nvCxnSpPr>
        <p:spPr bwMode="auto">
          <a:xfrm>
            <a:off x="6553200" y="2476501"/>
            <a:ext cx="711200" cy="79375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89" name="Rectangle 88"/>
          <p:cNvSpPr/>
          <p:nvPr/>
        </p:nvSpPr>
        <p:spPr>
          <a:xfrm>
            <a:off x="4038600" y="1752600"/>
            <a:ext cx="679450" cy="28733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root</a:t>
            </a:r>
          </a:p>
        </p:txBody>
      </p:sp>
      <p:cxnSp>
        <p:nvCxnSpPr>
          <p:cNvPr id="88" name="Curved Connector 87"/>
          <p:cNvCxnSpPr>
            <a:cxnSpLocks noChangeShapeType="1"/>
            <a:stCxn id="89" idx="3"/>
            <a:endCxn id="6" idx="1"/>
          </p:cNvCxnSpPr>
          <p:nvPr/>
        </p:nvCxnSpPr>
        <p:spPr bwMode="auto">
          <a:xfrm flipV="1">
            <a:off x="4718050" y="1866901"/>
            <a:ext cx="463550" cy="30163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22543" name="TextBox 3"/>
          <p:cNvSpPr txBox="1">
            <a:spLocks noChangeArrowheads="1"/>
          </p:cNvSpPr>
          <p:nvPr/>
        </p:nvSpPr>
        <p:spPr bwMode="auto">
          <a:xfrm>
            <a:off x="6553200" y="3895725"/>
            <a:ext cx="3962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1" indent="-342900">
              <a:buFontTx/>
              <a:buAutoNum type="arabicPeriod"/>
            </a:pPr>
            <a:r>
              <a:rPr lang="en-US"/>
              <a:t>Remember value of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root.left</a:t>
            </a:r>
            <a:r>
              <a:rPr lang="en-US"/>
              <a:t> (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 = root.left</a:t>
            </a:r>
            <a:r>
              <a:rPr lang="en-US"/>
              <a:t>)</a:t>
            </a:r>
          </a:p>
          <a:p>
            <a:pPr marL="342900" lvl="1" indent="-342900">
              <a:buFontTx/>
              <a:buAutoNum type="arabicPeriod"/>
            </a:pPr>
            <a:r>
              <a:rPr lang="en-US"/>
              <a:t>Set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root.left</a:t>
            </a:r>
            <a:r>
              <a:rPr lang="en-US"/>
              <a:t> to value of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temp.right</a:t>
            </a:r>
          </a:p>
          <a:p>
            <a:pPr marL="342900" lvl="1" indent="-342900">
              <a:buFontTx/>
              <a:buAutoNum type="arabicPeriod"/>
            </a:pPr>
            <a:endParaRPr lang="en-US"/>
          </a:p>
          <a:p>
            <a:pPr marL="342900" lvl="1" indent="-342900">
              <a:buFontTx/>
              <a:buAutoNum type="arabicPeriod"/>
            </a:pPr>
            <a:endParaRPr lang="en-US"/>
          </a:p>
          <a:p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197100" y="2193925"/>
            <a:ext cx="679450" cy="28575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</a:t>
            </a:r>
          </a:p>
        </p:txBody>
      </p:sp>
      <p:cxnSp>
        <p:nvCxnSpPr>
          <p:cNvPr id="43" name="Curved Connector 42"/>
          <p:cNvCxnSpPr>
            <a:stCxn id="42" idx="3"/>
            <a:endCxn id="51" idx="1"/>
          </p:cNvCxnSpPr>
          <p:nvPr/>
        </p:nvCxnSpPr>
        <p:spPr>
          <a:xfrm>
            <a:off x="2876550" y="2336801"/>
            <a:ext cx="323850" cy="2190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urved Connector 6"/>
          <p:cNvCxnSpPr>
            <a:cxnSpLocks noChangeShapeType="1"/>
            <a:stCxn id="8" idx="1"/>
            <a:endCxn id="66" idx="0"/>
          </p:cNvCxnSpPr>
          <p:nvPr/>
        </p:nvCxnSpPr>
        <p:spPr bwMode="auto">
          <a:xfrm rot="10800000" flipH="1" flipV="1">
            <a:off x="5257800" y="2257425"/>
            <a:ext cx="76200" cy="1524000"/>
          </a:xfrm>
          <a:prstGeom prst="curvedConnector4">
            <a:avLst>
              <a:gd name="adj1" fmla="val -300000"/>
              <a:gd name="adj2" fmla="val 53125"/>
            </a:avLst>
          </a:prstGeom>
          <a:noFill/>
          <a:ln w="10000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68838" y="34274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4" name="Straight Connector 3"/>
          <p:cNvCxnSpPr>
            <a:endCxn id="21" idx="0"/>
          </p:cNvCxnSpPr>
          <p:nvPr/>
        </p:nvCxnSpPr>
        <p:spPr>
          <a:xfrm>
            <a:off x="4589464" y="3001963"/>
            <a:ext cx="346075" cy="42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23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There is one black node on the right and none on the left, which violates invariant 4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68838" y="34274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4" name="Straight Connector 3"/>
          <p:cNvCxnSpPr>
            <a:endCxn id="21" idx="0"/>
          </p:cNvCxnSpPr>
          <p:nvPr/>
        </p:nvCxnSpPr>
        <p:spPr>
          <a:xfrm>
            <a:off x="4589464" y="3001963"/>
            <a:ext cx="346075" cy="42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47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left around the grandparent to correct this</a:t>
            </a:r>
          </a:p>
        </p:txBody>
      </p:sp>
      <p:sp>
        <p:nvSpPr>
          <p:cNvPr id="10" name="Curved Up Arrow 9"/>
          <p:cNvSpPr/>
          <p:nvPr/>
        </p:nvSpPr>
        <p:spPr>
          <a:xfrm rot="10800000">
            <a:off x="3352800" y="1524000"/>
            <a:ext cx="1049338" cy="446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068638" y="25717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cxnSp>
        <p:nvCxnSpPr>
          <p:cNvPr id="4" name="Straight Connector 3"/>
          <p:cNvCxnSpPr>
            <a:stCxn id="5" idx="3"/>
            <a:endCxn id="21" idx="0"/>
          </p:cNvCxnSpPr>
          <p:nvPr/>
        </p:nvCxnSpPr>
        <p:spPr>
          <a:xfrm flipH="1">
            <a:off x="3335339" y="2159000"/>
            <a:ext cx="344487" cy="41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671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Rotate left around the grandparent to correct this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35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068638" y="25717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cxnSp>
        <p:nvCxnSpPr>
          <p:cNvPr id="4" name="Straight Connector 3"/>
          <p:cNvCxnSpPr>
            <a:stCxn id="5" idx="3"/>
            <a:endCxn id="21" idx="0"/>
          </p:cNvCxnSpPr>
          <p:nvPr/>
        </p:nvCxnSpPr>
        <p:spPr>
          <a:xfrm flipH="1">
            <a:off x="3335339" y="2159000"/>
            <a:ext cx="344487" cy="41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695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19400" y="4572000"/>
            <a:ext cx="211613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Balanced tree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2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717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6020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4" name="Straight Connector 3"/>
          <p:cNvCxnSpPr>
            <a:stCxn id="8" idx="3"/>
            <a:endCxn id="21" idx="0"/>
          </p:cNvCxnSpPr>
          <p:nvPr/>
        </p:nvCxnSpPr>
        <p:spPr>
          <a:xfrm flipH="1">
            <a:off x="3868739" y="3001964"/>
            <a:ext cx="344487" cy="35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743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If a parent is red (with no sibling), it can be changed to black, and the grandparent to red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6020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4" name="Straight Connector 3"/>
          <p:cNvCxnSpPr>
            <a:stCxn id="8" idx="3"/>
            <a:endCxn id="21" idx="0"/>
          </p:cNvCxnSpPr>
          <p:nvPr/>
        </p:nvCxnSpPr>
        <p:spPr>
          <a:xfrm flipH="1">
            <a:off x="3868739" y="3001964"/>
            <a:ext cx="344487" cy="35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767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If a parent is red (with no sibling), it can be changed to black, and the grandparent to red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6020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4" name="Straight Connector 3"/>
          <p:cNvCxnSpPr>
            <a:stCxn id="8" idx="3"/>
            <a:endCxn id="21" idx="0"/>
          </p:cNvCxnSpPr>
          <p:nvPr/>
        </p:nvCxnSpPr>
        <p:spPr>
          <a:xfrm flipH="1">
            <a:off x="3868739" y="3001964"/>
            <a:ext cx="344487" cy="35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791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rotation left does not fix the violation of #4</a:t>
            </a:r>
          </a:p>
        </p:txBody>
      </p:sp>
      <p:sp>
        <p:nvSpPr>
          <p:cNvPr id="10" name="Curved Up Arrow 9"/>
          <p:cNvSpPr/>
          <p:nvPr/>
        </p:nvSpPr>
        <p:spPr>
          <a:xfrm rot="10800000">
            <a:off x="3352800" y="1524001"/>
            <a:ext cx="1049338" cy="4492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sp>
        <p:nvSpPr>
          <p:cNvPr id="8" name="Oval 7"/>
          <p:cNvSpPr/>
          <p:nvPr/>
        </p:nvSpPr>
        <p:spPr>
          <a:xfrm>
            <a:off x="3068638" y="245586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cxnSp>
        <p:nvCxnSpPr>
          <p:cNvPr id="16" name="Straight Connector 15"/>
          <p:cNvCxnSpPr>
            <a:stCxn id="5" idx="3"/>
            <a:endCxn id="8" idx="0"/>
          </p:cNvCxnSpPr>
          <p:nvPr/>
        </p:nvCxnSpPr>
        <p:spPr>
          <a:xfrm flipH="1">
            <a:off x="3335339" y="2159001"/>
            <a:ext cx="344487" cy="296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6020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4" name="Straight Connector 3"/>
          <p:cNvCxnSpPr>
            <a:stCxn id="8" idx="5"/>
            <a:endCxn id="21" idx="0"/>
          </p:cNvCxnSpPr>
          <p:nvPr/>
        </p:nvCxnSpPr>
        <p:spPr>
          <a:xfrm>
            <a:off x="3522664" y="2911476"/>
            <a:ext cx="346075" cy="441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815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red node always has black children (a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rotation left does not fix the violation of #4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Insertion into a Red-Black Tree </a:t>
            </a:r>
            <a:r>
              <a:rPr lang="en-US" dirty="0"/>
              <a:t>(cont.)</a:t>
            </a:r>
          </a:p>
        </p:txBody>
      </p:sp>
      <p:sp>
        <p:nvSpPr>
          <p:cNvPr id="5" name="Oval 4"/>
          <p:cNvSpPr/>
          <p:nvPr/>
        </p:nvSpPr>
        <p:spPr>
          <a:xfrm>
            <a:off x="3602038" y="1703388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20</a:t>
            </a:r>
          </a:p>
        </p:txBody>
      </p:sp>
      <p:sp>
        <p:nvSpPr>
          <p:cNvPr id="8" name="Oval 7"/>
          <p:cNvSpPr/>
          <p:nvPr/>
        </p:nvSpPr>
        <p:spPr>
          <a:xfrm>
            <a:off x="4135438" y="254635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30</a:t>
            </a:r>
          </a:p>
        </p:txBody>
      </p: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4056064" y="2159000"/>
            <a:ext cx="346075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602038" y="335280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25</a:t>
            </a:r>
          </a:p>
        </p:txBody>
      </p:sp>
      <p:cxnSp>
        <p:nvCxnSpPr>
          <p:cNvPr id="4" name="Straight Connector 3"/>
          <p:cNvCxnSpPr>
            <a:stCxn id="8" idx="3"/>
            <a:endCxn id="21" idx="0"/>
          </p:cNvCxnSpPr>
          <p:nvPr/>
        </p:nvCxnSpPr>
        <p:spPr>
          <a:xfrm flipH="1">
            <a:off x="3868739" y="3001964"/>
            <a:ext cx="344487" cy="35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839" name="Rectangle 21"/>
          <p:cNvSpPr>
            <a:spLocks noChangeArrowheads="1"/>
          </p:cNvSpPr>
          <p:nvPr/>
        </p:nvSpPr>
        <p:spPr bwMode="auto">
          <a:xfrm>
            <a:off x="6096000" y="1398589"/>
            <a:ext cx="4191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Invariants: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A node is either red or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root is always black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>
                <a:solidFill>
                  <a:srgbClr val="FF0000"/>
                </a:solidFill>
              </a:rPr>
              <a:t>A red node always has black children (a 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>
                <a:solidFill>
                  <a:srgbClr val="FF0000"/>
                </a:solidFill>
              </a:rPr>
              <a:t> reference is considered to refer to a black node)</a:t>
            </a:r>
          </a:p>
          <a:p>
            <a:pPr marL="971550" lvl="1" indent="-514350">
              <a:buFont typeface="Tw Cen MT" pitchFamily="34" charset="0"/>
              <a:buAutoNum type="arabicPeriod"/>
            </a:pPr>
            <a:r>
              <a:rPr lang="en-US"/>
              <a:t>The number of black nodes in any path from the root to a leaf is the same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45720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Back-up to the beginning (don't perform rotation or change colors)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05000" y="1398588"/>
            <a:ext cx="1354138" cy="5715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3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11343</TotalTime>
  <Words>8996</Words>
  <Application>Microsoft Office PowerPoint</Application>
  <PresentationFormat>Widescreen</PresentationFormat>
  <Paragraphs>1795</Paragraphs>
  <Slides>158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158</vt:i4>
      </vt:variant>
    </vt:vector>
  </HeadingPairs>
  <TitlesOfParts>
    <vt:vector size="164" baseType="lpstr">
      <vt:lpstr>Arial</vt:lpstr>
      <vt:lpstr>Courier New</vt:lpstr>
      <vt:lpstr>Tw Cen MT</vt:lpstr>
      <vt:lpstr>Wingdings</vt:lpstr>
      <vt:lpstr>Wingdings 2</vt:lpstr>
      <vt:lpstr>Median</vt:lpstr>
      <vt:lpstr>Self-Balancing Search Trees</vt:lpstr>
      <vt:lpstr>Self-Balancing Search Trees</vt:lpstr>
      <vt:lpstr>Tree Balance and Rotation</vt:lpstr>
      <vt:lpstr>Why Balance is Important</vt:lpstr>
      <vt:lpstr>Rotation</vt:lpstr>
      <vt:lpstr>Rotation</vt:lpstr>
      <vt:lpstr>Algorithm for Rotation</vt:lpstr>
      <vt:lpstr>Algorithm for Rotation (cont.)</vt:lpstr>
      <vt:lpstr>Algorithm for Rotation (cont.)</vt:lpstr>
      <vt:lpstr>Algorithm for Rotation (cont.)</vt:lpstr>
      <vt:lpstr>Algorithm for Rotation (cont.)</vt:lpstr>
      <vt:lpstr>Algorithm for Rotation (cont.)</vt:lpstr>
      <vt:lpstr>Implementing Rotation (cont.)</vt:lpstr>
      <vt:lpstr>AVL Trees</vt:lpstr>
      <vt:lpstr>AVL Trees</vt:lpstr>
      <vt:lpstr>Balancing a Left-Left Tree</vt:lpstr>
      <vt:lpstr>Balancing a Left-Left Tree (cont.)</vt:lpstr>
      <vt:lpstr>Balancing a Left-Left Tree (cont.)</vt:lpstr>
      <vt:lpstr>Balancing a Left-Left Tree (cont.)</vt:lpstr>
      <vt:lpstr>Balancing a Left-Left Tree (cont.)</vt:lpstr>
      <vt:lpstr>Balancing a Left-Left Tree (cont.)</vt:lpstr>
      <vt:lpstr>Balancing a Left-Left Tree (cont.)</vt:lpstr>
      <vt:lpstr>Balancing a Left-Right Tree</vt:lpstr>
      <vt:lpstr>Balancing a Left-Right Tree (cont.)</vt:lpstr>
      <vt:lpstr>Balancing a Left-Right Tree (cont.)</vt:lpstr>
      <vt:lpstr>Balancing a Left-Right Tree (cont.)</vt:lpstr>
      <vt:lpstr>Balancing a Left-Right Tree (cont.)</vt:lpstr>
      <vt:lpstr>Balancing a Left-Right Tree (cont.)</vt:lpstr>
      <vt:lpstr>Balancing a Left-Right Tree (cont.)</vt:lpstr>
      <vt:lpstr>Balancing a Left-Right Tree (cont.)</vt:lpstr>
      <vt:lpstr>Balancing a Left-Right Tree (cont.)</vt:lpstr>
      <vt:lpstr>Balancing a Left-Right Tree (cont.)</vt:lpstr>
      <vt:lpstr>Four Kinds of Critically Unbalanced Trees</vt:lpstr>
      <vt:lpstr>AVL Tree Example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AVL Tree Example (cont.)</vt:lpstr>
      <vt:lpstr>The AVLNode Class</vt:lpstr>
      <vt:lpstr>Inserting into an AVL Tree</vt:lpstr>
      <vt:lpstr>Inserting into an AVL Tree (cont.)</vt:lpstr>
      <vt:lpstr>Initial Algorithm for rebalanceLeft</vt:lpstr>
      <vt:lpstr>Effect of Rotations on Balance</vt:lpstr>
      <vt:lpstr>Effect of Rotations on Balance (cont.)</vt:lpstr>
      <vt:lpstr>Effect of Rotations on Balance (cont.)</vt:lpstr>
      <vt:lpstr>Revised Algorithm for rebalanceLeft</vt:lpstr>
      <vt:lpstr>Method rebalanceLeft</vt:lpstr>
      <vt:lpstr>Method rebalanceRight</vt:lpstr>
      <vt:lpstr>Method decrementBalance</vt:lpstr>
      <vt:lpstr>Method decrementBalance (cont.)</vt:lpstr>
      <vt:lpstr>Removal from an AVL Tree</vt:lpstr>
      <vt:lpstr>Removal from an AVL Tree (cont.)</vt:lpstr>
      <vt:lpstr>Performance of the AVL Tree</vt:lpstr>
      <vt:lpstr>Have a Great MONDAY!</vt:lpstr>
      <vt:lpstr>Red-Black Trees</vt:lpstr>
      <vt:lpstr>Red-Black Trees</vt:lpstr>
      <vt:lpstr>Red-Black Trees (cont.)</vt:lpstr>
      <vt:lpstr>Red-Black Trees (cont.)</vt:lpstr>
      <vt:lpstr>Insertion into a Red-Black Tree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Insertion into a Red-Black Tree (cont.)</vt:lpstr>
      <vt:lpstr> Red-Black Tree Example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Red-Black Tree Example (cont.)</vt:lpstr>
      <vt:lpstr>Implementation of a Red-Black Tree Class</vt:lpstr>
      <vt:lpstr>Implementation of a Red-Black Tree Class (cont.)</vt:lpstr>
      <vt:lpstr>Algorithm for Red-Black Tree Insertion</vt:lpstr>
      <vt:lpstr>Algorithm for Red-Black Tree Insertion (cont.)</vt:lpstr>
      <vt:lpstr>add Starter Method</vt:lpstr>
      <vt:lpstr>The Recursive add Method</vt:lpstr>
      <vt:lpstr>The Recursive add Method (cont.)</vt:lpstr>
      <vt:lpstr>Removal from a Red-Black Tree</vt:lpstr>
      <vt:lpstr>Performance of a Red-Black Tree</vt:lpstr>
      <vt:lpstr>TreeMap and TreeSet Classes</vt:lpstr>
    </vt:vector>
  </TitlesOfParts>
  <Company>Personal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Self-Balancing Search Trees</dc:title>
  <dc:creator>Philip King</dc:creator>
  <cp:lastModifiedBy>Stucki, David</cp:lastModifiedBy>
  <cp:revision>186</cp:revision>
  <dcterms:created xsi:type="dcterms:W3CDTF">2004-06-18T19:37:03Z</dcterms:created>
  <dcterms:modified xsi:type="dcterms:W3CDTF">2022-10-02T01:41:55Z</dcterms:modified>
</cp:coreProperties>
</file>