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448" r:id="rId2"/>
    <p:sldId id="478" r:id="rId3"/>
    <p:sldId id="479" r:id="rId4"/>
    <p:sldId id="465" r:id="rId5"/>
    <p:sldId id="468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</p:sldIdLst>
  <p:sldSz cx="12192000" cy="6858000"/>
  <p:notesSz cx="7315200" cy="9601200"/>
  <p:embeddedFontLst>
    <p:embeddedFont>
      <p:font typeface="Americana BT" panose="02020504070506020904" pitchFamily="18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rmina Lt BT" panose="0207050206030A030404" pitchFamily="18" charset="0"/>
      <p:regular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8655D"/>
    <a:srgbClr val="BF2610"/>
    <a:srgbClr val="C24D67"/>
    <a:srgbClr val="6600FF"/>
    <a:srgbClr val="FF9797"/>
    <a:srgbClr val="F2D59C"/>
    <a:srgbClr val="FFFFFF"/>
    <a:srgbClr val="A7A7A7"/>
    <a:srgbClr val="9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1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commentAuthors" Target="commentAuthor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Binary Search Trees </a:t>
            </a:r>
            <a:r>
              <a:rPr lang="en-US" altLang="en-US" sz="2400" cap="small" dirty="0"/>
              <a:t>(Part II)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0600-3090-4069-95FC-4D0C0D14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600F4-6CC0-41E4-8D94-0FF5D671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3797"/>
            <a:ext cx="9144000" cy="48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9B35-F312-4202-8BFE-1DC9D5F5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61CC3-23F9-4A9C-938C-7AAB76363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saved the hardest for last...</a:t>
            </a:r>
          </a:p>
          <a:p>
            <a:r>
              <a:rPr lang="en-US" dirty="0"/>
              <a:t>Suppose that we want to delete E</a:t>
            </a:r>
          </a:p>
          <a:p>
            <a:pPr lvl="1"/>
            <a:r>
              <a:rPr lang="en-US" dirty="0"/>
              <a:t>What problem arises?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63EC0-A5B6-48C1-89EE-0FD7CED2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00" y="3068588"/>
            <a:ext cx="4625001" cy="35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E149-C3FF-442B-9CBD-68CB1283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time’s a charm...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29497-6895-4F0A-AA76-4D29C966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there are three cases, but this time it breaks down based on how many children the node targeted for deletion has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00BB3-3B05-4A62-957C-A7B19AE1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00" y="3068588"/>
            <a:ext cx="4625001" cy="35706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623D28C-F20B-4C97-8A18-67E578D9FCC0}"/>
              </a:ext>
            </a:extLst>
          </p:cNvPr>
          <p:cNvSpPr/>
          <p:nvPr/>
        </p:nvSpPr>
        <p:spPr bwMode="auto">
          <a:xfrm>
            <a:off x="4416478" y="5197211"/>
            <a:ext cx="440730" cy="44073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3ABCC9-817A-4865-873A-C47A82B35FDA}"/>
              </a:ext>
            </a:extLst>
          </p:cNvPr>
          <p:cNvSpPr/>
          <p:nvPr/>
        </p:nvSpPr>
        <p:spPr bwMode="auto">
          <a:xfrm>
            <a:off x="6171895" y="4491530"/>
            <a:ext cx="440730" cy="44073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70834A-C616-4A8A-AF14-733B7D63F729}"/>
              </a:ext>
            </a:extLst>
          </p:cNvPr>
          <p:cNvSpPr/>
          <p:nvPr/>
        </p:nvSpPr>
        <p:spPr bwMode="auto">
          <a:xfrm>
            <a:off x="4888751" y="3799799"/>
            <a:ext cx="440730" cy="44073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9383-88B1-4583-B37A-96361C41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0"/>
            <a:ext cx="82296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DCDCAA"/>
                </a:solidFill>
                <a:latin typeface="Consolas" panose="020B0609020204030204" pitchFamily="49" charset="0"/>
              </a:rPr>
              <a:t>delete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key) 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root = delete(root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key)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DCDCAA"/>
                </a:solidFill>
                <a:latin typeface="Consolas" panose="020B0609020204030204" pitchFamily="49" charset="0"/>
              </a:rPr>
              <a:t>delete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x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key) 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(x ==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cmp = key.compareTo(x.key)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(cmp &lt;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        x.left  = delete(x.left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key)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} 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(cmp &gt;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        x.right = delete(x.right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key)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} 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{ 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(x.right ==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x.left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(x.left  ==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x.right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t = x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x = min(</a:t>
            </a:r>
            <a:r>
              <a:rPr lang="en-US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t.right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x.right = </a:t>
            </a:r>
            <a:r>
              <a:rPr lang="en-US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deleteMin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t.right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x.left = </a:t>
            </a:r>
            <a:r>
              <a:rPr lang="en-US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t.left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} 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x.size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size(x.left) + size(x.right) + 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x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045F36-F038-46DC-8268-5AD7977E7CD8}"/>
              </a:ext>
            </a:extLst>
          </p:cNvPr>
          <p:cNvSpPr/>
          <p:nvPr/>
        </p:nvSpPr>
        <p:spPr bwMode="auto">
          <a:xfrm>
            <a:off x="6777224" y="165515"/>
            <a:ext cx="1821480" cy="45537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client method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42EAFD-2EF0-4D5E-8F7B-645371859761}"/>
              </a:ext>
            </a:extLst>
          </p:cNvPr>
          <p:cNvSpPr/>
          <p:nvPr/>
        </p:nvSpPr>
        <p:spPr bwMode="auto">
          <a:xfrm>
            <a:off x="6777224" y="1379835"/>
            <a:ext cx="1821480" cy="45537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key not found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2C8BB2-D309-4FE8-AF08-767C672E0CC9}"/>
              </a:ext>
            </a:extLst>
          </p:cNvPr>
          <p:cNvSpPr/>
          <p:nvPr/>
        </p:nvSpPr>
        <p:spPr bwMode="auto">
          <a:xfrm>
            <a:off x="6779055" y="2290574"/>
            <a:ext cx="2884011" cy="125341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navigating the tree to find the key &amp; adjusting links on the way back up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567CC3-5194-415D-9D55-0C63BF86C484}"/>
              </a:ext>
            </a:extLst>
          </p:cNvPr>
          <p:cNvSpPr/>
          <p:nvPr/>
        </p:nvSpPr>
        <p:spPr bwMode="auto">
          <a:xfrm>
            <a:off x="7462111" y="3739439"/>
            <a:ext cx="2049165" cy="28985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0 or 1 children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43E76B-BC60-4322-AD6B-279638668DC1}"/>
              </a:ext>
            </a:extLst>
          </p:cNvPr>
          <p:cNvSpPr/>
          <p:nvPr/>
        </p:nvSpPr>
        <p:spPr bwMode="auto">
          <a:xfrm>
            <a:off x="7462110" y="4070466"/>
            <a:ext cx="2049165" cy="28985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1 child on right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447E09-BE29-4A19-B08D-8A363DA9DC8D}"/>
              </a:ext>
            </a:extLst>
          </p:cNvPr>
          <p:cNvSpPr/>
          <p:nvPr/>
        </p:nvSpPr>
        <p:spPr bwMode="auto">
          <a:xfrm>
            <a:off x="7462109" y="4555773"/>
            <a:ext cx="2049165" cy="92239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2 children: here is the tricky part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7B11FA-3AE5-4FFA-A10B-189DEE39A26B}"/>
              </a:ext>
            </a:extLst>
          </p:cNvPr>
          <p:cNvSpPr/>
          <p:nvPr/>
        </p:nvSpPr>
        <p:spPr bwMode="auto">
          <a:xfrm>
            <a:off x="7485877" y="5754472"/>
            <a:ext cx="2049165" cy="92239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updating sizes on the way back up</a:t>
            </a:r>
          </a:p>
        </p:txBody>
      </p:sp>
    </p:spTree>
    <p:extLst>
      <p:ext uri="{BB962C8B-B14F-4D97-AF65-F5344CB8AC3E}">
        <p14:creationId xmlns:p14="http://schemas.microsoft.com/office/powerpoint/2010/main" val="25095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81D5-B232-4490-B994-19B4FE7B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Comparative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54699-E8AE-41A1-8541-39023167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11101"/>
            <a:ext cx="9144000" cy="42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1BBA-1C88-4C4D-8606-153684E1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Symbol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BF58-9430-458C-84D5-B8E0B91F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One of the benefits of the BST as an implementation for Symbol Tables is that BSTs support ordered keys.</a:t>
            </a:r>
          </a:p>
          <a:p>
            <a:r>
              <a:rPr lang="en-US" sz="2800" dirty="0"/>
              <a:t>You can iterate over the elements of a BST Symbol Table using this order by performing an in-order traversal of the tree</a:t>
            </a:r>
          </a:p>
          <a:p>
            <a:pPr lvl="1"/>
            <a:r>
              <a:rPr lang="en-US" sz="2400" dirty="0"/>
              <a:t>Traverse left subtree</a:t>
            </a:r>
          </a:p>
          <a:p>
            <a:pPr lvl="1"/>
            <a:r>
              <a:rPr lang="en-US" sz="2400" dirty="0"/>
              <a:t>Enqueue key</a:t>
            </a:r>
          </a:p>
          <a:p>
            <a:pPr lvl="1"/>
            <a:r>
              <a:rPr lang="en-US" sz="2400" dirty="0"/>
              <a:t>Traverse right subtree </a:t>
            </a:r>
          </a:p>
        </p:txBody>
      </p:sp>
    </p:spTree>
    <p:extLst>
      <p:ext uri="{BB962C8B-B14F-4D97-AF65-F5344CB8AC3E}">
        <p14:creationId xmlns:p14="http://schemas.microsoft.com/office/powerpoint/2010/main" val="384934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6022-5591-4355-9D31-4473DFF4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Traversal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C4A35-0552-42E5-9AE6-50D51003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5" y="1379835"/>
            <a:ext cx="4391025" cy="3486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F0942-DBCE-4A5F-A41A-0516BBA89D8C}"/>
              </a:ext>
            </a:extLst>
          </p:cNvPr>
          <p:cNvSpPr txBox="1"/>
          <p:nvPr/>
        </p:nvSpPr>
        <p:spPr>
          <a:xfrm>
            <a:off x="5261155" y="3457990"/>
            <a:ext cx="622339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4EC9B0"/>
                </a:solidFill>
                <a:latin typeface="Consolas" panose="020B0609020204030204" pitchFamily="49" charset="0"/>
              </a:rPr>
              <a:t>Iterable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&gt;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keys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&gt; q 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&gt;()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inorder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(root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q)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q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inorder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x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&gt; queue) {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(x ==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inorder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(x.left, q)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q.enqueue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x.key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inorder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(x.right, q)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632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8FD937-D857-4663-BED1-31415992186B}"/>
              </a:ext>
            </a:extLst>
          </p:cNvPr>
          <p:cNvSpPr txBox="1"/>
          <p:nvPr/>
        </p:nvSpPr>
        <p:spPr>
          <a:xfrm>
            <a:off x="935140" y="4546133"/>
            <a:ext cx="3857146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x) { 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(x.left  == 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x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}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min(x.left)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DE34E-13F1-49C1-9B88-02857C366C40}"/>
              </a:ext>
            </a:extLst>
          </p:cNvPr>
          <p:cNvSpPr txBox="1"/>
          <p:nvPr/>
        </p:nvSpPr>
        <p:spPr>
          <a:xfrm>
            <a:off x="935140" y="4546132"/>
            <a:ext cx="3857146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x) { 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x.right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x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}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max(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x.right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E85EB-C777-4C22-B9F7-845E641E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extremes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B44C-BEEE-4BFA-A488-EE776A48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will you always find the smallest key in a BST?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 dirty="0"/>
          </a:p>
          <a:p>
            <a:pPr marL="4745038"/>
            <a:r>
              <a:rPr lang="en-US" dirty="0"/>
              <a:t>What about the largest?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9D8EA-2816-4C53-8931-9FF726FD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740" y="1835206"/>
            <a:ext cx="3518386" cy="27163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1FB9A2E-92BB-4DB3-8C7F-89DFF9723FC2}"/>
              </a:ext>
            </a:extLst>
          </p:cNvPr>
          <p:cNvSpPr/>
          <p:nvPr/>
        </p:nvSpPr>
        <p:spPr bwMode="auto">
          <a:xfrm>
            <a:off x="7067779" y="2861234"/>
            <a:ext cx="440730" cy="44073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DE81DF-BFCB-417E-B94A-1FF8821C0A74}"/>
              </a:ext>
            </a:extLst>
          </p:cNvPr>
          <p:cNvGrpSpPr/>
          <p:nvPr/>
        </p:nvGrpSpPr>
        <p:grpSpPr>
          <a:xfrm>
            <a:off x="2377146" y="2753893"/>
            <a:ext cx="2049165" cy="1130478"/>
            <a:chOff x="853145" y="2753893"/>
            <a:chExt cx="2049165" cy="11304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B2D523-E80B-4CB2-9DD6-0DEAA8D3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90" t="7566" r="66799" b="31570"/>
            <a:stretch/>
          </p:blipFill>
          <p:spPr>
            <a:xfrm>
              <a:off x="853145" y="2753893"/>
              <a:ext cx="2049165" cy="11304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6EFD1A-37EB-41BA-A421-A0BEB5BD1230}"/>
                </a:ext>
              </a:extLst>
            </p:cNvPr>
            <p:cNvSpPr txBox="1"/>
            <p:nvPr/>
          </p:nvSpPr>
          <p:spPr>
            <a:xfrm>
              <a:off x="853145" y="2753893"/>
              <a:ext cx="663391" cy="36933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4F8E44-7798-455F-AEE9-319D9F5A09C5}"/>
              </a:ext>
            </a:extLst>
          </p:cNvPr>
          <p:cNvGrpSpPr/>
          <p:nvPr/>
        </p:nvGrpSpPr>
        <p:grpSpPr>
          <a:xfrm>
            <a:off x="4822255" y="2482366"/>
            <a:ext cx="1720904" cy="1857375"/>
            <a:chOff x="3298255" y="2636815"/>
            <a:chExt cx="1720904" cy="18573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D84D9B-91EC-4715-ABF2-4CEE85ED4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041"/>
            <a:stretch/>
          </p:blipFill>
          <p:spPr>
            <a:xfrm>
              <a:off x="3298255" y="2636815"/>
              <a:ext cx="1720904" cy="1857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3B64B4-CB28-40E5-975B-C53E7FC9DAEE}"/>
                </a:ext>
              </a:extLst>
            </p:cNvPr>
            <p:cNvSpPr txBox="1"/>
            <p:nvPr/>
          </p:nvSpPr>
          <p:spPr>
            <a:xfrm>
              <a:off x="4158707" y="2761291"/>
              <a:ext cx="716873" cy="36933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14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3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DAF4-09C1-4977-9AAB-1EB9FF18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2184-5311-4003-80E0-4811FB56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rank of a node is the position that it would have in a list sorted by key</a:t>
            </a:r>
          </a:p>
          <a:p>
            <a:r>
              <a:rPr lang="en-US" dirty="0"/>
              <a:t>How could we compute</a:t>
            </a:r>
            <a:br>
              <a:rPr lang="en-US" dirty="0"/>
            </a:br>
            <a:r>
              <a:rPr lang="en-US" dirty="0"/>
              <a:t>this?</a:t>
            </a:r>
          </a:p>
          <a:p>
            <a:pPr lvl="1"/>
            <a:r>
              <a:rPr lang="en-US" sz="2400" dirty="0"/>
              <a:t>Recall that we have a</a:t>
            </a:r>
            <a:br>
              <a:rPr lang="en-US" sz="2400" dirty="0"/>
            </a:br>
            <a:r>
              <a:rPr lang="en-US" sz="2400" dirty="0"/>
              <a:t>size associated with each node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405313" lvl="1"/>
            <a:r>
              <a:rPr lang="en-US" sz="2400" dirty="0"/>
              <a:t>How does that help?</a:t>
            </a:r>
          </a:p>
          <a:p>
            <a:pPr marL="4802188" lvl="2"/>
            <a:r>
              <a:rPr lang="en-US" sz="2100" dirty="0"/>
              <a:t>3 cases</a:t>
            </a:r>
          </a:p>
          <a:p>
            <a:pPr marL="5191126" lvl="3"/>
            <a:r>
              <a:rPr lang="en-US" sz="1800" dirty="0"/>
              <a:t>key = </a:t>
            </a:r>
            <a:r>
              <a:rPr lang="en-US" sz="1800" dirty="0" err="1"/>
              <a:t>x.key</a:t>
            </a:r>
            <a:endParaRPr lang="en-US" sz="1800" dirty="0"/>
          </a:p>
          <a:p>
            <a:pPr marL="5191126" lvl="3"/>
            <a:r>
              <a:rPr lang="en-US" sz="1800" dirty="0"/>
              <a:t>key &lt; </a:t>
            </a:r>
            <a:r>
              <a:rPr lang="en-US" sz="1800" dirty="0" err="1"/>
              <a:t>x.key</a:t>
            </a:r>
            <a:endParaRPr lang="en-US" sz="1800" dirty="0"/>
          </a:p>
          <a:p>
            <a:pPr marL="5191126" lvl="3"/>
            <a:r>
              <a:rPr lang="en-US" sz="1800" dirty="0"/>
              <a:t>key &gt; </a:t>
            </a:r>
            <a:r>
              <a:rPr lang="en-US" sz="1800" dirty="0" err="1"/>
              <a:t>x.key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B523C-CAA1-4136-A990-310B6057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40" y="4210050"/>
            <a:ext cx="3381375" cy="255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52B866-9D6C-47F3-9D08-D28AABC4F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31" y="2138785"/>
            <a:ext cx="33813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8928-0B45-45E4-B1C5-F146260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D6D3-3D9B-4F88-A7EB-B6417B33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880" y="1371601"/>
            <a:ext cx="8500240" cy="4561935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DCDCAA"/>
                </a:solidFill>
                <a:latin typeface="Consolas" panose="020B0609020204030204" pitchFamily="49" charset="0"/>
              </a:rPr>
              <a:t>rank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key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x)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(x ==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cmp = key.compareTo(x.key)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(cmp ==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   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size(x.left)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}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else 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(cmp &lt;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   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rank(key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x.left)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}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{ //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(cmp &gt;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+ size(x.left) + rank(key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x.right)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6095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&amp; Ceiling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B21BA-2B67-49BD-84C9-F4154AF6C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recall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an ordered Symbol Table, they take on a related, but subtly different meaning</a:t>
                </a:r>
              </a:p>
              <a:p>
                <a:pPr lvl="1"/>
                <a:r>
                  <a:rPr lang="en-US" dirty="0"/>
                  <a:t>Floor(x): the largest key ≤ x</a:t>
                </a:r>
              </a:p>
              <a:p>
                <a:pPr lvl="1"/>
                <a:r>
                  <a:rPr lang="en-US" dirty="0"/>
                  <a:t>Ceiling(x): the smallest key ≥ 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B21BA-2B67-49BD-84C9-F4154AF6C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DD5947-E330-4E3C-BEE3-2440620E6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987" y="4415635"/>
            <a:ext cx="3778027" cy="23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88FE-E286-4D11-88C4-BD0F1519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3F86-0B89-4F73-8CC9-F001FE44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60" y="1371600"/>
            <a:ext cx="5101435" cy="5257800"/>
          </a:xfrm>
        </p:spPr>
        <p:txBody>
          <a:bodyPr/>
          <a:lstStyle/>
          <a:p>
            <a:r>
              <a:rPr lang="en-US" sz="2400" dirty="0"/>
              <a:t>Case 1: key = x.key</a:t>
            </a:r>
          </a:p>
          <a:p>
            <a:pPr lvl="1"/>
            <a:r>
              <a:rPr lang="en-US" sz="2000" dirty="0"/>
              <a:t>Floor(key) = key</a:t>
            </a:r>
          </a:p>
          <a:p>
            <a:r>
              <a:rPr lang="en-US" sz="2400" dirty="0"/>
              <a:t>Case 2: key &lt; x.key</a:t>
            </a:r>
          </a:p>
          <a:p>
            <a:pPr lvl="1"/>
            <a:r>
              <a:rPr lang="en-US" sz="2000" dirty="0"/>
              <a:t>Floor(key) = Floor(key, x.left)</a:t>
            </a:r>
          </a:p>
          <a:p>
            <a:r>
              <a:rPr lang="en-US" sz="2400" dirty="0"/>
              <a:t>Case 3: key &gt; x.key</a:t>
            </a:r>
          </a:p>
          <a:p>
            <a:pPr lvl="1"/>
            <a:r>
              <a:rPr lang="en-US" sz="2000" dirty="0"/>
              <a:t>Case 3a: Floor(key, x.right) = null</a:t>
            </a:r>
          </a:p>
          <a:p>
            <a:pPr lvl="2"/>
            <a:r>
              <a:rPr lang="en-US" sz="1700" dirty="0"/>
              <a:t>Floor(key) = x.key</a:t>
            </a:r>
          </a:p>
          <a:p>
            <a:pPr lvl="1"/>
            <a:r>
              <a:rPr lang="en-US" sz="2000" dirty="0"/>
              <a:t>Case 3b: Otherwise,</a:t>
            </a:r>
          </a:p>
          <a:p>
            <a:pPr lvl="2"/>
            <a:r>
              <a:rPr lang="en-US" sz="1700" dirty="0"/>
              <a:t>Floor(key) = Floor(key, x.right)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8D97E-403E-406F-8E78-EEA906D8C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20" y="0"/>
            <a:ext cx="3569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09FD-1120-4C67-88F5-55FC229B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7E249-1AA3-4D1A-952F-ACC1DAA709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DCDCAA"/>
                </a:solidFill>
                <a:latin typeface="Consolas" panose="020B0609020204030204" pitchFamily="49" charset="0"/>
              </a:rPr>
              <a:t>floor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x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4EC9B0"/>
                </a:solidFill>
                <a:latin typeface="Consolas" panose="020B0609020204030204" pitchFamily="49" charset="0"/>
              </a:rPr>
              <a:t>Key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key)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(x ==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cmp = key.compareTo(x.key)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(cmp ==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   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x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}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else 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(cmp &lt;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   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floor(x.left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key)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}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else 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    </a:t>
            </a:r>
            <a:r>
              <a:rPr lang="en-US" sz="22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t = floor(x.right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key)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(t != </a:t>
            </a:r>
            <a:r>
              <a:rPr lang="en-US" sz="2200" dirty="0">
                <a:solidFill>
                  <a:srgbClr val="B5CEA8"/>
                </a:solidFill>
                <a:latin typeface="Consolas" panose="020B0609020204030204" pitchFamily="49" charset="0"/>
              </a:rPr>
              <a:t>null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t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       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 x</a:t>
            </a:r>
            <a:r>
              <a:rPr lang="en-US" sz="2200" dirty="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007929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42700</TotalTime>
  <Words>930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Consolas</vt:lpstr>
      <vt:lpstr>Courier New</vt:lpstr>
      <vt:lpstr>Carmina Lt BT</vt:lpstr>
      <vt:lpstr>Arial</vt:lpstr>
      <vt:lpstr>Americana BT</vt:lpstr>
      <vt:lpstr>Verdana</vt:lpstr>
      <vt:lpstr>Cambria Math</vt:lpstr>
      <vt:lpstr>Times New Roman</vt:lpstr>
      <vt:lpstr>Georgia</vt:lpstr>
      <vt:lpstr>Calibri</vt:lpstr>
      <vt:lpstr>Wingdings</vt:lpstr>
      <vt:lpstr>Profile</vt:lpstr>
      <vt:lpstr>Binary Search Trees (Part II) </vt:lpstr>
      <vt:lpstr>Ordered Symbol Tables</vt:lpstr>
      <vt:lpstr>In-Order Traversal</vt:lpstr>
      <vt:lpstr>Finding the extremes</vt:lpstr>
      <vt:lpstr>Rank</vt:lpstr>
      <vt:lpstr>Rank</vt:lpstr>
      <vt:lpstr>Floor &amp; Ceiling</vt:lpstr>
      <vt:lpstr>Computing the Floor</vt:lpstr>
      <vt:lpstr>Floor</vt:lpstr>
      <vt:lpstr>Analysis</vt:lpstr>
      <vt:lpstr>Deletion</vt:lpstr>
      <vt:lpstr>Third time’s a charm...</vt:lpstr>
      <vt:lpstr>PowerPoint Presentation</vt:lpstr>
      <vt:lpstr>Final Comparative Analysis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624</cp:revision>
  <dcterms:created xsi:type="dcterms:W3CDTF">2005-03-22T22:30:11Z</dcterms:created>
  <dcterms:modified xsi:type="dcterms:W3CDTF">2022-09-29T21:30:49Z</dcterms:modified>
</cp:coreProperties>
</file>