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9"/>
  </p:notesMasterIdLst>
  <p:handoutMasterIdLst>
    <p:handoutMasterId r:id="rId20"/>
  </p:handoutMasterIdLst>
  <p:sldIdLst>
    <p:sldId id="448" r:id="rId2"/>
    <p:sldId id="463" r:id="rId3"/>
    <p:sldId id="464" r:id="rId4"/>
    <p:sldId id="465" r:id="rId5"/>
    <p:sldId id="466" r:id="rId6"/>
    <p:sldId id="468" r:id="rId7"/>
    <p:sldId id="467" r:id="rId8"/>
    <p:sldId id="469" r:id="rId9"/>
    <p:sldId id="470" r:id="rId10"/>
    <p:sldId id="471" r:id="rId11"/>
    <p:sldId id="473" r:id="rId12"/>
    <p:sldId id="474" r:id="rId13"/>
    <p:sldId id="475" r:id="rId14"/>
    <p:sldId id="476" r:id="rId15"/>
    <p:sldId id="472" r:id="rId16"/>
    <p:sldId id="477" r:id="rId17"/>
    <p:sldId id="478" r:id="rId18"/>
  </p:sldIdLst>
  <p:sldSz cx="12192000" cy="6858000"/>
  <p:notesSz cx="7315200" cy="9601200"/>
  <p:embeddedFontLst>
    <p:embeddedFont>
      <p:font typeface="Americana BT" panose="02020504070506020904" pitchFamily="18" charset="0"/>
      <p:regular r:id="rId21"/>
      <p:bold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rmina Lt BT" panose="0207050206030A030404" pitchFamily="18" charset="0"/>
      <p:regular r:id="rId28"/>
    </p:embeddedFont>
    <p:embeddedFont>
      <p:font typeface="Garamond" panose="02020404030301010803" pitchFamily="18" charset="0"/>
      <p:regular r:id="rId29"/>
      <p:bold r:id="rId30"/>
      <p: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  <p:embeddedFont>
      <p:font typeface="Verdana" panose="020B0604030504040204" pitchFamily="34" charset="0"/>
      <p:regular r:id="rId36"/>
      <p:bold r:id="rId37"/>
      <p:italic r:id="rId38"/>
      <p:boldItalic r:id="rId39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8655D"/>
    <a:srgbClr val="BF2610"/>
    <a:srgbClr val="C24D67"/>
    <a:srgbClr val="6600FF"/>
    <a:srgbClr val="FF9797"/>
    <a:srgbClr val="F2D59C"/>
    <a:srgbClr val="FFFFFF"/>
    <a:srgbClr val="A7A7A7"/>
    <a:srgbClr val="9B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3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570" y="7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9/27/2022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Binary Search Trees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4D84-843F-47AC-A4F0-1720D5B9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detour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9448-2220-475D-A522-A3202839A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think about the abstract structure of a recursive algorithm that contains a single recursive call, it looks something like this: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(params) {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code segment A;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28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recur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    code segment B;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r>
              <a:rPr lang="en-US" sz="2800" dirty="0"/>
              <a:t>If you think of the chain of recursive calls, when is code segment A executed? Segment B?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M4-10 DETOUR INSIDE RIGHT ARROW Sign - Auxiliary Signs | TAPCO">
            <a:extLst>
              <a:ext uri="{FF2B5EF4-FFF2-40B4-BE49-F238E27FC236}">
                <a16:creationId xmlns:a16="http://schemas.microsoft.com/office/drawing/2014/main" id="{B32BA368-3429-44D4-AAD7-B3F80CB34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85" y="164428"/>
            <a:ext cx="2200955" cy="8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4D84-843F-47AC-A4F0-1720D5B9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detour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9448-2220-475D-A522-A3202839A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8229600" cy="3119930"/>
          </a:xfrm>
        </p:spPr>
        <p:txBody>
          <a:bodyPr/>
          <a:lstStyle/>
          <a:p>
            <a:r>
              <a:rPr lang="en-US" dirty="0"/>
              <a:t>Here is a graphical answer: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</a:t>
            </a:r>
          </a:p>
        </p:txBody>
      </p:sp>
      <p:pic>
        <p:nvPicPr>
          <p:cNvPr id="1026" name="Picture 2" descr="M4-10 DETOUR INSIDE RIGHT ARROW Sign - Auxiliary Signs | TAPCO">
            <a:extLst>
              <a:ext uri="{FF2B5EF4-FFF2-40B4-BE49-F238E27FC236}">
                <a16:creationId xmlns:a16="http://schemas.microsoft.com/office/drawing/2014/main" id="{B32BA368-3429-44D4-AAD7-B3F80CB34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01" y="164428"/>
            <a:ext cx="2200955" cy="8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cursive Functions">
            <a:extLst>
              <a:ext uri="{FF2B5EF4-FFF2-40B4-BE49-F238E27FC236}">
                <a16:creationId xmlns:a16="http://schemas.microsoft.com/office/drawing/2014/main" id="{ED36ED23-F8EC-4B81-B177-13DEF7658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13" y="1940652"/>
            <a:ext cx="6384575" cy="470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38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4D84-843F-47AC-A4F0-1720D5B9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detour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9448-2220-475D-A522-A3202839A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recursive algorithms do all their work on the way down, like </a:t>
            </a:r>
            <a:r>
              <a:rPr lang="en-US" dirty="0">
                <a:solidFill>
                  <a:schemeClr val="accent3"/>
                </a:solidFill>
              </a:rPr>
              <a:t>quicksort</a:t>
            </a:r>
          </a:p>
          <a:p>
            <a:pPr marL="438150" lvl="1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algorithm quicksort(A, lo, hi) is</a:t>
            </a:r>
          </a:p>
          <a:p>
            <a:pPr marL="438150" lvl="1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lo &lt; hi then</a:t>
            </a:r>
          </a:p>
          <a:p>
            <a:pPr marL="438150" lvl="1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 := partition(A, lo, hi)</a:t>
            </a:r>
          </a:p>
          <a:p>
            <a:pPr marL="438150" lvl="1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quicksort(A, lo, p - 1)</a:t>
            </a:r>
          </a:p>
          <a:p>
            <a:pPr marL="438150" lvl="1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quicksort(A, p + 1, hi)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M4-10 DETOUR INSIDE RIGHT ARROW Sign - Auxiliary Signs | TAPCO">
            <a:extLst>
              <a:ext uri="{FF2B5EF4-FFF2-40B4-BE49-F238E27FC236}">
                <a16:creationId xmlns:a16="http://schemas.microsoft.com/office/drawing/2014/main" id="{B32BA368-3429-44D4-AAD7-B3F80CB34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01" y="164428"/>
            <a:ext cx="2200955" cy="8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4D84-843F-47AC-A4F0-1720D5B9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detour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9448-2220-475D-A522-A3202839A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others do all their work on the way up, like </a:t>
            </a:r>
            <a:r>
              <a:rPr lang="en-US" dirty="0" err="1">
                <a:solidFill>
                  <a:schemeClr val="accent3"/>
                </a:solidFill>
              </a:rPr>
              <a:t>mergesort</a:t>
            </a:r>
            <a:endParaRPr lang="en-US" dirty="0">
              <a:solidFill>
                <a:schemeClr val="accent3"/>
              </a:solidFill>
            </a:endParaRPr>
          </a:p>
          <a:p>
            <a:pPr marL="438150" lvl="1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algorithm </a:t>
            </a:r>
            <a:r>
              <a:rPr lang="en-US" sz="2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(A, lo, hi) is</a:t>
            </a:r>
          </a:p>
          <a:p>
            <a:pPr marL="438150" lvl="1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lo &lt; hi then</a:t>
            </a:r>
          </a:p>
          <a:p>
            <a:pPr marL="438150" lvl="1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m := (lo + hi) / 2</a:t>
            </a:r>
          </a:p>
          <a:p>
            <a:pPr marL="438150" lvl="1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(A, lo, m)</a:t>
            </a:r>
          </a:p>
          <a:p>
            <a:pPr marL="438150" lvl="1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mergesort</a:t>
            </a: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(A, m + 1, hi)</a:t>
            </a:r>
          </a:p>
          <a:p>
            <a:pPr marL="438150" lvl="1" indent="0">
              <a:buNone/>
            </a:pPr>
            <a:r>
              <a:rPr 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merge(A, lo, m, hi)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So let’s look at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r>
              <a:rPr lang="en-US" dirty="0"/>
              <a:t> again</a:t>
            </a:r>
            <a:endParaRPr lang="en-US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M4-10 DETOUR INSIDE RIGHT ARROW Sign - Auxiliary Signs | TAPCO">
            <a:extLst>
              <a:ext uri="{FF2B5EF4-FFF2-40B4-BE49-F238E27FC236}">
                <a16:creationId xmlns:a16="http://schemas.microsoft.com/office/drawing/2014/main" id="{B32BA368-3429-44D4-AAD7-B3F80CB34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01" y="164428"/>
            <a:ext cx="2200955" cy="8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08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4D84-843F-47AC-A4F0-1720D5B9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9448-2220-475D-A522-A3202839A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89620"/>
            <a:ext cx="8229600" cy="653978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value) 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cmp = key.compareTo(x.key)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(cmp == 0) {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x.val = value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(cmp &lt; 0){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(x.left == </a:t>
            </a:r>
            <a:r>
              <a:rPr lang="en-US" sz="18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x.left =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(key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put(x.left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key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(x.right == </a:t>
            </a:r>
            <a:r>
              <a:rPr lang="en-US" sz="18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x.right =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(key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put(x.right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key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x.size = 1 + size(x.left) + size(x.right);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99E9E6-5849-4D03-A128-E24D9B4440F8}"/>
              </a:ext>
            </a:extLst>
          </p:cNvPr>
          <p:cNvSpPr/>
          <p:nvPr/>
        </p:nvSpPr>
        <p:spPr bwMode="auto">
          <a:xfrm>
            <a:off x="3540870" y="2670050"/>
            <a:ext cx="3794750" cy="455370"/>
          </a:xfrm>
          <a:prstGeom prst="round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565DA2-DD36-4DD7-96F3-D7BF20BAB2A9}"/>
              </a:ext>
            </a:extLst>
          </p:cNvPr>
          <p:cNvSpPr/>
          <p:nvPr/>
        </p:nvSpPr>
        <p:spPr bwMode="auto">
          <a:xfrm>
            <a:off x="3540870" y="4649725"/>
            <a:ext cx="3794750" cy="455370"/>
          </a:xfrm>
          <a:prstGeom prst="roundRect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B745F09-C8B6-4083-BA62-D11D1EFD3D93}"/>
              </a:ext>
            </a:extLst>
          </p:cNvPr>
          <p:cNvSpPr/>
          <p:nvPr/>
        </p:nvSpPr>
        <p:spPr bwMode="auto">
          <a:xfrm>
            <a:off x="2453040" y="418427"/>
            <a:ext cx="5919810" cy="202393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7D1F80-A43F-4FF4-99E3-C90222756F48}"/>
              </a:ext>
            </a:extLst>
          </p:cNvPr>
          <p:cNvSpPr/>
          <p:nvPr/>
        </p:nvSpPr>
        <p:spPr bwMode="auto">
          <a:xfrm>
            <a:off x="2478340" y="3201316"/>
            <a:ext cx="5919810" cy="1214321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4FF0DC-0FB6-42C8-9C10-16EA02D7437F}"/>
              </a:ext>
            </a:extLst>
          </p:cNvPr>
          <p:cNvSpPr/>
          <p:nvPr/>
        </p:nvSpPr>
        <p:spPr bwMode="auto">
          <a:xfrm>
            <a:off x="2453040" y="5478166"/>
            <a:ext cx="5919810" cy="84125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7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7A627-65AF-48CA-A341-2F1CEDA1A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6C28A-DCD5-4F52-8A57-27ABB6656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71600"/>
            <a:ext cx="5632700" cy="5257800"/>
          </a:xfrm>
        </p:spPr>
        <p:txBody>
          <a:bodyPr/>
          <a:lstStyle/>
          <a:p>
            <a:r>
              <a:rPr lang="en-US" dirty="0"/>
              <a:t>We are doing a check on the way down every time we don’t have a hit: is the subtree in the direction that we need to go empty or not?</a:t>
            </a:r>
          </a:p>
          <a:p>
            <a:r>
              <a:rPr lang="en-US" dirty="0"/>
              <a:t>The authors realized that there is a cleaner way to implement this...</a:t>
            </a:r>
          </a:p>
          <a:p>
            <a:r>
              <a:rPr lang="en-US" dirty="0"/>
              <a:t>VS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FBDA3-CA9B-4EF7-B7ED-98E0256FD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7374" y="1395376"/>
            <a:ext cx="3133826" cy="50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EABF-A00E-4FCC-A9CC-308D08EE1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FF073-5ACC-465E-AB55-D47735699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There are many possible trees for any set of keys, depending on the order of insertion</a:t>
            </a:r>
          </a:p>
          <a:p>
            <a:pPr marL="0" indent="0">
              <a:buNone/>
              <a:tabLst>
                <a:tab pos="3429000" algn="l"/>
              </a:tabLst>
            </a:pPr>
            <a:r>
              <a:rPr lang="en-US" dirty="0"/>
              <a:t>A B C	 B C A			      C B A</a:t>
            </a:r>
          </a:p>
          <a:p>
            <a:pPr marL="0" indent="0">
              <a:buNone/>
              <a:tabLst>
                <a:tab pos="3429000" algn="l"/>
              </a:tabLst>
            </a:pPr>
            <a:endParaRPr lang="en-US" dirty="0"/>
          </a:p>
          <a:p>
            <a:pPr marL="0" indent="0">
              <a:buNone/>
              <a:tabLst>
                <a:tab pos="3429000" algn="l"/>
              </a:tabLst>
            </a:pPr>
            <a:endParaRPr lang="en-US" dirty="0"/>
          </a:p>
          <a:p>
            <a:pPr marL="0" indent="0">
              <a:buNone/>
              <a:tabLst>
                <a:tab pos="3429000" algn="l"/>
              </a:tabLst>
            </a:pPr>
            <a:endParaRPr lang="en-US" dirty="0"/>
          </a:p>
          <a:p>
            <a:pPr marL="0" indent="0">
              <a:buNone/>
              <a:tabLst>
                <a:tab pos="3429000" algn="l"/>
              </a:tabLst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4F273-A6C6-445D-93AE-F82E7744E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45" y="3072766"/>
            <a:ext cx="1066800" cy="1533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442F4A-B8CB-430E-8E9A-200A54562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888" y="3258502"/>
            <a:ext cx="1038225" cy="1162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9F11C7-002D-4B5D-8872-ED1198F91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455" y="3068002"/>
            <a:ext cx="1019175" cy="1543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D8408F-E176-4220-AF2D-889E3EFEE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299" y="4914424"/>
            <a:ext cx="66294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ACCE-6166-4391-9AA5-299095767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B6CC-9154-4115-88EA-4F1D505E1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880" y="5402270"/>
            <a:ext cx="8576135" cy="122713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Statistical studies have shown that the worst case can be mitigated if it is possible to randomly shuffle the keys: N gets reduced to around 4.31 ln 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0F6E30-E1D1-44E8-BEEE-9A2C76B69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236" y="1455730"/>
            <a:ext cx="9256843" cy="371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9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FEF61-748F-404E-80B4-33841289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C948-B0F9-4BA3-A01B-5433CF27B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Definition: A BST is a binary tree in symmetric order</a:t>
            </a:r>
          </a:p>
          <a:p>
            <a:r>
              <a:rPr lang="en-US" sz="2400" dirty="0"/>
              <a:t>A binary tree is either:</a:t>
            </a:r>
          </a:p>
          <a:p>
            <a:pPr lvl="1"/>
            <a:r>
              <a:rPr lang="en-US" sz="2000" dirty="0"/>
              <a:t>empty</a:t>
            </a:r>
          </a:p>
          <a:p>
            <a:pPr lvl="1"/>
            <a:r>
              <a:rPr lang="en-US" sz="2000" dirty="0"/>
              <a:t>Two disjoint binary trees (left &amp; right)</a:t>
            </a:r>
          </a:p>
          <a:p>
            <a:pPr marL="471487" lvl="1" indent="0">
              <a:buNone/>
            </a:pPr>
            <a:endParaRPr lang="en-US" sz="2000" dirty="0"/>
          </a:p>
          <a:p>
            <a:pPr marL="471487" lvl="1" indent="0">
              <a:buNone/>
            </a:pPr>
            <a:endParaRPr lang="en-US" sz="2000" dirty="0"/>
          </a:p>
          <a:p>
            <a:r>
              <a:rPr lang="en-US" sz="2400" dirty="0"/>
              <a:t>A tree in symmetric order: each node has a key that is</a:t>
            </a:r>
          </a:p>
          <a:p>
            <a:pPr lvl="1"/>
            <a:r>
              <a:rPr lang="en-US" sz="2000" dirty="0"/>
              <a:t>Larger than all keys in its left subtree</a:t>
            </a:r>
          </a:p>
          <a:p>
            <a:pPr lvl="1"/>
            <a:r>
              <a:rPr lang="en-US" sz="2000" dirty="0"/>
              <a:t>Smaller than all keys in its right subtree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C3CDC-B468-4A42-AAA7-F4B68C3C6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796" y="1911101"/>
            <a:ext cx="2733675" cy="1838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03A7DA-8C5A-4BFF-B06A-26231000A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646" y="4962526"/>
            <a:ext cx="3171825" cy="1666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5E2C71-87B4-4A16-B196-5FCD32D3465B}"/>
              </a:ext>
            </a:extLst>
          </p:cNvPr>
          <p:cNvSpPr txBox="1"/>
          <p:nvPr/>
        </p:nvSpPr>
        <p:spPr>
          <a:xfrm>
            <a:off x="8681029" y="6518797"/>
            <a:ext cx="1361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>
                <a:solidFill>
                  <a:srgbClr val="C8655D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but smaller than </a:t>
            </a:r>
            <a:r>
              <a:rPr lang="en-US" sz="1200" b="1" dirty="0">
                <a:solidFill>
                  <a:srgbClr val="C8655D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4437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DAF4-09C1-4977-9AAB-1EB9FF18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 BST: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2184-5311-4003-80E0-4811FB563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key is less than key in current node, go to the left; if greater then go right; otherwise it is a hit</a:t>
            </a:r>
          </a:p>
          <a:p>
            <a:pPr lvl="1"/>
            <a:r>
              <a:rPr lang="en-US" dirty="0"/>
              <a:t>key: C</a:t>
            </a:r>
          </a:p>
          <a:p>
            <a:pPr lvl="1"/>
            <a:r>
              <a:rPr lang="en-US" dirty="0"/>
              <a:t>key: 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2C010-1784-4330-B3AB-CD5163530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932" y="2821841"/>
            <a:ext cx="5401449" cy="371885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44C84DE-026E-49C2-92B3-52154F09A9EC}"/>
              </a:ext>
            </a:extLst>
          </p:cNvPr>
          <p:cNvSpPr/>
          <p:nvPr/>
        </p:nvSpPr>
        <p:spPr bwMode="auto">
          <a:xfrm>
            <a:off x="7464853" y="2757832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1586441-7AAA-4E84-9A7C-9B2B2F2DF2C4}"/>
              </a:ext>
            </a:extLst>
          </p:cNvPr>
          <p:cNvSpPr/>
          <p:nvPr/>
        </p:nvSpPr>
        <p:spPr bwMode="auto">
          <a:xfrm>
            <a:off x="5358081" y="3532327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B918F4-6452-43F2-8B18-77DD6A12B930}"/>
              </a:ext>
            </a:extLst>
          </p:cNvPr>
          <p:cNvSpPr/>
          <p:nvPr/>
        </p:nvSpPr>
        <p:spPr bwMode="auto">
          <a:xfrm>
            <a:off x="4332127" y="4272989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BC4F898-8720-419A-9EA4-D4DB1D3C37DA}"/>
              </a:ext>
            </a:extLst>
          </p:cNvPr>
          <p:cNvSpPr/>
          <p:nvPr/>
        </p:nvSpPr>
        <p:spPr bwMode="auto">
          <a:xfrm>
            <a:off x="4850588" y="5036511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7ACD2E6-6696-479A-8EE1-13897C01B18D}"/>
              </a:ext>
            </a:extLst>
          </p:cNvPr>
          <p:cNvSpPr/>
          <p:nvPr/>
        </p:nvSpPr>
        <p:spPr bwMode="auto">
          <a:xfrm>
            <a:off x="7470949" y="2763928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5660E5-BB82-4AD7-8AE9-C97419685ECC}"/>
              </a:ext>
            </a:extLst>
          </p:cNvPr>
          <p:cNvSpPr/>
          <p:nvPr/>
        </p:nvSpPr>
        <p:spPr bwMode="auto">
          <a:xfrm>
            <a:off x="5358081" y="3532327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38C9C39-FF54-4833-8065-22B07B89479B}"/>
              </a:ext>
            </a:extLst>
          </p:cNvPr>
          <p:cNvSpPr/>
          <p:nvPr/>
        </p:nvSpPr>
        <p:spPr bwMode="auto">
          <a:xfrm>
            <a:off x="6744100" y="4282133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5EEA94-1BC0-45C3-83EF-4A13BE450DD9}"/>
              </a:ext>
            </a:extLst>
          </p:cNvPr>
          <p:cNvSpPr/>
          <p:nvPr/>
        </p:nvSpPr>
        <p:spPr bwMode="auto">
          <a:xfrm>
            <a:off x="5762245" y="5036511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0CDDEC-E681-41DD-BFA3-69049D682ADF}"/>
              </a:ext>
            </a:extLst>
          </p:cNvPr>
          <p:cNvSpPr/>
          <p:nvPr/>
        </p:nvSpPr>
        <p:spPr bwMode="auto">
          <a:xfrm>
            <a:off x="6158884" y="5779459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7DCFA1-5BB4-4C49-829D-322AAF3BCCCF}"/>
              </a:ext>
            </a:extLst>
          </p:cNvPr>
          <p:cNvSpPr/>
          <p:nvPr/>
        </p:nvSpPr>
        <p:spPr bwMode="auto">
          <a:xfrm>
            <a:off x="5875721" y="6259220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E85EB-C777-4C22-B9F7-845E641E2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 BST: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8B44C-BEEE-4BFA-A488-EE776A48C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key: 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9D8EA-2816-4C53-8931-9FF726FD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96" y="2594156"/>
            <a:ext cx="5226710" cy="40352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8763127-DEA3-48E7-9C3F-BF6891E5947C}"/>
              </a:ext>
            </a:extLst>
          </p:cNvPr>
          <p:cNvSpPr/>
          <p:nvPr/>
        </p:nvSpPr>
        <p:spPr bwMode="auto">
          <a:xfrm>
            <a:off x="7496400" y="2577230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900F19-1243-4763-9B70-37782C113BF9}"/>
              </a:ext>
            </a:extLst>
          </p:cNvPr>
          <p:cNvSpPr/>
          <p:nvPr/>
        </p:nvSpPr>
        <p:spPr bwMode="auto">
          <a:xfrm>
            <a:off x="5297270" y="3384195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61C474-791F-4BDE-957A-AF0B017753C8}"/>
              </a:ext>
            </a:extLst>
          </p:cNvPr>
          <p:cNvSpPr/>
          <p:nvPr/>
        </p:nvSpPr>
        <p:spPr bwMode="auto">
          <a:xfrm>
            <a:off x="6756195" y="4176520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9C089C-1DC0-4890-BCF7-7B3B96F268ED}"/>
              </a:ext>
            </a:extLst>
          </p:cNvPr>
          <p:cNvSpPr/>
          <p:nvPr/>
        </p:nvSpPr>
        <p:spPr bwMode="auto">
          <a:xfrm>
            <a:off x="5727040" y="4972052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953052-424C-4CCF-9F96-CCBB4BDE1D09}"/>
              </a:ext>
            </a:extLst>
          </p:cNvPr>
          <p:cNvSpPr/>
          <p:nvPr/>
        </p:nvSpPr>
        <p:spPr bwMode="auto">
          <a:xfrm>
            <a:off x="5337050" y="5629956"/>
            <a:ext cx="607160" cy="834845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FB9A2E-92BB-4DB3-8C7F-89DFF9723FC2}"/>
              </a:ext>
            </a:extLst>
          </p:cNvPr>
          <p:cNvSpPr/>
          <p:nvPr/>
        </p:nvSpPr>
        <p:spPr bwMode="auto">
          <a:xfrm>
            <a:off x="5326990" y="5761627"/>
            <a:ext cx="548640" cy="548640"/>
          </a:xfrm>
          <a:prstGeom prst="ellipse">
            <a:avLst/>
          </a:pr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8494-B555-4F81-9617-738D7882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BST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C5B5E-6D13-4A0D-B5E4-913E8420B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BST Node: 4 fields</a:t>
            </a:r>
          </a:p>
          <a:p>
            <a:pPr lvl="1"/>
            <a:r>
              <a:rPr lang="en-US" sz="2000" dirty="0"/>
              <a:t>Key and Value references</a:t>
            </a:r>
          </a:p>
          <a:p>
            <a:pPr lvl="1"/>
            <a:r>
              <a:rPr lang="en-US" sz="2000" dirty="0"/>
              <a:t>Left and Right references</a:t>
            </a:r>
          </a:p>
          <a:p>
            <a:r>
              <a:rPr lang="en-US" sz="2400" dirty="0"/>
              <a:t>VS Code</a:t>
            </a:r>
          </a:p>
          <a:p>
            <a:r>
              <a:rPr lang="en-US" sz="2400" dirty="0"/>
              <a:t>Awkward Language Sidebar</a:t>
            </a:r>
          </a:p>
          <a:p>
            <a:pPr lvl="1"/>
            <a:r>
              <a:rPr lang="en-US" sz="2000" dirty="0"/>
              <a:t>Conceptually we want to define BST recursively as we have</a:t>
            </a:r>
          </a:p>
          <a:p>
            <a:pPr lvl="1"/>
            <a:r>
              <a:rPr lang="en-US" sz="2000" dirty="0"/>
              <a:t>This leads Sedgewick &amp; Wayne to use </a:t>
            </a:r>
            <a:r>
              <a:rPr lang="en-US" sz="2000" dirty="0">
                <a:solidFill>
                  <a:srgbClr val="FF0000"/>
                </a:solidFill>
              </a:rPr>
              <a:t>IS-A</a:t>
            </a:r>
            <a:r>
              <a:rPr lang="en-US" sz="2000" dirty="0"/>
              <a:t> language</a:t>
            </a:r>
          </a:p>
          <a:p>
            <a:pPr lvl="2"/>
            <a:r>
              <a:rPr lang="en-US" sz="1700" dirty="0"/>
              <a:t>A BST </a:t>
            </a:r>
            <a:r>
              <a:rPr lang="en-US" sz="1700" dirty="0">
                <a:solidFill>
                  <a:srgbClr val="FF0000"/>
                </a:solidFill>
              </a:rPr>
              <a:t>is a</a:t>
            </a:r>
            <a:r>
              <a:rPr lang="en-US" sz="1700" dirty="0"/>
              <a:t> reference to a root Node</a:t>
            </a:r>
          </a:p>
          <a:p>
            <a:pPr lvl="1"/>
            <a:r>
              <a:rPr lang="en-US" sz="2000" dirty="0"/>
              <a:t>However, in terms of our Java implementation, we want to present a BST API that doesn’t reveal to the client any implementation details, so our implementation must use a </a:t>
            </a:r>
            <a:r>
              <a:rPr lang="en-US" sz="2000" dirty="0">
                <a:solidFill>
                  <a:srgbClr val="FF0000"/>
                </a:solidFill>
              </a:rPr>
              <a:t>HAS-A</a:t>
            </a:r>
            <a:r>
              <a:rPr lang="en-US" sz="2000" dirty="0"/>
              <a:t> approach</a:t>
            </a:r>
          </a:p>
          <a:p>
            <a:pPr lvl="2"/>
            <a:r>
              <a:rPr lang="en-US" sz="1700" dirty="0"/>
              <a:t>A Java BST </a:t>
            </a:r>
            <a:r>
              <a:rPr lang="en-US" sz="1700" dirty="0">
                <a:solidFill>
                  <a:srgbClr val="FF0000"/>
                </a:solidFill>
              </a:rPr>
              <a:t>has a</a:t>
            </a:r>
            <a:r>
              <a:rPr lang="en-US" sz="1700" dirty="0"/>
              <a:t> reference to a root Node</a:t>
            </a:r>
          </a:p>
          <a:p>
            <a:pPr lvl="1"/>
            <a:r>
              <a:rPr lang="en-US" sz="2000" dirty="0"/>
              <a:t>In other words, the client interacts with the BST only in terms of keys/values, not in terms of Nodes (which are hidden)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E5E1D-FC8E-499C-98CF-55C5E3204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846" y="1371601"/>
            <a:ext cx="3737155" cy="21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DAF4-09C1-4977-9AAB-1EB9FF18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get(key)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2184-5311-4003-80E0-4811FB563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 method from API delegates all of its work to a private recursive method, starting at the root</a:t>
            </a:r>
          </a:p>
          <a:p>
            <a:r>
              <a:rPr lang="en-US" dirty="0"/>
              <a:t>VS Code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/>
              <a:t>Two cases:</a:t>
            </a:r>
          </a:p>
          <a:p>
            <a:pPr lvl="2"/>
            <a:r>
              <a:rPr lang="en-US" dirty="0"/>
              <a:t>Key found </a:t>
            </a:r>
            <a:r>
              <a:rPr lang="en-US"/>
              <a:t>in tree: time proportional to </a:t>
            </a:r>
            <a:r>
              <a:rPr lang="en-US" dirty="0"/>
              <a:t>depth of node</a:t>
            </a:r>
          </a:p>
          <a:p>
            <a:pPr lvl="2"/>
            <a:r>
              <a:rPr lang="en-US" dirty="0"/>
              <a:t>Key </a:t>
            </a:r>
            <a:r>
              <a:rPr lang="en-US"/>
              <a:t>not found: time proportional to </a:t>
            </a:r>
            <a:r>
              <a:rPr lang="en-US" dirty="0"/>
              <a:t>depth of node where insertion would take place to add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4D84-843F-47AC-A4F0-1720D5B9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9448-2220-475D-A522-A3202839A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public method delegates to private recursive method</a:t>
            </a:r>
          </a:p>
          <a:p>
            <a:r>
              <a:rPr lang="en-US" dirty="0"/>
              <a:t> Also two cases</a:t>
            </a:r>
          </a:p>
          <a:p>
            <a:pPr lvl="1"/>
            <a:r>
              <a:rPr lang="en-US" dirty="0"/>
              <a:t>Key already in tree: update value in corresponding node</a:t>
            </a:r>
          </a:p>
          <a:p>
            <a:pPr lvl="1"/>
            <a:r>
              <a:rPr lang="en-US" dirty="0"/>
              <a:t>Key not in tree: add new node &amp; update size of all the ancestors</a:t>
            </a:r>
          </a:p>
        </p:txBody>
      </p:sp>
    </p:spTree>
    <p:extLst>
      <p:ext uri="{BB962C8B-B14F-4D97-AF65-F5344CB8AC3E}">
        <p14:creationId xmlns:p14="http://schemas.microsoft.com/office/powerpoint/2010/main" val="19745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4D84-843F-47AC-A4F0-1720D5B9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9448-2220-475D-A522-A3202839A64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value) 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(root == </a:t>
            </a:r>
            <a:r>
              <a:rPr lang="en-US" sz="24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 =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(key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1)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4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put(root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key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value)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5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4D84-843F-47AC-A4F0-1720D5B9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put(key, value)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9448-2220-475D-A522-A3202839A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89620"/>
            <a:ext cx="8229600" cy="653978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value) 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cmp = key.compareTo(x.key)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(cmp == 0) {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x.val = value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(cmp &lt; 0){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(x.left == </a:t>
            </a:r>
            <a:r>
              <a:rPr lang="en-US" sz="18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x.left =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(key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put(x.left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key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(x.right == </a:t>
            </a:r>
            <a:r>
              <a:rPr lang="en-US" sz="18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x.right =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(key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lang="en-US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put(x.right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key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value)</a:t>
            </a: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x.size = 1 + size(x.left) + size(x.right);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5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39543</TotalTime>
  <Words>1084</Words>
  <Application>Microsoft Office PowerPoint</Application>
  <PresentationFormat>Widescreen</PresentationFormat>
  <Paragraphs>135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Verdana</vt:lpstr>
      <vt:lpstr>Arial</vt:lpstr>
      <vt:lpstr>Times New Roman</vt:lpstr>
      <vt:lpstr>Calibri</vt:lpstr>
      <vt:lpstr>Carmina Lt BT</vt:lpstr>
      <vt:lpstr>Garamond</vt:lpstr>
      <vt:lpstr>Courier New</vt:lpstr>
      <vt:lpstr>Wingdings</vt:lpstr>
      <vt:lpstr>Americana BT</vt:lpstr>
      <vt:lpstr>Georgia</vt:lpstr>
      <vt:lpstr>Profile</vt:lpstr>
      <vt:lpstr>Binary Search Trees </vt:lpstr>
      <vt:lpstr>Binary Search Trees</vt:lpstr>
      <vt:lpstr>Search a BST: get(key)</vt:lpstr>
      <vt:lpstr>Update a BST: put(key, value)</vt:lpstr>
      <vt:lpstr>BST Representation</vt:lpstr>
      <vt:lpstr>Implementing get(key)</vt:lpstr>
      <vt:lpstr>Implementing put(key, value)</vt:lpstr>
      <vt:lpstr>Implementing put(key, value)</vt:lpstr>
      <vt:lpstr>Implementing put(key, value)</vt:lpstr>
      <vt:lpstr>Recursion detour</vt:lpstr>
      <vt:lpstr>Recursion detour</vt:lpstr>
      <vt:lpstr>Recursion detour</vt:lpstr>
      <vt:lpstr>Recursion detour</vt:lpstr>
      <vt:lpstr>Implementing put(key, value)</vt:lpstr>
      <vt:lpstr>Implementing put(key, value)</vt:lpstr>
      <vt:lpstr>Analysis</vt:lpstr>
      <vt:lpstr>Analysis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604</cp:revision>
  <dcterms:created xsi:type="dcterms:W3CDTF">2005-03-22T22:30:11Z</dcterms:created>
  <dcterms:modified xsi:type="dcterms:W3CDTF">2022-09-27T23:56:25Z</dcterms:modified>
</cp:coreProperties>
</file>