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52"/>
  </p:notesMasterIdLst>
  <p:handoutMasterIdLst>
    <p:handoutMasterId r:id="rId53"/>
  </p:handoutMasterIdLst>
  <p:sldIdLst>
    <p:sldId id="448" r:id="rId2"/>
    <p:sldId id="460" r:id="rId3"/>
    <p:sldId id="462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6" r:id="rId35"/>
    <p:sldId id="495" r:id="rId36"/>
    <p:sldId id="494" r:id="rId37"/>
    <p:sldId id="497" r:id="rId38"/>
    <p:sldId id="498" r:id="rId39"/>
    <p:sldId id="499" r:id="rId40"/>
    <p:sldId id="500" r:id="rId41"/>
    <p:sldId id="461" r:id="rId42"/>
    <p:sldId id="463" r:id="rId43"/>
    <p:sldId id="502" r:id="rId44"/>
    <p:sldId id="501" r:id="rId45"/>
    <p:sldId id="503" r:id="rId46"/>
    <p:sldId id="504" r:id="rId47"/>
    <p:sldId id="505" r:id="rId48"/>
    <p:sldId id="506" r:id="rId49"/>
    <p:sldId id="508" r:id="rId50"/>
    <p:sldId id="507" r:id="rId51"/>
  </p:sldIdLst>
  <p:sldSz cx="12192000" cy="6858000"/>
  <p:notesSz cx="7315200" cy="9601200"/>
  <p:embeddedFontLst>
    <p:embeddedFont>
      <p:font typeface="Americana BT" panose="02020504070506020904" pitchFamily="18" charset="0"/>
      <p:regular r:id="rId54"/>
      <p:bold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rmina Lt BT" panose="0207050206030A030404" pitchFamily="18" charset="0"/>
      <p:regular r:id="rId61"/>
    </p:embeddedFont>
    <p:embeddedFont>
      <p:font typeface="Georgia" panose="02040502050405020303" pitchFamily="18" charset="0"/>
      <p:regular r:id="rId62"/>
      <p:bold r:id="rId63"/>
      <p:italic r:id="rId64"/>
      <p:boldItalic r:id="rId65"/>
    </p:embeddedFont>
    <p:embeddedFont>
      <p:font typeface="Verdana" panose="020B0604030504040204" pitchFamily="34" charset="0"/>
      <p:regular r:id="rId66"/>
      <p:bold r:id="rId67"/>
      <p:italic r:id="rId68"/>
      <p:boldItalic r:id="rId6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797"/>
    <a:srgbClr val="F2D59C"/>
    <a:srgbClr val="FFFFFF"/>
    <a:srgbClr val="A7A7A7"/>
    <a:srgbClr val="9BFFC8"/>
    <a:srgbClr val="99FF66"/>
    <a:srgbClr val="66FF66"/>
    <a:srgbClr val="FF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1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6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Infix &amp; Postfix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–</a:t>
            </a:r>
            <a:r>
              <a:rPr lang="en-US" sz="2800" dirty="0"/>
              <a:t> d + (e * f – g * h) / </a:t>
            </a:r>
            <a:r>
              <a:rPr lang="en-US" sz="2800" dirty="0" err="1"/>
              <a:t>i</a:t>
            </a:r>
            <a:r>
              <a:rPr lang="en-US" sz="2800" dirty="0"/>
              <a:t>	</a:t>
            </a:r>
            <a:r>
              <a:rPr lang="en-US" sz="2800" b="1" dirty="0">
                <a:solidFill>
                  <a:schemeClr val="accent3"/>
                </a:solidFill>
              </a:rPr>
              <a:t>c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82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d</a:t>
            </a:r>
            <a:r>
              <a:rPr lang="en-US" sz="2800" dirty="0"/>
              <a:t> + (e * f – g * h) / </a:t>
            </a:r>
            <a:r>
              <a:rPr lang="en-US" sz="2800" dirty="0" err="1"/>
              <a:t>i</a:t>
            </a:r>
            <a:r>
              <a:rPr lang="en-US" sz="2800" dirty="0"/>
              <a:t>	c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–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5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+</a:t>
            </a:r>
            <a:r>
              <a:rPr lang="en-US" sz="2800" dirty="0"/>
              <a:t> (e * f – g * h) / </a:t>
            </a:r>
            <a:r>
              <a:rPr lang="en-US" sz="2800" dirty="0" err="1"/>
              <a:t>i</a:t>
            </a:r>
            <a:r>
              <a:rPr lang="en-US" sz="2800" dirty="0"/>
              <a:t>	c </a:t>
            </a:r>
            <a:r>
              <a:rPr lang="en-US" sz="2800" b="1" dirty="0">
                <a:solidFill>
                  <a:schemeClr val="accent3"/>
                </a:solidFill>
              </a:rPr>
              <a:t>d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49687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+</a:t>
            </a:r>
            <a:r>
              <a:rPr lang="en-US" sz="2800" dirty="0"/>
              <a:t> (e * f – g * h) / </a:t>
            </a:r>
            <a:r>
              <a:rPr lang="en-US" sz="2800" dirty="0" err="1"/>
              <a:t>i</a:t>
            </a:r>
            <a:r>
              <a:rPr lang="en-US" sz="2800" dirty="0"/>
              <a:t>	c d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74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(</a:t>
            </a:r>
            <a:r>
              <a:rPr lang="en-US" sz="2800" dirty="0"/>
              <a:t>e * f – g * h) / </a:t>
            </a:r>
            <a:r>
              <a:rPr lang="en-US" sz="2800" dirty="0" err="1"/>
              <a:t>i</a:t>
            </a:r>
            <a:r>
              <a:rPr lang="en-US" sz="2800" dirty="0"/>
              <a:t>	c d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+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5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e</a:t>
            </a:r>
            <a:r>
              <a:rPr lang="en-US" sz="2800" dirty="0"/>
              <a:t> * f – g * h) / </a:t>
            </a:r>
            <a:r>
              <a:rPr lang="en-US" sz="2800" dirty="0" err="1"/>
              <a:t>i</a:t>
            </a:r>
            <a:r>
              <a:rPr lang="en-US" sz="2800" dirty="0"/>
              <a:t>	c d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</a:t>
            </a:r>
            <a:r>
              <a:rPr lang="en-US" sz="2800" b="1" dirty="0">
                <a:solidFill>
                  <a:schemeClr val="accent3"/>
                </a:solidFill>
              </a:rPr>
              <a:t>(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1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*</a:t>
            </a:r>
            <a:r>
              <a:rPr lang="en-US" sz="2800" dirty="0"/>
              <a:t> f – g * h) / </a:t>
            </a:r>
            <a:r>
              <a:rPr lang="en-US" sz="2800" dirty="0" err="1"/>
              <a:t>i</a:t>
            </a:r>
            <a:r>
              <a:rPr lang="en-US" sz="2800" dirty="0"/>
              <a:t>	c d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b="1" dirty="0">
                <a:solidFill>
                  <a:schemeClr val="accent3"/>
                </a:solidFill>
              </a:rPr>
              <a:t>e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</a:t>
            </a:r>
          </a:p>
        </p:txBody>
      </p:sp>
    </p:spTree>
    <p:extLst>
      <p:ext uri="{BB962C8B-B14F-4D97-AF65-F5344CB8AC3E}">
        <p14:creationId xmlns:p14="http://schemas.microsoft.com/office/powerpoint/2010/main" val="418223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f</a:t>
            </a:r>
            <a:r>
              <a:rPr lang="en-US" sz="2800" dirty="0"/>
              <a:t> – g * h) / </a:t>
            </a:r>
            <a:r>
              <a:rPr lang="en-US" sz="2800" dirty="0" err="1"/>
              <a:t>i</a:t>
            </a:r>
            <a:r>
              <a:rPr lang="en-US" sz="2800" dirty="0"/>
              <a:t>	c d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 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</a:t>
            </a:r>
            <a:r>
              <a:rPr lang="en-US" sz="2800" b="1" dirty="0">
                <a:solidFill>
                  <a:schemeClr val="accent3"/>
                </a:solidFill>
              </a:rPr>
              <a:t>*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–</a:t>
            </a:r>
            <a:r>
              <a:rPr lang="en-US" sz="2800" dirty="0"/>
              <a:t> g * h) / </a:t>
            </a:r>
            <a:r>
              <a:rPr lang="en-US" sz="2800" dirty="0" err="1"/>
              <a:t>i</a:t>
            </a:r>
            <a:r>
              <a:rPr lang="en-US" sz="2800" dirty="0"/>
              <a:t>	c d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– e </a:t>
            </a:r>
            <a:r>
              <a:rPr lang="en-US" sz="2800" b="1" dirty="0">
                <a:solidFill>
                  <a:schemeClr val="accent3"/>
                </a:solidFill>
              </a:rPr>
              <a:t>f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*</a:t>
            </a:r>
          </a:p>
        </p:txBody>
      </p:sp>
    </p:spTree>
    <p:extLst>
      <p:ext uri="{BB962C8B-B14F-4D97-AF65-F5344CB8AC3E}">
        <p14:creationId xmlns:p14="http://schemas.microsoft.com/office/powerpoint/2010/main" val="107704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–</a:t>
            </a:r>
            <a:r>
              <a:rPr lang="en-US" sz="2800" dirty="0"/>
              <a:t> g * h) / </a:t>
            </a:r>
            <a:r>
              <a:rPr lang="en-US" sz="2800" dirty="0" err="1"/>
              <a:t>i</a:t>
            </a:r>
            <a:r>
              <a:rPr lang="en-US" sz="2800" dirty="0"/>
              <a:t>	c d – e f *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</a:t>
            </a:r>
          </a:p>
        </p:txBody>
      </p:sp>
    </p:spTree>
    <p:extLst>
      <p:ext uri="{BB962C8B-B14F-4D97-AF65-F5344CB8AC3E}">
        <p14:creationId xmlns:p14="http://schemas.microsoft.com/office/powerpoint/2010/main" val="207211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3.2</a:t>
            </a:r>
          </a:p>
          <a:p>
            <a:r>
              <a:rPr lang="en-US" dirty="0"/>
              <a:t>Questions on Lab 5?</a:t>
            </a:r>
          </a:p>
          <a:p>
            <a:r>
              <a:rPr lang="en-US"/>
              <a:t>HW 4 due </a:t>
            </a:r>
            <a:r>
              <a:rPr lang="en-US" b="1"/>
              <a:t>Friday</a:t>
            </a:r>
            <a:endParaRPr lang="en-US" b="1" dirty="0"/>
          </a:p>
          <a:p>
            <a:r>
              <a:rPr lang="en-US" dirty="0"/>
              <a:t>Project 2: </a:t>
            </a:r>
            <a:r>
              <a:rPr lang="en-US"/>
              <a:t>teams will be finalized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g</a:t>
            </a:r>
            <a:r>
              <a:rPr lang="en-US" sz="2800" dirty="0"/>
              <a:t> * h) / </a:t>
            </a:r>
            <a:r>
              <a:rPr lang="en-US" sz="2800" dirty="0" err="1"/>
              <a:t>i</a:t>
            </a:r>
            <a:r>
              <a:rPr lang="en-US" sz="2800" dirty="0"/>
              <a:t>	c d – e f *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</a:t>
            </a:r>
            <a:r>
              <a:rPr lang="en-US" sz="2800" b="1" dirty="0">
                <a:solidFill>
                  <a:schemeClr val="accent3"/>
                </a:solidFill>
              </a:rPr>
              <a:t>–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*</a:t>
            </a:r>
            <a:r>
              <a:rPr lang="en-US" sz="2800" dirty="0"/>
              <a:t> h) / </a:t>
            </a:r>
            <a:r>
              <a:rPr lang="en-US" sz="2800" dirty="0" err="1"/>
              <a:t>i</a:t>
            </a:r>
            <a:r>
              <a:rPr lang="en-US" sz="2800" dirty="0"/>
              <a:t>	c d – e f * </a:t>
            </a:r>
            <a:r>
              <a:rPr lang="en-US" sz="2800" b="1" dirty="0">
                <a:solidFill>
                  <a:schemeClr val="accent3"/>
                </a:solidFill>
              </a:rPr>
              <a:t>g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–</a:t>
            </a:r>
          </a:p>
        </p:txBody>
      </p:sp>
    </p:spTree>
    <p:extLst>
      <p:ext uri="{BB962C8B-B14F-4D97-AF65-F5344CB8AC3E}">
        <p14:creationId xmlns:p14="http://schemas.microsoft.com/office/powerpoint/2010/main" val="231754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dirty="0"/>
              <a:t>) / </a:t>
            </a:r>
            <a:r>
              <a:rPr lang="en-US" sz="2800" dirty="0" err="1"/>
              <a:t>i</a:t>
            </a:r>
            <a:r>
              <a:rPr lang="en-US" sz="2800" dirty="0"/>
              <a:t>	c d – e f * 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– </a:t>
            </a:r>
            <a:r>
              <a:rPr lang="en-US" sz="2800" b="1" dirty="0">
                <a:solidFill>
                  <a:schemeClr val="accent3"/>
                </a:solidFill>
              </a:rPr>
              <a:t>*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)</a:t>
            </a:r>
            <a:r>
              <a:rPr lang="en-US" sz="2800" dirty="0"/>
              <a:t> / </a:t>
            </a:r>
            <a:r>
              <a:rPr lang="en-US" sz="2800" dirty="0" err="1"/>
              <a:t>i</a:t>
            </a:r>
            <a:r>
              <a:rPr lang="en-US" sz="2800" dirty="0"/>
              <a:t>	c d – e f * g </a:t>
            </a:r>
            <a:r>
              <a:rPr lang="en-US" sz="2800" b="1" dirty="0">
                <a:solidFill>
                  <a:schemeClr val="accent3"/>
                </a:solidFill>
              </a:rPr>
              <a:t>h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– *</a:t>
            </a:r>
          </a:p>
        </p:txBody>
      </p:sp>
    </p:spTree>
    <p:extLst>
      <p:ext uri="{BB962C8B-B14F-4D97-AF65-F5344CB8AC3E}">
        <p14:creationId xmlns:p14="http://schemas.microsoft.com/office/powerpoint/2010/main" val="51821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)</a:t>
            </a:r>
            <a:r>
              <a:rPr lang="en-US" sz="2800" dirty="0"/>
              <a:t> / </a:t>
            </a:r>
            <a:r>
              <a:rPr lang="en-US" sz="2800" dirty="0" err="1"/>
              <a:t>i</a:t>
            </a: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– </a:t>
            </a:r>
          </a:p>
        </p:txBody>
      </p:sp>
    </p:spTree>
    <p:extLst>
      <p:ext uri="{BB962C8B-B14F-4D97-AF65-F5344CB8AC3E}">
        <p14:creationId xmlns:p14="http://schemas.microsoft.com/office/powerpoint/2010/main" val="2566596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)</a:t>
            </a:r>
            <a:r>
              <a:rPr lang="en-US" sz="2800" dirty="0"/>
              <a:t> / </a:t>
            </a:r>
            <a:r>
              <a:rPr lang="en-US" sz="2800" dirty="0" err="1"/>
              <a:t>i</a:t>
            </a: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 –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(  </a:t>
            </a:r>
          </a:p>
        </p:txBody>
      </p:sp>
    </p:spTree>
    <p:extLst>
      <p:ext uri="{BB962C8B-B14F-4D97-AF65-F5344CB8AC3E}">
        <p14:creationId xmlns:p14="http://schemas.microsoft.com/office/powerpoint/2010/main" val="19960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/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 –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  </a:t>
            </a:r>
          </a:p>
        </p:txBody>
      </p:sp>
    </p:spTree>
    <p:extLst>
      <p:ext uri="{BB962C8B-B14F-4D97-AF65-F5344CB8AC3E}">
        <p14:creationId xmlns:p14="http://schemas.microsoft.com/office/powerpoint/2010/main" val="82611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 err="1">
                <a:solidFill>
                  <a:srgbClr val="00B0F0"/>
                </a:solidFill>
              </a:rPr>
              <a:t>i</a:t>
            </a: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 –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</a:t>
            </a:r>
            <a:r>
              <a:rPr lang="en-US" sz="2800" b="1" dirty="0">
                <a:solidFill>
                  <a:schemeClr val="accent3"/>
                </a:solidFill>
              </a:rPr>
              <a:t>/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6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 – </a:t>
            </a:r>
            <a:r>
              <a:rPr lang="en-US" sz="2800" b="1" dirty="0" err="1">
                <a:solidFill>
                  <a:schemeClr val="accent3"/>
                </a:solidFill>
              </a:rPr>
              <a:t>i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 /</a:t>
            </a:r>
          </a:p>
        </p:txBody>
      </p:sp>
    </p:spTree>
    <p:extLst>
      <p:ext uri="{BB962C8B-B14F-4D97-AF65-F5344CB8AC3E}">
        <p14:creationId xmlns:p14="http://schemas.microsoft.com/office/powerpoint/2010/main" val="120105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 – </a:t>
            </a:r>
            <a:r>
              <a:rPr lang="en-US" sz="2800" dirty="0" err="1"/>
              <a:t>i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/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101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chemeClr val="accent3"/>
                </a:solidFill>
              </a:rPr>
              <a:t>infix</a:t>
            </a:r>
            <a:r>
              <a:rPr lang="en-US" dirty="0"/>
              <a:t> notation, an operator is placed between its operands</a:t>
            </a:r>
          </a:p>
          <a:p>
            <a:pPr lvl="1"/>
            <a:r>
              <a:rPr lang="en-US" dirty="0"/>
              <a:t>a + b</a:t>
            </a:r>
          </a:p>
          <a:p>
            <a:pPr lvl="1"/>
            <a:r>
              <a:rPr lang="en-US" dirty="0"/>
              <a:t>c – d + (e * f – g * h) / </a:t>
            </a:r>
            <a:r>
              <a:rPr lang="en-US" dirty="0" err="1"/>
              <a:t>i</a:t>
            </a:r>
            <a:endParaRPr lang="en-US" dirty="0"/>
          </a:p>
          <a:p>
            <a:pPr marL="490537" indent="-457200"/>
            <a:r>
              <a:rPr lang="en-US" dirty="0"/>
              <a:t>Originally, compilers would translate infix expressions in code directly into machine language</a:t>
            </a:r>
          </a:p>
          <a:p>
            <a:pPr marL="928687" lvl="1" indent="-457200"/>
            <a:r>
              <a:rPr lang="en-US" dirty="0"/>
              <a:t>This gets messy because </a:t>
            </a:r>
            <a:r>
              <a:rPr lang="en-US"/>
              <a:t>of parentheses</a:t>
            </a:r>
          </a:p>
          <a:p>
            <a:pPr marL="928687" lvl="1" indent="-457200"/>
            <a:r>
              <a:rPr lang="en-US"/>
              <a:t>What function do parentheses serve? Why are they there?</a:t>
            </a:r>
            <a:endParaRPr lang="en-US" dirty="0"/>
          </a:p>
          <a:p>
            <a:pPr marL="490537" indent="-457200"/>
            <a:r>
              <a:rPr lang="en-US" dirty="0"/>
              <a:t>Compilers now translate first to postfix notation and then to machine language</a:t>
            </a:r>
          </a:p>
        </p:txBody>
      </p:sp>
    </p:spTree>
    <p:extLst>
      <p:ext uri="{BB962C8B-B14F-4D97-AF65-F5344CB8AC3E}">
        <p14:creationId xmlns:p14="http://schemas.microsoft.com/office/powerpoint/2010/main" val="3941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	c d – e f * g h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* – </a:t>
            </a:r>
            <a:r>
              <a:rPr lang="en-US" sz="2800" dirty="0" err="1"/>
              <a:t>i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/ +</a:t>
            </a:r>
            <a:endParaRPr lang="en-US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96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r>
              <a:rPr lang="en-US" sz="2800" dirty="0"/>
              <a:t>Evaluating a postfix expression</a:t>
            </a:r>
          </a:p>
          <a:p>
            <a:pPr lvl="1"/>
            <a:r>
              <a:rPr lang="en-US" sz="2400" dirty="0"/>
              <a:t>Also uses a stack!</a:t>
            </a:r>
          </a:p>
          <a:p>
            <a:pPr lvl="1"/>
            <a:r>
              <a:rPr lang="en-US" sz="2400" dirty="0"/>
              <a:t>This time for operands</a:t>
            </a:r>
          </a:p>
          <a:p>
            <a:r>
              <a:rPr lang="en-US" sz="2800" dirty="0"/>
              <a:t>Scan left to right through expression</a:t>
            </a:r>
          </a:p>
          <a:p>
            <a:pPr lvl="1"/>
            <a:r>
              <a:rPr lang="en-US" sz="2400" dirty="0"/>
              <a:t>Immediately place operands on stack</a:t>
            </a:r>
          </a:p>
          <a:p>
            <a:pPr lvl="1"/>
            <a:r>
              <a:rPr lang="en-US" sz="2400" dirty="0"/>
              <a:t>For operators, pop top two values off the stack, perform the operation on them, and then push the result back on the stack</a:t>
            </a:r>
          </a:p>
        </p:txBody>
      </p:sp>
    </p:spTree>
    <p:extLst>
      <p:ext uri="{BB962C8B-B14F-4D97-AF65-F5344CB8AC3E}">
        <p14:creationId xmlns:p14="http://schemas.microsoft.com/office/powerpoint/2010/main" val="21781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 5 + 7 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722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5</a:t>
            </a:r>
            <a:r>
              <a:rPr lang="en-US" sz="2800" dirty="0"/>
              <a:t> + 7 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2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07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+</a:t>
            </a:r>
            <a:r>
              <a:rPr lang="en-US" sz="2800" dirty="0"/>
              <a:t> 7 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b="1" dirty="0">
                <a:solidFill>
                  <a:schemeClr val="accent3"/>
                </a:solidFill>
              </a:rPr>
              <a:t> 5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80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+</a:t>
            </a:r>
            <a:r>
              <a:rPr lang="en-US" sz="2800" dirty="0"/>
              <a:t> 7 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2 + 5 = 7</a:t>
            </a:r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46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7</a:t>
            </a:r>
            <a:r>
              <a:rPr lang="en-US" sz="2800" dirty="0"/>
              <a:t> 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7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2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dirty="0"/>
              <a:t>7  </a:t>
            </a:r>
            <a:r>
              <a:rPr lang="en-US" sz="2800" b="1" dirty="0">
                <a:solidFill>
                  <a:schemeClr val="accent3"/>
                </a:solidFill>
              </a:rPr>
              <a:t>7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83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*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7 * 7 = 49</a:t>
            </a:r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86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	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49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6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chemeClr val="accent3"/>
                </a:solidFill>
              </a:rPr>
              <a:t>postfix</a:t>
            </a:r>
            <a:r>
              <a:rPr lang="en-US" dirty="0"/>
              <a:t> notation, an operator is placed immediately following its operands</a:t>
            </a:r>
          </a:p>
          <a:p>
            <a:pPr marL="0" indent="0">
              <a:buNone/>
              <a:tabLst>
                <a:tab pos="457200" algn="l"/>
                <a:tab pos="4114800" algn="l"/>
              </a:tabLst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u="sng" dirty="0">
                <a:solidFill>
                  <a:schemeClr val="accent1"/>
                </a:solidFill>
              </a:rPr>
              <a:t>Infix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u="sng" dirty="0">
                <a:solidFill>
                  <a:schemeClr val="accent1"/>
                </a:solidFill>
              </a:rPr>
              <a:t>Postfix</a:t>
            </a:r>
          </a:p>
          <a:p>
            <a:pPr marL="471487" lvl="1" indent="0">
              <a:buNone/>
              <a:tabLst>
                <a:tab pos="4114800" algn="l"/>
              </a:tabLst>
            </a:pPr>
            <a:r>
              <a:rPr lang="en-US" dirty="0"/>
              <a:t>a + b	a b +</a:t>
            </a:r>
          </a:p>
          <a:p>
            <a:pPr marL="471487" lvl="1" indent="0">
              <a:buNone/>
              <a:tabLst>
                <a:tab pos="4114800" algn="l"/>
              </a:tabLst>
            </a:pPr>
            <a:r>
              <a:rPr lang="en-US" dirty="0"/>
              <a:t>a + b * c	a b c * +</a:t>
            </a:r>
          </a:p>
          <a:p>
            <a:pPr marL="471487" lvl="1" indent="0">
              <a:buNone/>
              <a:tabLst>
                <a:tab pos="4114800" algn="l"/>
              </a:tabLst>
            </a:pPr>
            <a:r>
              <a:rPr lang="en-US" dirty="0"/>
              <a:t>a * b + c	a b * c +</a:t>
            </a:r>
          </a:p>
          <a:p>
            <a:pPr marL="471487" lvl="1" indent="0">
              <a:buNone/>
              <a:tabLst>
                <a:tab pos="4114800" algn="l"/>
              </a:tabLst>
            </a:pPr>
            <a:r>
              <a:rPr lang="en-US" dirty="0"/>
              <a:t>(a + b) * c	a b + c *</a:t>
            </a:r>
          </a:p>
          <a:p>
            <a:pPr marL="471487" lvl="1" indent="0">
              <a:buNone/>
              <a:tabLst>
                <a:tab pos="4114800" algn="l"/>
              </a:tabLst>
            </a:pPr>
            <a:r>
              <a:rPr lang="en-US" dirty="0"/>
              <a:t>a * (b + c)	a b c + *</a:t>
            </a:r>
          </a:p>
          <a:p>
            <a:pPr>
              <a:tabLst>
                <a:tab pos="4114800" algn="l"/>
              </a:tabLst>
            </a:pPr>
            <a:r>
              <a:rPr lang="en-US" dirty="0"/>
              <a:t>Notice that no parentheses are needed in the postfix versions</a:t>
            </a:r>
          </a:p>
        </p:txBody>
      </p:sp>
    </p:spTree>
    <p:extLst>
      <p:ext uri="{BB962C8B-B14F-4D97-AF65-F5344CB8AC3E}">
        <p14:creationId xmlns:p14="http://schemas.microsoft.com/office/powerpoint/2010/main" val="6672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	</a:t>
            </a:r>
            <a:r>
              <a:rPr lang="en-US" sz="2800" b="1" dirty="0">
                <a:solidFill>
                  <a:schemeClr val="accent3"/>
                </a:solidFill>
              </a:rPr>
              <a:t>49</a:t>
            </a:r>
          </a:p>
          <a:p>
            <a:pPr marL="0" indent="0">
              <a:buNone/>
              <a:tabLst>
                <a:tab pos="4057650" algn="l"/>
              </a:tabLs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0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66158"/>
            <a:ext cx="783274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Trees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56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EF61-748F-404E-80B4-33841289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C948-B0F9-4BA3-A01B-5433CF27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non-linear data structure!</a:t>
            </a:r>
          </a:p>
          <a:p>
            <a:r>
              <a:rPr lang="en-US" dirty="0"/>
              <a:t>Trees are hierarchical</a:t>
            </a:r>
          </a:p>
          <a:p>
            <a:r>
              <a:rPr lang="en-US" dirty="0"/>
              <a:t>Trees borrow terminology from both botany (e.g. maple trees) and genealogy (e.g., family trees)</a:t>
            </a:r>
          </a:p>
          <a:p>
            <a:r>
              <a:rPr lang="en-US" dirty="0"/>
              <a:t>Instead of references to next (or previous, in a doubly-linked list) trees nodes have references to children (and maybe parent)</a:t>
            </a:r>
          </a:p>
          <a:p>
            <a:r>
              <a:rPr lang="en-US" dirty="0"/>
              <a:t>A node can have at most one parent</a:t>
            </a:r>
          </a:p>
          <a:p>
            <a:r>
              <a:rPr lang="en-US" dirty="0"/>
              <a:t>A node can have any number of children</a:t>
            </a:r>
          </a:p>
        </p:txBody>
      </p:sp>
    </p:spTree>
    <p:extLst>
      <p:ext uri="{BB962C8B-B14F-4D97-AF65-F5344CB8AC3E}">
        <p14:creationId xmlns:p14="http://schemas.microsoft.com/office/powerpoint/2010/main" val="5443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EF61-748F-404E-80B4-33841289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C948-B0F9-4BA3-A01B-5433CF27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tree consists of a collection of elements or nodes, with each node linked to its successors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FC130-0ADE-4A00-B691-CB29757FFA69}"/>
              </a:ext>
            </a:extLst>
          </p:cNvPr>
          <p:cNvGrpSpPr/>
          <p:nvPr/>
        </p:nvGrpSpPr>
        <p:grpSpPr>
          <a:xfrm>
            <a:off x="4191000" y="3429000"/>
            <a:ext cx="3810000" cy="2057400"/>
            <a:chOff x="1447800" y="2514600"/>
            <a:chExt cx="3810000" cy="2057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014F6C-968C-41C4-A391-1FF0F1C85E0D}"/>
                </a:ext>
              </a:extLst>
            </p:cNvPr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631B1A-8A37-42D1-8F22-08D9400768F0}"/>
                </a:ext>
              </a:extLst>
            </p:cNvPr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CC7C9D-8CFC-4080-9DD9-ADF6CF5B9500}"/>
                </a:ext>
              </a:extLst>
            </p:cNvPr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wolf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4DEF4E-E166-4D7B-92AD-07BF38ADFFFA}"/>
                </a:ext>
              </a:extLst>
            </p:cNvPr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canine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0E621D-1547-435F-A282-37CDAEF6A886}"/>
                </a:ext>
              </a:extLst>
            </p:cNvPr>
            <p:cNvCxnSpPr>
              <a:stCxn id="5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A39A40-5AF7-4B4C-A8DD-E8D1DB33BAD4}"/>
                </a:ext>
              </a:extLst>
            </p:cNvPr>
            <p:cNvCxnSpPr>
              <a:stCxn id="5" idx="5"/>
              <a:endCxn id="7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7385C-238E-4D02-8143-A515C4AE3D51}"/>
                </a:ext>
              </a:extLst>
            </p:cNvPr>
            <p:cNvCxnSpPr>
              <a:stCxn id="6" idx="3"/>
              <a:endCxn id="8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Line Callout 1 20">
            <a:extLst>
              <a:ext uri="{FF2B5EF4-FFF2-40B4-BE49-F238E27FC236}">
                <a16:creationId xmlns:a16="http://schemas.microsoft.com/office/drawing/2014/main" id="{92AB0C4A-735A-4454-AD38-1FC9485A84F0}"/>
              </a:ext>
            </a:extLst>
          </p:cNvPr>
          <p:cNvSpPr/>
          <p:nvPr/>
        </p:nvSpPr>
        <p:spPr>
          <a:xfrm>
            <a:off x="3211990" y="2801966"/>
            <a:ext cx="2286000" cy="930614"/>
          </a:xfrm>
          <a:prstGeom prst="borderCallout1">
            <a:avLst>
              <a:gd name="adj1" fmla="val 49196"/>
              <a:gd name="adj2" fmla="val 99836"/>
              <a:gd name="adj3" fmla="val 80879"/>
              <a:gd name="adj4" fmla="val 123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node at the top of a tree is called its </a:t>
            </a:r>
            <a:r>
              <a:rPr lang="en-US" i="1" dirty="0"/>
              <a:t>root</a:t>
            </a:r>
          </a:p>
        </p:txBody>
      </p:sp>
      <p:sp>
        <p:nvSpPr>
          <p:cNvPr id="14" name="Line Callout 1 20">
            <a:extLst>
              <a:ext uri="{FF2B5EF4-FFF2-40B4-BE49-F238E27FC236}">
                <a16:creationId xmlns:a16="http://schemas.microsoft.com/office/drawing/2014/main" id="{12641B2A-80C1-4D80-BE68-BB1A149FBFD7}"/>
              </a:ext>
            </a:extLst>
          </p:cNvPr>
          <p:cNvSpPr/>
          <p:nvPr/>
        </p:nvSpPr>
        <p:spPr>
          <a:xfrm>
            <a:off x="8221054" y="3263796"/>
            <a:ext cx="2286000" cy="1066800"/>
          </a:xfrm>
          <a:prstGeom prst="borderCallout1">
            <a:avLst>
              <a:gd name="adj1" fmla="val 50579"/>
              <a:gd name="adj2" fmla="val 118"/>
              <a:gd name="adj3" fmla="val 77669"/>
              <a:gd name="adj4" fmla="val -41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The links from a node to its successors are called </a:t>
            </a:r>
            <a:r>
              <a:rPr lang="en-US" i="1" dirty="0"/>
              <a:t>branches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21E349-FB7D-4035-8DF2-E20979434417}"/>
              </a:ext>
            </a:extLst>
          </p:cNvPr>
          <p:cNvCxnSpPr>
            <a:stCxn id="14" idx="2"/>
          </p:cNvCxnSpPr>
          <p:nvPr/>
        </p:nvCxnSpPr>
        <p:spPr>
          <a:xfrm rot="10800000" flipV="1">
            <a:off x="5893290" y="3797196"/>
            <a:ext cx="2327764" cy="243856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Line Callout 1 20">
            <a:extLst>
              <a:ext uri="{FF2B5EF4-FFF2-40B4-BE49-F238E27FC236}">
                <a16:creationId xmlns:a16="http://schemas.microsoft.com/office/drawing/2014/main" id="{1829E574-2AB0-4EFF-AD03-492B2D9E56FA}"/>
              </a:ext>
            </a:extLst>
          </p:cNvPr>
          <p:cNvSpPr/>
          <p:nvPr/>
        </p:nvSpPr>
        <p:spPr>
          <a:xfrm>
            <a:off x="3012340" y="2964486"/>
            <a:ext cx="2286000" cy="930614"/>
          </a:xfrm>
          <a:prstGeom prst="borderCallout1">
            <a:avLst>
              <a:gd name="adj1" fmla="val 46428"/>
              <a:gd name="adj2" fmla="val 99836"/>
              <a:gd name="adj3" fmla="val 137621"/>
              <a:gd name="adj4" fmla="val 18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The successors of a node are called its </a:t>
            </a:r>
            <a:r>
              <a:rPr lang="en-US" i="1" dirty="0"/>
              <a:t>children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C49C90-01A9-4540-8086-139548994914}"/>
              </a:ext>
            </a:extLst>
          </p:cNvPr>
          <p:cNvCxnSpPr>
            <a:stCxn id="16" idx="0"/>
          </p:cNvCxnSpPr>
          <p:nvPr/>
        </p:nvCxnSpPr>
        <p:spPr>
          <a:xfrm>
            <a:off x="5298340" y="3429793"/>
            <a:ext cx="19050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Line Callout 1 20">
            <a:extLst>
              <a:ext uri="{FF2B5EF4-FFF2-40B4-BE49-F238E27FC236}">
                <a16:creationId xmlns:a16="http://schemas.microsoft.com/office/drawing/2014/main" id="{84219B2B-A993-457C-A40C-C91344BDF9FC}"/>
              </a:ext>
            </a:extLst>
          </p:cNvPr>
          <p:cNvSpPr/>
          <p:nvPr/>
        </p:nvSpPr>
        <p:spPr>
          <a:xfrm>
            <a:off x="8372850" y="4016286"/>
            <a:ext cx="2286000" cy="930614"/>
          </a:xfrm>
          <a:prstGeom prst="borderCallout1">
            <a:avLst>
              <a:gd name="adj1" fmla="val 50579"/>
              <a:gd name="adj2" fmla="val 118"/>
              <a:gd name="adj3" fmla="val -24298"/>
              <a:gd name="adj4" fmla="val -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The predecessor of a node is called its </a:t>
            </a:r>
            <a:r>
              <a:rPr lang="en-US" i="1" dirty="0"/>
              <a:t>parent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88400-89C1-405B-A125-101F8765882D}"/>
              </a:ext>
            </a:extLst>
          </p:cNvPr>
          <p:cNvSpPr/>
          <p:nvPr/>
        </p:nvSpPr>
        <p:spPr>
          <a:xfrm>
            <a:off x="2133600" y="2564506"/>
            <a:ext cx="2545370" cy="1397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Each node in a tree has exactly one parent except for the root node, which has no parent</a:t>
            </a:r>
          </a:p>
        </p:txBody>
      </p:sp>
      <p:sp>
        <p:nvSpPr>
          <p:cNvPr id="22" name="Line Callout 1 20">
            <a:extLst>
              <a:ext uri="{FF2B5EF4-FFF2-40B4-BE49-F238E27FC236}">
                <a16:creationId xmlns:a16="http://schemas.microsoft.com/office/drawing/2014/main" id="{8288866E-2255-4562-A7A1-7F72E67CDA19}"/>
              </a:ext>
            </a:extLst>
          </p:cNvPr>
          <p:cNvSpPr/>
          <p:nvPr/>
        </p:nvSpPr>
        <p:spPr>
          <a:xfrm>
            <a:off x="8060120" y="3179221"/>
            <a:ext cx="2286000" cy="930614"/>
          </a:xfrm>
          <a:prstGeom prst="borderCallout1">
            <a:avLst>
              <a:gd name="adj1" fmla="val 50579"/>
              <a:gd name="adj2" fmla="val 118"/>
              <a:gd name="adj3" fmla="val 109942"/>
              <a:gd name="adj4" fmla="val -18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Nodes that have the same parent are </a:t>
            </a:r>
            <a:r>
              <a:rPr lang="en-US" i="1" dirty="0"/>
              <a:t>siblings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4FA341-01A1-4F7A-960B-DD30F5BD2993}"/>
              </a:ext>
            </a:extLst>
          </p:cNvPr>
          <p:cNvCxnSpPr>
            <a:stCxn id="22" idx="2"/>
          </p:cNvCxnSpPr>
          <p:nvPr/>
        </p:nvCxnSpPr>
        <p:spPr>
          <a:xfrm flipH="1">
            <a:off x="5667150" y="3644528"/>
            <a:ext cx="2392970" cy="54342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Line Callout 1 20">
            <a:extLst>
              <a:ext uri="{FF2B5EF4-FFF2-40B4-BE49-F238E27FC236}">
                <a16:creationId xmlns:a16="http://schemas.microsoft.com/office/drawing/2014/main" id="{A053424D-8A21-415F-930C-5DB302A22289}"/>
              </a:ext>
            </a:extLst>
          </p:cNvPr>
          <p:cNvSpPr/>
          <p:nvPr/>
        </p:nvSpPr>
        <p:spPr>
          <a:xfrm>
            <a:off x="2367995" y="3560916"/>
            <a:ext cx="2286000" cy="930614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A node that has no children is called a </a:t>
            </a:r>
            <a:r>
              <a:rPr lang="en-US" i="1" dirty="0"/>
              <a:t>leaf node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236D06-866A-4289-B596-D3765C05FD28}"/>
              </a:ext>
            </a:extLst>
          </p:cNvPr>
          <p:cNvSpPr/>
          <p:nvPr/>
        </p:nvSpPr>
        <p:spPr>
          <a:xfrm>
            <a:off x="8001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Leaf nodes also are known as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external 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nonleaf nodes are known as </a:t>
            </a:r>
            <a:br>
              <a:rPr lang="en-US" dirty="0"/>
            </a:br>
            <a:r>
              <a:rPr lang="en-US" i="1" dirty="0"/>
              <a:t>internal nodes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AC57AE-9F17-4211-B31E-83B4562F37B4}"/>
              </a:ext>
            </a:extLst>
          </p:cNvPr>
          <p:cNvSpPr/>
          <p:nvPr/>
        </p:nvSpPr>
        <p:spPr>
          <a:xfrm>
            <a:off x="5867401" y="4800601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i="1" dirty="0"/>
              <a:t>ancestor-descendant relationship</a:t>
            </a:r>
          </a:p>
        </p:txBody>
      </p:sp>
      <p:sp>
        <p:nvSpPr>
          <p:cNvPr id="31" name="Line Callout 1 20">
            <a:extLst>
              <a:ext uri="{FF2B5EF4-FFF2-40B4-BE49-F238E27FC236}">
                <a16:creationId xmlns:a16="http://schemas.microsoft.com/office/drawing/2014/main" id="{EA19C7F9-BBCE-49D0-A56F-B745016D8087}"/>
              </a:ext>
            </a:extLst>
          </p:cNvPr>
          <p:cNvSpPr/>
          <p:nvPr/>
        </p:nvSpPr>
        <p:spPr>
          <a:xfrm>
            <a:off x="8060120" y="4648201"/>
            <a:ext cx="2286000" cy="1014921"/>
          </a:xfrm>
          <a:prstGeom prst="borderCallout1">
            <a:avLst>
              <a:gd name="adj1" fmla="val 46428"/>
              <a:gd name="adj2" fmla="val -2699"/>
              <a:gd name="adj3" fmla="val 4764"/>
              <a:gd name="adj4" fmla="val -7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/>
              <a:t>A </a:t>
            </a:r>
            <a:r>
              <a:rPr lang="en-US" i="1" dirty="0"/>
              <a:t>subtree</a:t>
            </a:r>
            <a:r>
              <a:rPr lang="en-US" dirty="0"/>
              <a:t> of a node is a tree whose root is a child of that node</a:t>
            </a:r>
            <a:endParaRPr lang="en-US" i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D0E4A91-F932-40FE-AD1A-C14AD064D258}"/>
              </a:ext>
            </a:extLst>
          </p:cNvPr>
          <p:cNvSpPr/>
          <p:nvPr/>
        </p:nvSpPr>
        <p:spPr>
          <a:xfrm>
            <a:off x="3449483" y="3407114"/>
            <a:ext cx="2819400" cy="246028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EF61-748F-404E-80B4-33841289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&amp;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C948-B0F9-4BA3-A01B-5433CF27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node will be defined with structural recursion (as linked list nodes were)</a:t>
            </a:r>
          </a:p>
          <a:p>
            <a:r>
              <a:rPr lang="en-US" dirty="0"/>
              <a:t>The tree itself can also be defined recursively</a:t>
            </a:r>
          </a:p>
          <a:p>
            <a:r>
              <a:rPr lang="en-US" dirty="0"/>
              <a:t>Many of the common algorithms for manipulating and processing trees are recursive</a:t>
            </a:r>
          </a:p>
          <a:p>
            <a:r>
              <a:rPr lang="en-US" dirty="0"/>
              <a:t>In some specific cases or applications a tree may be represented by an array (using a very clever bit of math)</a:t>
            </a:r>
          </a:p>
        </p:txBody>
      </p:sp>
    </p:spTree>
    <p:extLst>
      <p:ext uri="{BB962C8B-B14F-4D97-AF65-F5344CB8AC3E}">
        <p14:creationId xmlns:p14="http://schemas.microsoft.com/office/powerpoint/2010/main" val="33988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EF61-748F-404E-80B4-33841289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C948-B0F9-4BA3-A01B-5433CF27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binary tree is a tree in which each node has at most two children</a:t>
            </a:r>
          </a:p>
          <a:p>
            <a:r>
              <a:rPr lang="en-US" dirty="0"/>
              <a:t>Equivalently, in a binary tree each node has two subtrees, called left and right</a:t>
            </a:r>
          </a:p>
          <a:p>
            <a:r>
              <a:rPr lang="en-US" dirty="0"/>
              <a:t>A tree T is a binary tree if and only if</a:t>
            </a:r>
          </a:p>
          <a:p>
            <a:pPr lvl="1"/>
            <a:r>
              <a:rPr lang="en-US" dirty="0"/>
              <a:t>T is empty, or</a:t>
            </a:r>
          </a:p>
          <a:p>
            <a:pPr lvl="1"/>
            <a:r>
              <a:rPr lang="en-US" dirty="0"/>
              <a:t>The root node of T has two subtrees T</a:t>
            </a:r>
            <a:r>
              <a:rPr lang="en-US" baseline="-25000" dirty="0"/>
              <a:t>R</a:t>
            </a:r>
            <a:r>
              <a:rPr lang="en-US" dirty="0"/>
              <a:t> &amp; T</a:t>
            </a:r>
            <a:r>
              <a:rPr lang="en-US" baseline="-25000" dirty="0"/>
              <a:t>L</a:t>
            </a:r>
            <a:r>
              <a:rPr lang="en-US" dirty="0"/>
              <a:t> such that T</a:t>
            </a:r>
            <a:r>
              <a:rPr lang="en-US" baseline="-25000" dirty="0"/>
              <a:t>R</a:t>
            </a:r>
            <a:r>
              <a:rPr lang="en-US" dirty="0"/>
              <a:t> &amp; T</a:t>
            </a:r>
            <a:r>
              <a:rPr lang="en-US" baseline="-25000" dirty="0"/>
              <a:t>L</a:t>
            </a:r>
            <a:r>
              <a:rPr lang="en-US" dirty="0"/>
              <a:t> are both binary trees</a:t>
            </a:r>
          </a:p>
        </p:txBody>
      </p:sp>
    </p:spTree>
    <p:extLst>
      <p:ext uri="{BB962C8B-B14F-4D97-AF65-F5344CB8AC3E}">
        <p14:creationId xmlns:p14="http://schemas.microsoft.com/office/powerpoint/2010/main" val="2585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EF61-748F-404E-80B4-33841289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C948-B0F9-4BA3-A01B-5433CF27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contains an </a:t>
            </a:r>
            <a:br>
              <a:rPr lang="en-US" dirty="0"/>
            </a:br>
            <a:r>
              <a:rPr lang="en-US" dirty="0"/>
              <a:t>operator or an operand</a:t>
            </a:r>
          </a:p>
          <a:p>
            <a:r>
              <a:rPr lang="en-US" dirty="0"/>
              <a:t>Operands are stored in </a:t>
            </a:r>
            <a:br>
              <a:rPr lang="en-US" dirty="0"/>
            </a:br>
            <a:r>
              <a:rPr lang="en-US" dirty="0"/>
              <a:t>leaf nodes</a:t>
            </a:r>
          </a:p>
          <a:p>
            <a:r>
              <a:rPr lang="en-US" dirty="0"/>
              <a:t>Parentheses are not stored </a:t>
            </a:r>
            <a:br>
              <a:rPr lang="en-US" dirty="0"/>
            </a:br>
            <a:r>
              <a:rPr lang="en-US" dirty="0"/>
              <a:t>in the tree because the tree structure dictates the order of operand evaluation</a:t>
            </a:r>
          </a:p>
          <a:p>
            <a:r>
              <a:rPr lang="en-US" dirty="0"/>
              <a:t>Operators in nodes at higher tree levels are evaluated after operators in nodes at lower tree levels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C040E-25CD-48D3-878C-4D082C3B1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/>
          <a:stretch/>
        </p:blipFill>
        <p:spPr bwMode="auto">
          <a:xfrm>
            <a:off x="7143115" y="1534448"/>
            <a:ext cx="305550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6EDF4-19D4-4038-A656-8873EF523F52}"/>
              </a:ext>
            </a:extLst>
          </p:cNvPr>
          <p:cNvSpPr txBox="1"/>
          <p:nvPr/>
        </p:nvSpPr>
        <p:spPr>
          <a:xfrm>
            <a:off x="6990714" y="336324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(x + y) * ((a + b) / c)</a:t>
            </a:r>
          </a:p>
        </p:txBody>
      </p:sp>
    </p:spTree>
    <p:extLst>
      <p:ext uri="{BB962C8B-B14F-4D97-AF65-F5344CB8AC3E}">
        <p14:creationId xmlns:p14="http://schemas.microsoft.com/office/powerpoint/2010/main" val="16568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7FAB-3C7D-4D01-A1E3-FE772B4F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2E0A-0920-483E-B9E3-2FAC660A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Huffman tree represents Huffman codes for characters that might appear in a text file</a:t>
            </a:r>
          </a:p>
          <a:p>
            <a:r>
              <a:rPr lang="en-US" dirty="0"/>
              <a:t>As opposed to ASCII or Unicode, Huffman code uses different numbers of bits to encode letters; more common characters use fewer bits</a:t>
            </a:r>
          </a:p>
          <a:p>
            <a:r>
              <a:rPr lang="en-US" dirty="0"/>
              <a:t>Many programs that compress files use Huffman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89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5E84-CE4B-4FB3-8F29-C0942952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pic>
        <p:nvPicPr>
          <p:cNvPr id="5" name="Picture 2" descr="C:\Documents and Settings\Administrator\My Documents\Koffman\PPTs\JPEGS\JWCL233_Koffman JPG files\ch06\w0122-nn.jpg">
            <a:extLst>
              <a:ext uri="{FF2B5EF4-FFF2-40B4-BE49-F238E27FC236}">
                <a16:creationId xmlns:a16="http://schemas.microsoft.com/office/drawing/2014/main" id="{3C954998-5182-46AF-AE2D-B775E2EC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690" y="1600201"/>
            <a:ext cx="8458200" cy="4854451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2EBB79-79CE-4368-8809-19AA196DE08D}"/>
              </a:ext>
            </a:extLst>
          </p:cNvPr>
          <p:cNvSpPr/>
          <p:nvPr/>
        </p:nvSpPr>
        <p:spPr>
          <a:xfrm>
            <a:off x="1694090" y="4800600"/>
            <a:ext cx="44958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form a code, traverse the tree from the root to the chosen character, appending 0 if you branch left, and 1 if you branch right.</a:t>
            </a:r>
          </a:p>
        </p:txBody>
      </p:sp>
    </p:spTree>
    <p:extLst>
      <p:ext uri="{BB962C8B-B14F-4D97-AF65-F5344CB8AC3E}">
        <p14:creationId xmlns:p14="http://schemas.microsoft.com/office/powerpoint/2010/main" val="2271650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5E84-CE4B-4FB3-8F29-C0942952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pic>
        <p:nvPicPr>
          <p:cNvPr id="3" name="Picture 2" descr="C:\Documents and Settings\Administrator\My Documents\Koffman\PPTs\JPEGS\JWCL233_Koffman JPG files\ch06\w0122-nn.jpg">
            <a:extLst>
              <a:ext uri="{FF2B5EF4-FFF2-40B4-BE49-F238E27FC236}">
                <a16:creationId xmlns:a16="http://schemas.microsoft.com/office/drawing/2014/main" id="{9F6BC600-7831-4F4E-9091-13FFCFFAE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828800"/>
            <a:ext cx="7966069" cy="4572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A70836-6A92-48DE-B3C0-B912CDAD52A5}"/>
              </a:ext>
            </a:extLst>
          </p:cNvPr>
          <p:cNvSpPr/>
          <p:nvPr/>
        </p:nvSpPr>
        <p:spPr>
          <a:xfrm>
            <a:off x="2819400" y="4800600"/>
            <a:ext cx="2667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Examples:</a:t>
            </a:r>
          </a:p>
          <a:p>
            <a:pPr algn="ctr"/>
            <a:r>
              <a:rPr lang="en-US" dirty="0"/>
              <a:t>d : 10110</a:t>
            </a:r>
          </a:p>
          <a:p>
            <a:pPr algn="ctr"/>
            <a:r>
              <a:rPr lang="en-US" dirty="0"/>
              <a:t>e : 010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6E4C53-F226-47A2-AFE7-117CCBD65E8C}"/>
              </a:ext>
            </a:extLst>
          </p:cNvPr>
          <p:cNvSpPr/>
          <p:nvPr/>
        </p:nvSpPr>
        <p:spPr>
          <a:xfrm>
            <a:off x="7141464" y="3962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0A15F8-2D71-4C52-B1DF-885CE7653896}"/>
              </a:ext>
            </a:extLst>
          </p:cNvPr>
          <p:cNvSpPr/>
          <p:nvPr/>
        </p:nvSpPr>
        <p:spPr>
          <a:xfrm>
            <a:off x="4160520" y="3124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4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57200" algn="l"/>
                <a:tab pos="4114800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	</a:t>
            </a:r>
            <a:r>
              <a:rPr lang="en-US" sz="2400" u="sng" dirty="0">
                <a:solidFill>
                  <a:schemeClr val="accent1"/>
                </a:solidFill>
              </a:rPr>
              <a:t>Infix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u="sng" dirty="0">
                <a:solidFill>
                  <a:schemeClr val="accent1"/>
                </a:solidFill>
              </a:rPr>
              <a:t>Postfix</a:t>
            </a:r>
            <a:endParaRPr lang="en-US" sz="2800" u="sng" dirty="0">
              <a:solidFill>
                <a:schemeClr val="accent1"/>
              </a:solidFill>
            </a:endParaRPr>
          </a:p>
          <a:p>
            <a:pPr marL="471487" lvl="1" indent="0">
              <a:spcBef>
                <a:spcPts val="0"/>
              </a:spcBef>
              <a:buNone/>
              <a:tabLst>
                <a:tab pos="4114800" algn="l"/>
              </a:tabLst>
            </a:pPr>
            <a:r>
              <a:rPr lang="en-US" sz="2400" dirty="0"/>
              <a:t>a + b	a b +</a:t>
            </a:r>
          </a:p>
          <a:p>
            <a:pPr marL="471487" lvl="1" indent="0">
              <a:spcBef>
                <a:spcPts val="0"/>
              </a:spcBef>
              <a:buNone/>
              <a:tabLst>
                <a:tab pos="4114800" algn="l"/>
              </a:tabLst>
            </a:pPr>
            <a:r>
              <a:rPr lang="en-US" sz="2400" dirty="0"/>
              <a:t>a + b * c	a b c * +</a:t>
            </a:r>
          </a:p>
          <a:p>
            <a:pPr marL="471487" lvl="1" indent="0">
              <a:spcBef>
                <a:spcPts val="0"/>
              </a:spcBef>
              <a:buNone/>
              <a:tabLst>
                <a:tab pos="4114800" algn="l"/>
              </a:tabLst>
            </a:pPr>
            <a:r>
              <a:rPr lang="en-US" sz="2400" dirty="0"/>
              <a:t>a * b + c	a b * c +</a:t>
            </a:r>
          </a:p>
          <a:p>
            <a:pPr marL="471487" lvl="1" indent="0">
              <a:spcBef>
                <a:spcPts val="0"/>
              </a:spcBef>
              <a:buNone/>
              <a:tabLst>
                <a:tab pos="4114800" algn="l"/>
              </a:tabLst>
            </a:pPr>
            <a:r>
              <a:rPr lang="en-US" sz="2400" dirty="0"/>
              <a:t>(a + b) * c	a b + c *</a:t>
            </a:r>
          </a:p>
          <a:p>
            <a:pPr marL="471487" lvl="1" indent="0">
              <a:spcBef>
                <a:spcPts val="0"/>
              </a:spcBef>
              <a:buNone/>
              <a:tabLst>
                <a:tab pos="4114800" algn="l"/>
              </a:tabLst>
            </a:pPr>
            <a:r>
              <a:rPr lang="en-US" sz="2400" dirty="0"/>
              <a:t>a * (b + c)	a b c + *</a:t>
            </a:r>
          </a:p>
          <a:p>
            <a:pPr>
              <a:tabLst>
                <a:tab pos="4114800" algn="l"/>
              </a:tabLst>
            </a:pPr>
            <a:r>
              <a:rPr lang="en-US" sz="2600" dirty="0"/>
              <a:t>The </a:t>
            </a:r>
            <a:r>
              <a:rPr lang="en-US" sz="2600" dirty="0">
                <a:solidFill>
                  <a:schemeClr val="accent6"/>
                </a:solidFill>
              </a:rPr>
              <a:t>operands</a:t>
            </a:r>
            <a:r>
              <a:rPr lang="en-US" sz="2600" dirty="0"/>
              <a:t> appear in the exact same </a:t>
            </a:r>
            <a:r>
              <a:rPr lang="en-US" sz="2600" dirty="0">
                <a:solidFill>
                  <a:schemeClr val="accent6"/>
                </a:solidFill>
              </a:rPr>
              <a:t>relative order</a:t>
            </a:r>
            <a:endParaRPr lang="en-US" sz="2600" dirty="0"/>
          </a:p>
          <a:p>
            <a:pPr>
              <a:tabLst>
                <a:tab pos="4114800" algn="l"/>
              </a:tabLst>
            </a:pPr>
            <a:r>
              <a:rPr lang="en-US" sz="2600" dirty="0"/>
              <a:t>The </a:t>
            </a:r>
            <a:r>
              <a:rPr lang="en-US" sz="2600" dirty="0">
                <a:solidFill>
                  <a:schemeClr val="accent2"/>
                </a:solidFill>
              </a:rPr>
              <a:t>operators</a:t>
            </a:r>
            <a:r>
              <a:rPr lang="en-US" sz="2600" dirty="0"/>
              <a:t> don't necessarily appear in the same exact </a:t>
            </a:r>
            <a:r>
              <a:rPr lang="en-US" sz="2600" dirty="0">
                <a:solidFill>
                  <a:schemeClr val="accent2"/>
                </a:solidFill>
              </a:rPr>
              <a:t>relative order </a:t>
            </a:r>
            <a:endParaRPr lang="en-US" sz="2600" dirty="0"/>
          </a:p>
          <a:p>
            <a:pPr>
              <a:tabLst>
                <a:tab pos="4114800" algn="l"/>
              </a:tabLst>
            </a:pPr>
            <a:r>
              <a:rPr lang="en-US" sz="2600" dirty="0"/>
              <a:t>The </a:t>
            </a:r>
            <a:r>
              <a:rPr lang="en-US" sz="2600" dirty="0">
                <a:solidFill>
                  <a:schemeClr val="accent4"/>
                </a:solidFill>
              </a:rPr>
              <a:t>operators</a:t>
            </a:r>
            <a:r>
              <a:rPr lang="en-US" sz="2600" dirty="0"/>
              <a:t> always appear </a:t>
            </a:r>
            <a:r>
              <a:rPr lang="en-US" sz="2600" dirty="0">
                <a:solidFill>
                  <a:schemeClr val="accent4"/>
                </a:solidFill>
              </a:rPr>
              <a:t>further to the right </a:t>
            </a:r>
            <a:r>
              <a:rPr lang="en-US" sz="2600" dirty="0"/>
              <a:t>in the postfix than they do in the infix, </a:t>
            </a:r>
            <a:r>
              <a:rPr lang="en-US" sz="2600" dirty="0">
                <a:solidFill>
                  <a:schemeClr val="accent4"/>
                </a:solidFill>
              </a:rPr>
              <a:t>relative to the operands</a:t>
            </a:r>
          </a:p>
        </p:txBody>
      </p:sp>
    </p:spTree>
    <p:extLst>
      <p:ext uri="{BB962C8B-B14F-4D97-AF65-F5344CB8AC3E}">
        <p14:creationId xmlns:p14="http://schemas.microsoft.com/office/powerpoint/2010/main" val="1573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7FAB-3C7D-4D01-A1E3-FE772B4F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2E0A-0920-483E-B9E3-2FAC660A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r>
              <a:rPr lang="en-US" dirty="0"/>
              <a:t>So how would we convert this expression?</a:t>
            </a:r>
          </a:p>
          <a:p>
            <a:pPr lvl="1"/>
            <a:r>
              <a:rPr lang="en-US" dirty="0"/>
              <a:t>c – d + (e * f – g * h) /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We know the operands will still be like this:</a:t>
            </a:r>
          </a:p>
          <a:p>
            <a:pPr lvl="1"/>
            <a:r>
              <a:rPr lang="en-US" dirty="0"/>
              <a:t>c   d   e   f   g   h  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The question is "Where to put the operands?"</a:t>
            </a:r>
          </a:p>
          <a:p>
            <a:pPr lvl="1"/>
            <a:r>
              <a:rPr lang="en-US" dirty="0"/>
              <a:t>What are the operands of the </a:t>
            </a:r>
            <a:r>
              <a:rPr lang="en-US"/>
              <a:t>first subtraction?</a:t>
            </a:r>
            <a:endParaRPr lang="en-US" dirty="0"/>
          </a:p>
          <a:p>
            <a:pPr lvl="1"/>
            <a:r>
              <a:rPr lang="en-US" dirty="0"/>
              <a:t>c  d  –  e   f   g  h 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Now what?</a:t>
            </a:r>
          </a:p>
          <a:p>
            <a:pPr lvl="1"/>
            <a:r>
              <a:rPr lang="en-US" dirty="0"/>
              <a:t>c  d  –  e  f  *  g  h  * 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c  d  –  e  f  *  g  h  *  –  </a:t>
            </a:r>
            <a:r>
              <a:rPr lang="en-US" dirty="0" err="1"/>
              <a:t>i</a:t>
            </a:r>
            <a:r>
              <a:rPr lang="en-US" dirty="0"/>
              <a:t>  /  +</a:t>
            </a:r>
          </a:p>
        </p:txBody>
      </p:sp>
    </p:spTree>
    <p:extLst>
      <p:ext uri="{BB962C8B-B14F-4D97-AF65-F5344CB8AC3E}">
        <p14:creationId xmlns:p14="http://schemas.microsoft.com/office/powerpoint/2010/main" val="22078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r>
              <a:rPr lang="en-US" dirty="0"/>
              <a:t>How could we automate this?</a:t>
            </a:r>
          </a:p>
          <a:p>
            <a:pPr lvl="1"/>
            <a:r>
              <a:rPr lang="en-US" dirty="0"/>
              <a:t>With a stack!!</a:t>
            </a:r>
          </a:p>
          <a:p>
            <a:pPr lvl="1"/>
            <a:r>
              <a:rPr lang="en-US" dirty="0"/>
              <a:t>As we scan the expression left to right, we will immediately place any operands in the result</a:t>
            </a:r>
          </a:p>
          <a:p>
            <a:pPr lvl="1"/>
            <a:r>
              <a:rPr lang="en-US" dirty="0"/>
              <a:t>If we see an operator (including </a:t>
            </a:r>
            <a:r>
              <a:rPr lang="en-US" dirty="0" err="1"/>
              <a:t>parens</a:t>
            </a:r>
            <a:r>
              <a:rPr lang="en-US" dirty="0"/>
              <a:t>) then we will perform stack operations</a:t>
            </a:r>
          </a:p>
          <a:p>
            <a:pPr lvl="2"/>
            <a:r>
              <a:rPr lang="en-US" dirty="0"/>
              <a:t>Why?</a:t>
            </a:r>
          </a:p>
          <a:p>
            <a:pPr lvl="2"/>
            <a:r>
              <a:rPr lang="en-US" dirty="0"/>
              <a:t>Recall, the operators are always shifted right, so we never put them in the output immediately, but only after their second operand is dealt with</a:t>
            </a:r>
          </a:p>
          <a:p>
            <a:r>
              <a:rPr lang="en-US" dirty="0"/>
              <a:t>There are three cases...</a:t>
            </a:r>
          </a:p>
        </p:txBody>
      </p:sp>
    </p:spTree>
    <p:extLst>
      <p:ext uri="{BB962C8B-B14F-4D97-AF65-F5344CB8AC3E}">
        <p14:creationId xmlns:p14="http://schemas.microsoft.com/office/powerpoint/2010/main" val="9710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/>
                </a:solidFill>
              </a:rPr>
              <a:t>Left </a:t>
            </a:r>
            <a:r>
              <a:rPr lang="en-US" sz="2800" dirty="0" err="1">
                <a:solidFill>
                  <a:schemeClr val="accent6"/>
                </a:solidFill>
              </a:rPr>
              <a:t>paren</a:t>
            </a:r>
            <a:r>
              <a:rPr lang="en-US" sz="2800" dirty="0"/>
              <a:t>:</a:t>
            </a:r>
          </a:p>
          <a:p>
            <a:pPr marL="952500" lvl="1" indent="-514350"/>
            <a:r>
              <a:rPr lang="en-US" sz="2400" dirty="0"/>
              <a:t>push it on the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Right </a:t>
            </a:r>
            <a:r>
              <a:rPr lang="en-US" sz="2800" dirty="0" err="1">
                <a:solidFill>
                  <a:schemeClr val="accent2"/>
                </a:solidFill>
              </a:rPr>
              <a:t>paren</a:t>
            </a:r>
            <a:r>
              <a:rPr lang="en-US" sz="2800" dirty="0"/>
              <a:t>:</a:t>
            </a:r>
          </a:p>
          <a:p>
            <a:pPr marL="952500" lvl="1" indent="-514350"/>
            <a:r>
              <a:rPr lang="en-US" sz="2400" dirty="0"/>
              <a:t>iterate popping from stack and placing in result until the first left </a:t>
            </a:r>
            <a:r>
              <a:rPr lang="en-US" sz="2400" dirty="0" err="1"/>
              <a:t>paren</a:t>
            </a:r>
            <a:r>
              <a:rPr lang="en-US" sz="2400" dirty="0"/>
              <a:t> on stack is reached; throw matching </a:t>
            </a:r>
            <a:r>
              <a:rPr lang="en-US" sz="2400" dirty="0" err="1"/>
              <a:t>parens</a:t>
            </a:r>
            <a:r>
              <a:rPr lang="en-US" sz="2400" dirty="0"/>
              <a:t> away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Otherwise:</a:t>
            </a:r>
          </a:p>
          <a:p>
            <a:pPr marL="952500" lvl="1" indent="-514350"/>
            <a:r>
              <a:rPr lang="en-US" sz="2400" dirty="0"/>
              <a:t>iterate popping from stack and placing in result until the stack is empty or the top of the stack has lower precedence than the current operator</a:t>
            </a:r>
          </a:p>
          <a:p>
            <a:pPr marL="952500" lvl="1" indent="-514350"/>
            <a:r>
              <a:rPr lang="en-US" sz="2400" dirty="0"/>
              <a:t>push the current operator on the stack</a:t>
            </a:r>
          </a:p>
          <a:p>
            <a:pPr marL="514350" indent="-514350"/>
            <a:r>
              <a:rPr lang="en-US" sz="2800" dirty="0"/>
              <a:t>Empty the stack into the result at the end</a:t>
            </a:r>
          </a:p>
        </p:txBody>
      </p:sp>
    </p:spTree>
    <p:extLst>
      <p:ext uri="{BB962C8B-B14F-4D97-AF65-F5344CB8AC3E}">
        <p14:creationId xmlns:p14="http://schemas.microsoft.com/office/powerpoint/2010/main" val="10431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CD2-35A7-496B-9B71-1C4403A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Infix &amp; Postfix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27FA-1D61-4C22-8AF3-0EDC934E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  <a:tabLst>
                <a:tab pos="4057650" algn="l"/>
              </a:tabLst>
            </a:pPr>
            <a:r>
              <a:rPr lang="en-US" sz="2800" dirty="0"/>
              <a:t>Input	Output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c</a:t>
            </a:r>
            <a:r>
              <a:rPr lang="en-US" sz="2800" dirty="0"/>
              <a:t> – d + (e * f – g * h) / </a:t>
            </a:r>
            <a:r>
              <a:rPr lang="en-US" sz="2800" dirty="0" err="1"/>
              <a:t>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Stack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083154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39201</TotalTime>
  <Words>1740</Words>
  <Application>Microsoft Office PowerPoint</Application>
  <PresentationFormat>Widescreen</PresentationFormat>
  <Paragraphs>336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Verdana</vt:lpstr>
      <vt:lpstr>Arial</vt:lpstr>
      <vt:lpstr>Times New Roman</vt:lpstr>
      <vt:lpstr>Calibri</vt:lpstr>
      <vt:lpstr>Americana BT</vt:lpstr>
      <vt:lpstr>Courier New</vt:lpstr>
      <vt:lpstr>Wingdings</vt:lpstr>
      <vt:lpstr>Carmina Lt BT</vt:lpstr>
      <vt:lpstr>Georgia</vt:lpstr>
      <vt:lpstr>Profile</vt:lpstr>
      <vt:lpstr>Infix &amp; Postfix </vt:lpstr>
      <vt:lpstr>Alerts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Infix &amp; Postfix</vt:lpstr>
      <vt:lpstr>Introduction to Trees </vt:lpstr>
      <vt:lpstr>Trees</vt:lpstr>
      <vt:lpstr>Tree Terminology</vt:lpstr>
      <vt:lpstr>Trees &amp; Recursion</vt:lpstr>
      <vt:lpstr>Binary Trees</vt:lpstr>
      <vt:lpstr>Expression Trees</vt:lpstr>
      <vt:lpstr>Huffman Tree</vt:lpstr>
      <vt:lpstr>Huffman Tree</vt:lpstr>
      <vt:lpstr>Huffman Tree</vt:lpstr>
      <vt:lpstr>Binary Search Tree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579</cp:revision>
  <dcterms:created xsi:type="dcterms:W3CDTF">2005-03-22T22:30:11Z</dcterms:created>
  <dcterms:modified xsi:type="dcterms:W3CDTF">2022-09-25T20:34:27Z</dcterms:modified>
</cp:coreProperties>
</file>