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448" r:id="rId2"/>
    <p:sldId id="460" r:id="rId3"/>
    <p:sldId id="467" r:id="rId4"/>
    <p:sldId id="464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6" r:id="rId13"/>
    <p:sldId id="475" r:id="rId14"/>
  </p:sldIdLst>
  <p:sldSz cx="12192000" cy="6858000"/>
  <p:notesSz cx="7315200" cy="9601200"/>
  <p:embeddedFontLst>
    <p:embeddedFont>
      <p:font typeface="Americana BT" panose="02020504070506020904" pitchFamily="18" charset="0"/>
      <p:regular r:id="rId17"/>
      <p:bold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rmina Blk BT" panose="0207090308050A030404" pitchFamily="18" charset="0"/>
      <p:regular r:id="rId24"/>
    </p:embeddedFont>
    <p:embeddedFont>
      <p:font typeface="Carmina Lt BT" panose="0207050206030A030404" pitchFamily="18" charset="0"/>
      <p:regular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797"/>
    <a:srgbClr val="F2D59C"/>
    <a:srgbClr val="FFFFFF"/>
    <a:srgbClr val="A7A7A7"/>
    <a:srgbClr val="9BFFC8"/>
    <a:srgbClr val="99FF66"/>
    <a:srgbClr val="66FF66"/>
    <a:srgbClr val="FF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14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Symbol Tables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2AA-655A-49FE-8BBC-D5C7533E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BD61-151E-4801-9E58-144EB76E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could use two (parallel) arrays, one for the keys and one for the values, with corresponding elements in the same index locations in each array</a:t>
            </a:r>
          </a:p>
          <a:p>
            <a:r>
              <a:rPr lang="en-US" sz="2400" dirty="0"/>
              <a:t>There IS an advantage in keeping the list ordered, since arrays are random access: we could use binary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6D20C-5369-410A-BBE0-7846B1D7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63" y="3380973"/>
            <a:ext cx="6451075" cy="34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2AA-655A-49FE-8BBC-D5C7533E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BD61-151E-4801-9E58-144EB76E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Performance:</a:t>
            </a:r>
          </a:p>
          <a:p>
            <a:pPr lvl="1"/>
            <a:r>
              <a:rPr lang="en-US" sz="2000" dirty="0"/>
              <a:t>get(key)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O(lg N)</a:t>
            </a:r>
          </a:p>
          <a:p>
            <a:pPr lvl="1"/>
            <a:r>
              <a:rPr lang="en-US" sz="2000" dirty="0"/>
              <a:t>put(key, value)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O(N)</a:t>
            </a:r>
          </a:p>
          <a:p>
            <a:pPr lvl="1"/>
            <a:r>
              <a:rPr lang="en-US" sz="2000" dirty="0"/>
              <a:t>delete(key)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O(N)</a:t>
            </a:r>
          </a:p>
          <a:p>
            <a:pPr lvl="1"/>
            <a:r>
              <a:rPr lang="en-US" sz="2000" dirty="0"/>
              <a:t>contains(key)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O(lg N)</a:t>
            </a:r>
          </a:p>
          <a:p>
            <a:r>
              <a:rPr lang="en-US" sz="2400" dirty="0"/>
              <a:t>So N searches would take O(N lg N) time</a:t>
            </a:r>
          </a:p>
          <a:p>
            <a:pPr lvl="1"/>
            <a:r>
              <a:rPr lang="en-US" sz="2000" dirty="0"/>
              <a:t>Better!</a:t>
            </a:r>
          </a:p>
          <a:p>
            <a:pPr lvl="1"/>
            <a:r>
              <a:rPr lang="en-US" sz="2000" dirty="0"/>
              <a:t>But insertion and deletion is still a problem</a:t>
            </a:r>
          </a:p>
        </p:txBody>
      </p:sp>
    </p:spTree>
    <p:extLst>
      <p:ext uri="{BB962C8B-B14F-4D97-AF65-F5344CB8AC3E}">
        <p14:creationId xmlns:p14="http://schemas.microsoft.com/office/powerpoint/2010/main" val="3196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56D2-46C0-4518-9DA4-E84948E5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E32C9-5E17-4DAA-8F77-3BF946342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many applications where we don't care whether the key/value pairs can be iterated in any particular order</a:t>
            </a:r>
          </a:p>
          <a:p>
            <a:r>
              <a:rPr lang="en-US" sz="2800" dirty="0"/>
              <a:t>But there are some where it matters</a:t>
            </a:r>
          </a:p>
          <a:p>
            <a:pPr lvl="1"/>
            <a:r>
              <a:rPr lang="en-US" sz="2400" dirty="0"/>
              <a:t>Suppose that the keys are times</a:t>
            </a:r>
          </a:p>
          <a:p>
            <a:pPr lvl="1"/>
            <a:r>
              <a:rPr lang="en-US" sz="2400" dirty="0"/>
              <a:t>Then we might want to ask other</a:t>
            </a:r>
            <a:br>
              <a:rPr lang="en-US" sz="2400" dirty="0"/>
            </a:br>
            <a:r>
              <a:rPr lang="en-US" sz="2400" dirty="0"/>
              <a:t>interesting questions:</a:t>
            </a:r>
          </a:p>
          <a:p>
            <a:pPr lvl="2"/>
            <a:r>
              <a:rPr lang="en-US" sz="2000" dirty="0"/>
              <a:t>min</a:t>
            </a:r>
          </a:p>
          <a:p>
            <a:pPr lvl="2"/>
            <a:r>
              <a:rPr lang="en-US" sz="2000" dirty="0"/>
              <a:t>max</a:t>
            </a:r>
          </a:p>
          <a:p>
            <a:pPr lvl="2"/>
            <a:r>
              <a:rPr lang="en-US" sz="2000" dirty="0"/>
              <a:t>rank</a:t>
            </a:r>
          </a:p>
          <a:p>
            <a:pPr lvl="1"/>
            <a:r>
              <a:rPr lang="en-US" sz="2400" dirty="0"/>
              <a:t>This can lead to an ST sub-interface</a:t>
            </a:r>
            <a:br>
              <a:rPr lang="en-US" sz="2400" dirty="0"/>
            </a:br>
            <a:r>
              <a:rPr lang="en-US" sz="2400" dirty="0" err="1"/>
              <a:t>OrderedST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650A-B8FB-4A35-9D07-DFB56A08A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442" y="2290575"/>
            <a:ext cx="2138258" cy="45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63F4-AED9-49B1-9E63-C63EA654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11BB-06D4-4795-98C8-1DA601616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 internal representation for ST that provides better performance</a:t>
            </a:r>
          </a:p>
          <a:p>
            <a:pPr lvl="1"/>
            <a:r>
              <a:rPr lang="en-US" dirty="0"/>
              <a:t>If the symbol table is ordered, then O(lg) for all operations is the goal</a:t>
            </a:r>
          </a:p>
          <a:p>
            <a:pPr lvl="1"/>
            <a:r>
              <a:rPr lang="en-US" dirty="0"/>
              <a:t>If the symbol table is not ordered, then O(1) for all operations is the goal</a:t>
            </a:r>
          </a:p>
        </p:txBody>
      </p:sp>
    </p:spTree>
    <p:extLst>
      <p:ext uri="{BB962C8B-B14F-4D97-AF65-F5344CB8AC3E}">
        <p14:creationId xmlns:p14="http://schemas.microsoft.com/office/powerpoint/2010/main" val="18915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3.1-3.2</a:t>
            </a:r>
          </a:p>
          <a:p>
            <a:r>
              <a:rPr lang="en-US" dirty="0"/>
              <a:t>Questions on Lab 5?</a:t>
            </a:r>
          </a:p>
          <a:p>
            <a:r>
              <a:rPr lang="en-US" dirty="0"/>
              <a:t>HW 3 </a:t>
            </a:r>
            <a:r>
              <a:rPr lang="en-US"/>
              <a:t>due today</a:t>
            </a:r>
            <a:endParaRPr lang="en-US" dirty="0"/>
          </a:p>
          <a:p>
            <a:r>
              <a:rPr lang="en-US" dirty="0"/>
              <a:t>Project 2: form your teams post haste!</a:t>
            </a:r>
          </a:p>
          <a:p>
            <a:pPr lvl="1"/>
            <a:r>
              <a:rPr lang="en-US"/>
              <a:t>released next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Table API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AFA40-9DC5-41F1-B401-15C9FBE6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538741"/>
            <a:ext cx="8897592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Array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frequency analysis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Used in cryptanalysis</a:t>
            </a:r>
          </a:p>
          <a:p>
            <a:pPr marL="33337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LetterFrequency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LetterFrequency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lf.getFile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"great_expectations.txt"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lf.printFrequencies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3337" indent="0" algn="ctr">
              <a:buNone/>
            </a:pPr>
            <a:r>
              <a:rPr lang="en-US" sz="1800" b="1" dirty="0">
                <a:solidFill>
                  <a:srgbClr val="7030A0"/>
                </a:solidFill>
                <a:latin typeface="Carmina Blk BT" panose="0207090308050A030404" pitchFamily="18" charset="0"/>
                <a:cs typeface="Courier New" panose="02070309020205020404" pitchFamily="49" charset="0"/>
              </a:rPr>
              <a:t>DEMO</a:t>
            </a:r>
            <a:endParaRPr lang="en-US" sz="2000" b="1" dirty="0">
              <a:solidFill>
                <a:srgbClr val="7030A0"/>
              </a:solidFill>
              <a:latin typeface="Carmina Blk BT" panose="0207090308050A030404" pitchFamily="18" charset="0"/>
              <a:cs typeface="Courier New" panose="02070309020205020404" pitchFamily="49" charset="0"/>
            </a:endParaRPr>
          </a:p>
          <a:p>
            <a:pPr marL="33337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000" b="1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printFrequencies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freq.keys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frequency of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key +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is "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freq.get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(key))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28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Array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337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java.io.*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337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LetterFrequency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33337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LetterFrequency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MySimpleST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&gt;()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33337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63477B-AAFE-4DBF-B467-FEB72DCF6389}"/>
              </a:ext>
            </a:extLst>
          </p:cNvPr>
          <p:cNvSpPr/>
          <p:nvPr/>
        </p:nvSpPr>
        <p:spPr bwMode="auto">
          <a:xfrm>
            <a:off x="4653996" y="2821840"/>
            <a:ext cx="4174225" cy="136611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516"/>
            <a:ext cx="8516710" cy="6602865"/>
          </a:xfrm>
        </p:spPr>
        <p:txBody>
          <a:bodyPr/>
          <a:lstStyle/>
          <a:p>
            <a:pPr marL="33337" indent="0">
              <a:buNone/>
            </a:pP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b="1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input) {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33337" indent="0">
              <a:buNone/>
            </a:pP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new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FileReader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(input))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((s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br.readLine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!= null) {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s.charAt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freq.contains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freq.put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(c,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freq.get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 + 1)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freq.put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(c, 1)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(Exception e) {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e.printStackTrace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3337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3337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67AC-0800-4D54-93B0-1D922ECE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Symbol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BCAF-8E02-4440-8A07-D90E5440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when we instantiate ST:</a:t>
            </a:r>
          </a:p>
          <a:p>
            <a:pPr marL="471487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MySimpleST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&gt;()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There must be an internal representation of the symbol table that gets instantiated and initialized as well</a:t>
            </a:r>
          </a:p>
          <a:p>
            <a:pPr lvl="1"/>
            <a:r>
              <a:rPr lang="en-US" dirty="0"/>
              <a:t>What are the range of options we could consider for this internal representation?</a:t>
            </a:r>
          </a:p>
          <a:p>
            <a:pPr lvl="2"/>
            <a:r>
              <a:rPr lang="en-US" dirty="0"/>
              <a:t>Linked list?</a:t>
            </a:r>
          </a:p>
          <a:p>
            <a:pPr lvl="2"/>
            <a:r>
              <a:rPr lang="en-US" dirty="0"/>
              <a:t>Array?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6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2AA-655A-49FE-8BBC-D5C7533E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BD61-151E-4801-9E58-144EB76E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nodes in the list would have both the key and the value, as well as the next pointer</a:t>
            </a:r>
          </a:p>
          <a:p>
            <a:r>
              <a:rPr lang="en-US" sz="2400" dirty="0"/>
              <a:t>No advantages in keeping the list ordered</a:t>
            </a:r>
          </a:p>
          <a:p>
            <a:r>
              <a:rPr lang="en-US" sz="2400" dirty="0"/>
              <a:t>Insertion could happen at the front, but would still be linear time (</a:t>
            </a:r>
            <a:r>
              <a:rPr lang="en-US" sz="1800" cap="small" dirty="0">
                <a:solidFill>
                  <a:schemeClr val="accent3"/>
                </a:solidFill>
              </a:rPr>
              <a:t>WHY??</a:t>
            </a:r>
            <a:r>
              <a:rPr lang="en-US" sz="24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4D9A7-35A8-48F2-9747-C9CCF5CB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3" y="3405751"/>
            <a:ext cx="62769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2AA-655A-49FE-8BBC-D5C7533E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BD61-151E-4801-9E58-144EB76E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Performance:</a:t>
            </a:r>
          </a:p>
          <a:p>
            <a:pPr lvl="1"/>
            <a:r>
              <a:rPr lang="en-US" sz="2000" dirty="0"/>
              <a:t>get(key)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O(N)</a:t>
            </a:r>
          </a:p>
          <a:p>
            <a:pPr lvl="1"/>
            <a:r>
              <a:rPr lang="en-US" sz="2000" dirty="0"/>
              <a:t>put(key, value)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O(N)</a:t>
            </a:r>
          </a:p>
          <a:p>
            <a:pPr lvl="1"/>
            <a:r>
              <a:rPr lang="en-US" sz="2000" dirty="0"/>
              <a:t>delete(key)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O(N)</a:t>
            </a:r>
          </a:p>
          <a:p>
            <a:pPr lvl="1"/>
            <a:r>
              <a:rPr lang="en-US" sz="2000" dirty="0"/>
              <a:t>contains(key)</a:t>
            </a:r>
          </a:p>
          <a:p>
            <a:pPr lvl="2"/>
            <a:r>
              <a:rPr lang="en-US" sz="1700" dirty="0">
                <a:solidFill>
                  <a:srgbClr val="FF0000"/>
                </a:solidFill>
              </a:rPr>
              <a:t>O(N)</a:t>
            </a:r>
          </a:p>
          <a:p>
            <a:r>
              <a:rPr lang="en-US" sz="2400" dirty="0"/>
              <a:t>So N searches would take O(N</a:t>
            </a:r>
            <a:r>
              <a:rPr lang="en-US" sz="2400" baseline="30000" dirty="0"/>
              <a:t>2</a:t>
            </a:r>
            <a:r>
              <a:rPr lang="en-US" sz="2400" dirty="0"/>
              <a:t>) time</a:t>
            </a:r>
          </a:p>
          <a:p>
            <a:pPr lvl="1"/>
            <a:r>
              <a:rPr lang="en-US" sz="2000" dirty="0" err="1"/>
              <a:t>Oof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78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39152</TotalTime>
  <Words>681</Words>
  <Application>Microsoft Office PowerPoint</Application>
  <PresentationFormat>Widescreen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Verdana</vt:lpstr>
      <vt:lpstr>Arial</vt:lpstr>
      <vt:lpstr>Wingdings</vt:lpstr>
      <vt:lpstr>Carmina Lt BT</vt:lpstr>
      <vt:lpstr>Calibri</vt:lpstr>
      <vt:lpstr>Times New Roman</vt:lpstr>
      <vt:lpstr>Georgia</vt:lpstr>
      <vt:lpstr>Courier New</vt:lpstr>
      <vt:lpstr>Americana BT</vt:lpstr>
      <vt:lpstr>Carmina Blk BT</vt:lpstr>
      <vt:lpstr>Profile</vt:lpstr>
      <vt:lpstr>Symbol Tables </vt:lpstr>
      <vt:lpstr>Alerts</vt:lpstr>
      <vt:lpstr>Symbol Table API</vt:lpstr>
      <vt:lpstr>Associative Array Application</vt:lpstr>
      <vt:lpstr>Associative Array Application</vt:lpstr>
      <vt:lpstr>PowerPoint Presentation</vt:lpstr>
      <vt:lpstr>Implementing Symbol Table</vt:lpstr>
      <vt:lpstr>Linked List?</vt:lpstr>
      <vt:lpstr>Linked List?</vt:lpstr>
      <vt:lpstr>Array?</vt:lpstr>
      <vt:lpstr>Array?</vt:lpstr>
      <vt:lpstr>Ordered ST?</vt:lpstr>
      <vt:lpstr>Goal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560</cp:revision>
  <dcterms:created xsi:type="dcterms:W3CDTF">2005-03-22T22:30:11Z</dcterms:created>
  <dcterms:modified xsi:type="dcterms:W3CDTF">2022-09-17T02:39:56Z</dcterms:modified>
</cp:coreProperties>
</file>