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519" r:id="rId2"/>
    <p:sldId id="520" r:id="rId3"/>
    <p:sldId id="521" r:id="rId4"/>
    <p:sldId id="522" r:id="rId5"/>
    <p:sldId id="523" r:id="rId6"/>
    <p:sldId id="525" r:id="rId7"/>
    <p:sldId id="526" r:id="rId8"/>
    <p:sldId id="527" r:id="rId9"/>
    <p:sldId id="528" r:id="rId10"/>
    <p:sldId id="535" r:id="rId11"/>
    <p:sldId id="530" r:id="rId12"/>
    <p:sldId id="531" r:id="rId13"/>
    <p:sldId id="532" r:id="rId14"/>
    <p:sldId id="533" r:id="rId15"/>
    <p:sldId id="518" r:id="rId16"/>
    <p:sldId id="536" r:id="rId17"/>
    <p:sldId id="537" r:id="rId18"/>
    <p:sldId id="539" r:id="rId19"/>
    <p:sldId id="540" r:id="rId20"/>
    <p:sldId id="543" r:id="rId21"/>
    <p:sldId id="544" r:id="rId22"/>
    <p:sldId id="545" r:id="rId23"/>
    <p:sldId id="546" r:id="rId24"/>
    <p:sldId id="547" r:id="rId25"/>
    <p:sldId id="549" r:id="rId26"/>
    <p:sldId id="550" r:id="rId27"/>
    <p:sldId id="551" r:id="rId28"/>
    <p:sldId id="552" r:id="rId29"/>
    <p:sldId id="55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05" d="100"/>
          <a:sy n="105" d="100"/>
        </p:scale>
        <p:origin x="7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Defining something in terms of itself</a:t>
            </a:r>
          </a:p>
          <a:p>
            <a:r>
              <a:rPr lang="en-US" dirty="0"/>
              <a:t>To be useful, the definition must be based on progressively simpler definitions of the thing being defined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95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do recursion, we want to pass all the data in through our method arguments</a:t>
            </a:r>
          </a:p>
          <a:p>
            <a:r>
              <a:rPr lang="en-US" dirty="0"/>
              <a:t>We want to get all of our results back through return statements</a:t>
            </a:r>
          </a:p>
          <a:p>
            <a:r>
              <a:rPr lang="en-US" dirty="0"/>
              <a:t>Think of each recursive method call as a frozen moment in time</a:t>
            </a:r>
          </a:p>
          <a:p>
            <a:r>
              <a:rPr lang="en-US" dirty="0"/>
              <a:t>Thus, we usually </a:t>
            </a:r>
            <a:r>
              <a:rPr lang="en-US" b="1" dirty="0"/>
              <a:t>don't</a:t>
            </a:r>
            <a:r>
              <a:rPr lang="en-US" dirty="0"/>
              <a:t> want to assign variables</a:t>
            </a:r>
          </a:p>
          <a:p>
            <a:r>
              <a:rPr lang="en-US" dirty="0"/>
              <a:t>Instead, variables change </a:t>
            </a:r>
            <a:r>
              <a:rPr lang="en-US" i="1" dirty="0"/>
              <a:t>as they pass</a:t>
            </a:r>
            <a:r>
              <a:rPr lang="en-US" dirty="0"/>
              <a:t> to the next method call</a:t>
            </a:r>
          </a:p>
        </p:txBody>
      </p:sp>
    </p:spTree>
    <p:extLst>
      <p:ext uri="{BB962C8B-B14F-4D97-AF65-F5344CB8AC3E}">
        <p14:creationId xmlns:p14="http://schemas.microsoft.com/office/powerpoint/2010/main" val="132683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this math is great, but…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it actually work inside a computer?</a:t>
            </a:r>
          </a:p>
          <a:p>
            <a:r>
              <a:rPr lang="en-US" dirty="0"/>
              <a:t>Is there a problem with calling a method inside the same method?</a:t>
            </a:r>
          </a:p>
          <a:p>
            <a:r>
              <a:rPr lang="en-US" dirty="0"/>
              <a:t>How does the computer keep track of which method is which?</a:t>
            </a:r>
          </a:p>
        </p:txBody>
      </p:sp>
    </p:spTree>
    <p:extLst>
      <p:ext uri="{BB962C8B-B14F-4D97-AF65-F5344CB8AC3E}">
        <p14:creationId xmlns:p14="http://schemas.microsoft.com/office/powerpoint/2010/main" val="224770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stack</a:t>
            </a:r>
            <a:r>
              <a:rPr lang="en-US" dirty="0"/>
              <a:t> is a first-in last-out (FILO) data structure used to store and retrieve items in a particular order</a:t>
            </a:r>
          </a:p>
          <a:p>
            <a:r>
              <a:rPr lang="en-US" dirty="0"/>
              <a:t>Just like a stack of blocks: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800" y="56388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  <a:effectLst/>
          <a:scene3d>
            <a:camera prst="isometricOffAxis2Left">
              <a:rot lat="1080000" lon="1800000" rev="0"/>
            </a:camera>
            <a:lightRig rig="threePt" dir="t"/>
          </a:scene3d>
          <a:sp3d>
            <a:bevelT w="0" h="0"/>
            <a:bevelB w="0" h="571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 Black" pitchFamily="34" charset="0"/>
              </a:rPr>
              <a:t>A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810000" y="4724400"/>
            <a:ext cx="1905000" cy="1524000"/>
            <a:chOff x="2286000" y="4724400"/>
            <a:chExt cx="1905000" cy="1524000"/>
          </a:xfrm>
        </p:grpSpPr>
        <p:sp>
          <p:nvSpPr>
            <p:cNvPr id="8" name="Rectangle 7"/>
            <p:cNvSpPr/>
            <p:nvPr/>
          </p:nvSpPr>
          <p:spPr>
            <a:xfrm>
              <a:off x="32766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814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0" name="Up Arrow 19"/>
            <p:cNvSpPr/>
            <p:nvPr/>
          </p:nvSpPr>
          <p:spPr>
            <a:xfrm rot="5400000">
              <a:off x="25527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6" name="Group 29"/>
          <p:cNvGrpSpPr/>
          <p:nvPr/>
        </p:nvGrpSpPr>
        <p:grpSpPr>
          <a:xfrm>
            <a:off x="5638800" y="4343400"/>
            <a:ext cx="1905000" cy="1905000"/>
            <a:chOff x="4114800" y="4343400"/>
            <a:chExt cx="1905000" cy="1905000"/>
          </a:xfrm>
        </p:grpSpPr>
        <p:sp>
          <p:nvSpPr>
            <p:cNvPr id="11" name="Rectangle 10"/>
            <p:cNvSpPr/>
            <p:nvPr/>
          </p:nvSpPr>
          <p:spPr>
            <a:xfrm>
              <a:off x="51054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4343400"/>
              <a:ext cx="609600" cy="60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 Black" pitchFamily="34" charset="0"/>
                </a:rPr>
                <a:t>C</a:t>
              </a:r>
            </a:p>
          </p:txBody>
        </p:sp>
        <p:sp>
          <p:nvSpPr>
            <p:cNvPr id="21" name="Up Arrow 20"/>
            <p:cNvSpPr/>
            <p:nvPr/>
          </p:nvSpPr>
          <p:spPr>
            <a:xfrm rot="5400000">
              <a:off x="43815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7467600" y="4724400"/>
            <a:ext cx="1905000" cy="1524000"/>
            <a:chOff x="5943600" y="4724400"/>
            <a:chExt cx="1905000" cy="1524000"/>
          </a:xfrm>
        </p:grpSpPr>
        <p:sp>
          <p:nvSpPr>
            <p:cNvPr id="14" name="Rectangle 13"/>
            <p:cNvSpPr/>
            <p:nvPr/>
          </p:nvSpPr>
          <p:spPr>
            <a:xfrm>
              <a:off x="69342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2" name="Up Arrow 21"/>
            <p:cNvSpPr/>
            <p:nvPr/>
          </p:nvSpPr>
          <p:spPr>
            <a:xfrm rot="5400000">
              <a:off x="62103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436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108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same way, the local variables for each method are stored on the stack</a:t>
            </a:r>
          </a:p>
          <a:p>
            <a:r>
              <a:rPr lang="en-US" dirty="0"/>
              <a:t>When a method is called, a copy of that method is </a:t>
            </a:r>
            <a:r>
              <a:rPr lang="en-US" b="1" dirty="0"/>
              <a:t>pushed</a:t>
            </a:r>
            <a:r>
              <a:rPr lang="en-US" dirty="0"/>
              <a:t> onto the stack</a:t>
            </a:r>
          </a:p>
          <a:p>
            <a:r>
              <a:rPr lang="en-US" dirty="0"/>
              <a:t>When a method returns, that copy of the method </a:t>
            </a:r>
            <a:r>
              <a:rPr lang="en-US" b="1" dirty="0"/>
              <a:t>pops</a:t>
            </a:r>
            <a:r>
              <a:rPr lang="en-US" dirty="0"/>
              <a:t> off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60960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267200" y="5105400"/>
            <a:ext cx="1828800" cy="1447800"/>
            <a:chOff x="2743200" y="4953000"/>
            <a:chExt cx="1828800" cy="1447800"/>
          </a:xfrm>
        </p:grpSpPr>
        <p:sp>
          <p:nvSpPr>
            <p:cNvPr id="5" name="Rectangle 4"/>
            <p:cNvSpPr/>
            <p:nvPr/>
          </p:nvSpPr>
          <p:spPr>
            <a:xfrm>
              <a:off x="36576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576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2" name="Bent Arrow 11"/>
            <p:cNvSpPr/>
            <p:nvPr/>
          </p:nvSpPr>
          <p:spPr>
            <a:xfrm>
              <a:off x="2971800" y="5562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953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96000" y="4724400"/>
            <a:ext cx="1828800" cy="1828800"/>
            <a:chOff x="4572000" y="4572000"/>
            <a:chExt cx="1828800" cy="1828800"/>
          </a:xfrm>
        </p:grpSpPr>
        <p:sp>
          <p:nvSpPr>
            <p:cNvPr id="6" name="Rectangle 5"/>
            <p:cNvSpPr/>
            <p:nvPr/>
          </p:nvSpPr>
          <p:spPr>
            <a:xfrm>
              <a:off x="54864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4864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6400" y="5029200"/>
              <a:ext cx="914400" cy="457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Courier New" pitchFamily="49" charset="0"/>
                  <a:cs typeface="Courier New" pitchFamily="49" charset="0"/>
                </a:rPr>
                <a:t>factorial</a:t>
              </a:r>
            </a:p>
          </p:txBody>
        </p:sp>
        <p:sp>
          <p:nvSpPr>
            <p:cNvPr id="13" name="Bent Arrow 12"/>
            <p:cNvSpPr/>
            <p:nvPr/>
          </p:nvSpPr>
          <p:spPr>
            <a:xfrm>
              <a:off x="48006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572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772400" y="4724400"/>
            <a:ext cx="1981200" cy="1828800"/>
            <a:chOff x="6248400" y="4572000"/>
            <a:chExt cx="1981200" cy="1828800"/>
          </a:xfrm>
        </p:grpSpPr>
        <p:sp>
          <p:nvSpPr>
            <p:cNvPr id="7" name="Rectangle 6"/>
            <p:cNvSpPr/>
            <p:nvPr/>
          </p:nvSpPr>
          <p:spPr>
            <a:xfrm>
              <a:off x="73152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66294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48400" y="45720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86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copy of factorial has a value of </a:t>
            </a:r>
            <a:r>
              <a:rPr lang="en-US" b="1" i="1" dirty="0"/>
              <a:t>n</a:t>
            </a:r>
            <a:r>
              <a:rPr lang="en-US" dirty="0"/>
              <a:t> stored as a local variable</a:t>
            </a:r>
          </a:p>
          <a:p>
            <a:r>
              <a:rPr lang="en-US" dirty="0"/>
              <a:t>For 6! 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5257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6*factorial(5)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48006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5*factorial(4)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43434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4*factorial(3)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38862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3*factorial(2)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34290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2*factorial(1)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2971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0" y="5715000"/>
            <a:ext cx="2743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x = factorial(6);</a:t>
            </a:r>
          </a:p>
        </p:txBody>
      </p:sp>
      <p:grpSp>
        <p:nvGrpSpPr>
          <p:cNvPr id="11" name="Group 38"/>
          <p:cNvGrpSpPr/>
          <p:nvPr/>
        </p:nvGrpSpPr>
        <p:grpSpPr>
          <a:xfrm>
            <a:off x="3505200" y="5486400"/>
            <a:ext cx="2590800" cy="533400"/>
            <a:chOff x="1981200" y="5486400"/>
            <a:chExt cx="2590800" cy="533400"/>
          </a:xfrm>
        </p:grpSpPr>
        <p:sp>
          <p:nvSpPr>
            <p:cNvPr id="15" name="Circular Arrow 14"/>
            <p:cNvSpPr/>
            <p:nvPr/>
          </p:nvSpPr>
          <p:spPr>
            <a:xfrm rot="-5400000">
              <a:off x="40386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factorial(6)</a:t>
              </a:r>
            </a:p>
          </p:txBody>
        </p:sp>
      </p:grpSp>
      <p:grpSp>
        <p:nvGrpSpPr>
          <p:cNvPr id="12" name="Group 39"/>
          <p:cNvGrpSpPr/>
          <p:nvPr/>
        </p:nvGrpSpPr>
        <p:grpSpPr>
          <a:xfrm>
            <a:off x="3505200" y="5029200"/>
            <a:ext cx="2590800" cy="533400"/>
            <a:chOff x="1981200" y="5029200"/>
            <a:chExt cx="2590800" cy="533400"/>
          </a:xfrm>
        </p:grpSpPr>
        <p:sp>
          <p:nvSpPr>
            <p:cNvPr id="16" name="Circular Arrow 15"/>
            <p:cNvSpPr/>
            <p:nvPr/>
          </p:nvSpPr>
          <p:spPr>
            <a:xfrm rot="-5400000">
              <a:off x="40386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812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factorial(5)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3505200" y="4572000"/>
            <a:ext cx="2590800" cy="533400"/>
            <a:chOff x="1981200" y="4572000"/>
            <a:chExt cx="2590800" cy="533400"/>
          </a:xfrm>
        </p:grpSpPr>
        <p:sp>
          <p:nvSpPr>
            <p:cNvPr id="17" name="Circular Arrow 16"/>
            <p:cNvSpPr/>
            <p:nvPr/>
          </p:nvSpPr>
          <p:spPr>
            <a:xfrm rot="-5400000">
              <a:off x="40386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factorial(4)</a:t>
              </a:r>
            </a:p>
          </p:txBody>
        </p:sp>
      </p:grpSp>
      <p:grpSp>
        <p:nvGrpSpPr>
          <p:cNvPr id="14" name="Group 41"/>
          <p:cNvGrpSpPr/>
          <p:nvPr/>
        </p:nvGrpSpPr>
        <p:grpSpPr>
          <a:xfrm>
            <a:off x="3505200" y="4114800"/>
            <a:ext cx="2590800" cy="533400"/>
            <a:chOff x="1981200" y="4114800"/>
            <a:chExt cx="2590800" cy="533400"/>
          </a:xfrm>
        </p:grpSpPr>
        <p:sp>
          <p:nvSpPr>
            <p:cNvPr id="18" name="Circular Arrow 17"/>
            <p:cNvSpPr/>
            <p:nvPr/>
          </p:nvSpPr>
          <p:spPr>
            <a:xfrm rot="-5400000">
              <a:off x="40386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812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factorial(3)</a:t>
              </a:r>
            </a:p>
          </p:txBody>
        </p:sp>
      </p:grpSp>
      <p:grpSp>
        <p:nvGrpSpPr>
          <p:cNvPr id="39" name="Group 42"/>
          <p:cNvGrpSpPr/>
          <p:nvPr/>
        </p:nvGrpSpPr>
        <p:grpSpPr>
          <a:xfrm>
            <a:off x="3505200" y="3657600"/>
            <a:ext cx="2590800" cy="533400"/>
            <a:chOff x="1981200" y="3657600"/>
            <a:chExt cx="2590800" cy="533400"/>
          </a:xfrm>
        </p:grpSpPr>
        <p:sp>
          <p:nvSpPr>
            <p:cNvPr id="19" name="Circular Arrow 18"/>
            <p:cNvSpPr/>
            <p:nvPr/>
          </p:nvSpPr>
          <p:spPr>
            <a:xfrm rot="-5400000">
              <a:off x="40386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812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factorial(2)</a:t>
              </a:r>
            </a:p>
          </p:txBody>
        </p:sp>
      </p:grpSp>
      <p:grpSp>
        <p:nvGrpSpPr>
          <p:cNvPr id="40" name="Group 43"/>
          <p:cNvGrpSpPr/>
          <p:nvPr/>
        </p:nvGrpSpPr>
        <p:grpSpPr>
          <a:xfrm>
            <a:off x="3505200" y="3200400"/>
            <a:ext cx="2590800" cy="533400"/>
            <a:chOff x="1981200" y="3200400"/>
            <a:chExt cx="2590800" cy="533400"/>
          </a:xfrm>
        </p:grpSpPr>
        <p:sp>
          <p:nvSpPr>
            <p:cNvPr id="20" name="Circular Arrow 19"/>
            <p:cNvSpPr/>
            <p:nvPr/>
          </p:nvSpPr>
          <p:spPr>
            <a:xfrm rot="-5400000">
              <a:off x="40386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812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factorial(1)</a:t>
              </a:r>
            </a:p>
          </p:txBody>
        </p:sp>
      </p:grpSp>
      <p:grpSp>
        <p:nvGrpSpPr>
          <p:cNvPr id="41" name="Group 49"/>
          <p:cNvGrpSpPr/>
          <p:nvPr/>
        </p:nvGrpSpPr>
        <p:grpSpPr>
          <a:xfrm>
            <a:off x="8763000" y="5486400"/>
            <a:ext cx="2590800" cy="533400"/>
            <a:chOff x="7239000" y="5486400"/>
            <a:chExt cx="2590800" cy="533400"/>
          </a:xfrm>
        </p:grpSpPr>
        <p:sp>
          <p:nvSpPr>
            <p:cNvPr id="21" name="Circular Arrow 20"/>
            <p:cNvSpPr/>
            <p:nvPr/>
          </p:nvSpPr>
          <p:spPr>
            <a:xfrm rot="5400000">
              <a:off x="72390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720</a:t>
              </a:r>
            </a:p>
          </p:txBody>
        </p:sp>
      </p:grpSp>
      <p:grpSp>
        <p:nvGrpSpPr>
          <p:cNvPr id="42" name="Group 48"/>
          <p:cNvGrpSpPr/>
          <p:nvPr/>
        </p:nvGrpSpPr>
        <p:grpSpPr>
          <a:xfrm>
            <a:off x="8763000" y="5029200"/>
            <a:ext cx="2590800" cy="533400"/>
            <a:chOff x="7239000" y="5029200"/>
            <a:chExt cx="2590800" cy="533400"/>
          </a:xfrm>
        </p:grpSpPr>
        <p:sp>
          <p:nvSpPr>
            <p:cNvPr id="22" name="Circular Arrow 21"/>
            <p:cNvSpPr/>
            <p:nvPr/>
          </p:nvSpPr>
          <p:spPr>
            <a:xfrm rot="5400000">
              <a:off x="72390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486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120</a:t>
              </a:r>
            </a:p>
          </p:txBody>
        </p:sp>
      </p:grpSp>
      <p:grpSp>
        <p:nvGrpSpPr>
          <p:cNvPr id="43" name="Group 47"/>
          <p:cNvGrpSpPr/>
          <p:nvPr/>
        </p:nvGrpSpPr>
        <p:grpSpPr>
          <a:xfrm>
            <a:off x="8763000" y="4572000"/>
            <a:ext cx="2590800" cy="533400"/>
            <a:chOff x="7239000" y="4572000"/>
            <a:chExt cx="2590800" cy="533400"/>
          </a:xfrm>
        </p:grpSpPr>
        <p:sp>
          <p:nvSpPr>
            <p:cNvPr id="23" name="Circular Arrow 22"/>
            <p:cNvSpPr/>
            <p:nvPr/>
          </p:nvSpPr>
          <p:spPr>
            <a:xfrm rot="5400000">
              <a:off x="72390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8486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24</a:t>
              </a:r>
            </a:p>
          </p:txBody>
        </p:sp>
      </p:grpSp>
      <p:grpSp>
        <p:nvGrpSpPr>
          <p:cNvPr id="44" name="Group 46"/>
          <p:cNvGrpSpPr/>
          <p:nvPr/>
        </p:nvGrpSpPr>
        <p:grpSpPr>
          <a:xfrm>
            <a:off x="8763000" y="4114800"/>
            <a:ext cx="2590800" cy="533400"/>
            <a:chOff x="7239000" y="4114800"/>
            <a:chExt cx="2590800" cy="533400"/>
          </a:xfrm>
        </p:grpSpPr>
        <p:sp>
          <p:nvSpPr>
            <p:cNvPr id="24" name="Circular Arrow 23"/>
            <p:cNvSpPr/>
            <p:nvPr/>
          </p:nvSpPr>
          <p:spPr>
            <a:xfrm rot="5400000">
              <a:off x="72390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486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763000" y="3657600"/>
            <a:ext cx="2590800" cy="533400"/>
            <a:chOff x="7239000" y="3657600"/>
            <a:chExt cx="2590800" cy="533400"/>
          </a:xfrm>
        </p:grpSpPr>
        <p:sp>
          <p:nvSpPr>
            <p:cNvPr id="25" name="Circular Arrow 24"/>
            <p:cNvSpPr/>
            <p:nvPr/>
          </p:nvSpPr>
          <p:spPr>
            <a:xfrm rot="5400000">
              <a:off x="72390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486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grpSp>
        <p:nvGrpSpPr>
          <p:cNvPr id="46" name="Group 44"/>
          <p:cNvGrpSpPr/>
          <p:nvPr/>
        </p:nvGrpSpPr>
        <p:grpSpPr>
          <a:xfrm>
            <a:off x="8763000" y="3200400"/>
            <a:ext cx="2590800" cy="533400"/>
            <a:chOff x="7239000" y="3200400"/>
            <a:chExt cx="2590800" cy="533400"/>
          </a:xfrm>
        </p:grpSpPr>
        <p:sp>
          <p:nvSpPr>
            <p:cNvPr id="26" name="Circular Arrow 25"/>
            <p:cNvSpPr/>
            <p:nvPr/>
          </p:nvSpPr>
          <p:spPr>
            <a:xfrm rot="5400000">
              <a:off x="72390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486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472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loops have the same power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recursion anytime you would use loops</a:t>
            </a:r>
          </a:p>
          <a:p>
            <a:r>
              <a:rPr lang="en-US" dirty="0"/>
              <a:t>With one exception:</a:t>
            </a:r>
          </a:p>
          <a:p>
            <a:pPr lvl="1"/>
            <a:r>
              <a:rPr lang="en-US" dirty="0"/>
              <a:t>If you make too many method calls, you will run out of stack space, and your program will crash</a:t>
            </a:r>
          </a:p>
          <a:p>
            <a:pPr lvl="1"/>
            <a:r>
              <a:rPr lang="en-US" dirty="0"/>
              <a:t>On these machines, it's probably between 10,000 and 30,000 method calls</a:t>
            </a:r>
          </a:p>
          <a:p>
            <a:r>
              <a:rPr lang="en-US" dirty="0"/>
              <a:t>Some languages like Lisp don't even have loops!</a:t>
            </a:r>
          </a:p>
          <a:p>
            <a:r>
              <a:rPr lang="en-US" dirty="0"/>
              <a:t>Everything is done recursively</a:t>
            </a:r>
          </a:p>
          <a:p>
            <a:r>
              <a:rPr lang="en-US" dirty="0"/>
              <a:t>Some problems are naturally modeled recursively</a:t>
            </a:r>
          </a:p>
        </p:txBody>
      </p:sp>
    </p:spTree>
    <p:extLst>
      <p:ext uri="{BB962C8B-B14F-4D97-AF65-F5344CB8AC3E}">
        <p14:creationId xmlns:p14="http://schemas.microsoft.com/office/powerpoint/2010/main" val="163453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Although it's not efficient to do so, we can think of multiplication as repeated addition</a:t>
                </a:r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/>
                  <a:t>			 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times)</a:t>
                </a:r>
              </a:p>
              <a:p>
                <a:r>
                  <a:rPr lang="en-US" dirty="0"/>
                  <a:t>Base case (</a:t>
                </a:r>
                <a:r>
                  <a:rPr lang="en-US" b="1" i="1" dirty="0"/>
                  <a:t>y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= 0):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∙0=0</m:t>
                    </m:r>
                  </m:oMath>
                </a14:m>
                <a:endParaRPr lang="en-US" dirty="0">
                  <a:sym typeface="Symbol"/>
                </a:endParaRPr>
              </a:p>
              <a:p>
                <a:pPr lvl="1">
                  <a:buNone/>
                </a:pPr>
                <a:endParaRPr lang="en-US" dirty="0">
                  <a:sym typeface="Symbol"/>
                </a:endParaRPr>
              </a:p>
              <a:p>
                <a:r>
                  <a:rPr lang="en-US" dirty="0">
                    <a:sym typeface="Symbol"/>
                  </a:rPr>
                  <a:t>Recursive case (</a:t>
                </a:r>
                <a:r>
                  <a:rPr lang="en-US" b="1" i="1" dirty="0"/>
                  <a:t>y</a:t>
                </a:r>
                <a:r>
                  <a:rPr lang="en-US" dirty="0"/>
                  <a:t> &gt; 0):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34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multiply(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y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y == 0 )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+ multiply( x, y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89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Similarly, exponentiation is repeated multiplication</a:t>
                </a:r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/>
                  <a:t>			 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times)</a:t>
                </a:r>
              </a:p>
              <a:p>
                <a:r>
                  <a:rPr lang="en-US" dirty="0"/>
                  <a:t>Base case (</a:t>
                </a:r>
                <a:r>
                  <a:rPr lang="en-US" b="1" i="1" dirty="0"/>
                  <a:t>y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= 0):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sym typeface="Symbol"/>
                  </a:rPr>
                  <a:t>Recursive case (</a:t>
                </a:r>
                <a:r>
                  <a:rPr lang="en-US" b="1" i="1" dirty="0"/>
                  <a:t>y</a:t>
                </a:r>
                <a:r>
                  <a:rPr lang="en-US" dirty="0"/>
                  <a:t> &gt; 0):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There is a more efficient way to do this, but you'll have to take COMP 2100 to talk about it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4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power(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y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y == 0 )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1.0;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* power( x, y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558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define something recursively from the bottom up</a:t>
            </a:r>
          </a:p>
          <a:p>
            <a:r>
              <a:rPr lang="en-US" dirty="0"/>
              <a:t>We start with a simple pattern and repeat the pattern, using a copy of the pattern for each part of the starting pattern</a:t>
            </a:r>
          </a:p>
        </p:txBody>
      </p:sp>
      <p:grpSp>
        <p:nvGrpSpPr>
          <p:cNvPr id="4" name="Group 40"/>
          <p:cNvGrpSpPr/>
          <p:nvPr/>
        </p:nvGrpSpPr>
        <p:grpSpPr>
          <a:xfrm>
            <a:off x="4212026" y="4307470"/>
            <a:ext cx="969574" cy="1865524"/>
            <a:chOff x="4087213" y="4307470"/>
            <a:chExt cx="969574" cy="1865524"/>
          </a:xfrm>
        </p:grpSpPr>
        <p:cxnSp>
          <p:nvCxnSpPr>
            <p:cNvPr id="20" name="Straight Connector 19"/>
            <p:cNvCxnSpPr/>
            <p:nvPr/>
          </p:nvCxnSpPr>
          <p:spPr>
            <a:xfrm rot="5400000" flipH="1" flipV="1">
              <a:off x="4114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23"/>
            <p:cNvGrpSpPr>
              <a:grpSpLocks noChangeAspect="1"/>
            </p:cNvGrpSpPr>
            <p:nvPr/>
          </p:nvGrpSpPr>
          <p:grpSpPr>
            <a:xfrm rot="1620000">
              <a:off x="4553867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0"/>
            <p:cNvGrpSpPr>
              <a:grpSpLocks noChangeAspect="1"/>
            </p:cNvGrpSpPr>
            <p:nvPr/>
          </p:nvGrpSpPr>
          <p:grpSpPr>
            <a:xfrm rot="-1620000">
              <a:off x="4087213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216"/>
          <p:cNvGrpSpPr/>
          <p:nvPr/>
        </p:nvGrpSpPr>
        <p:grpSpPr>
          <a:xfrm>
            <a:off x="2971800" y="4343400"/>
            <a:ext cx="914400" cy="1829594"/>
            <a:chOff x="1447800" y="4343400"/>
            <a:chExt cx="914400" cy="1829594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1219200" y="4572000"/>
              <a:ext cx="914400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447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676401" y="4572001"/>
              <a:ext cx="914398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1"/>
          <p:cNvGrpSpPr/>
          <p:nvPr/>
        </p:nvGrpSpPr>
        <p:grpSpPr>
          <a:xfrm>
            <a:off x="5781808" y="4288420"/>
            <a:ext cx="999992" cy="1883780"/>
            <a:chOff x="5896962" y="4288420"/>
            <a:chExt cx="999992" cy="1883780"/>
          </a:xfrm>
        </p:grpSpPr>
        <p:cxnSp>
          <p:nvCxnSpPr>
            <p:cNvPr id="43" name="Straight Connector 42"/>
            <p:cNvCxnSpPr/>
            <p:nvPr/>
          </p:nvCxnSpPr>
          <p:spPr>
            <a:xfrm rot="5400000" flipH="1" flipV="1">
              <a:off x="5939828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51"/>
            <p:cNvGrpSpPr>
              <a:grpSpLocks noChangeAspect="1"/>
            </p:cNvGrpSpPr>
            <p:nvPr/>
          </p:nvGrpSpPr>
          <p:grpSpPr>
            <a:xfrm rot="-1620000">
              <a:off x="5896962" y="4288420"/>
              <a:ext cx="533266" cy="1026038"/>
              <a:chOff x="4087213" y="4307470"/>
              <a:chExt cx="969574" cy="186552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70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7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61"/>
            <p:cNvGrpSpPr>
              <a:grpSpLocks noChangeAspect="1"/>
            </p:cNvGrpSpPr>
            <p:nvPr/>
          </p:nvGrpSpPr>
          <p:grpSpPr>
            <a:xfrm rot="1620000">
              <a:off x="6363688" y="4297944"/>
              <a:ext cx="533266" cy="1026038"/>
              <a:chOff x="4087213" y="4307470"/>
              <a:chExt cx="969574" cy="186552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68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5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6" name="Group 117"/>
          <p:cNvGrpSpPr/>
          <p:nvPr/>
        </p:nvGrpSpPr>
        <p:grpSpPr>
          <a:xfrm>
            <a:off x="7430366" y="4284782"/>
            <a:ext cx="1027835" cy="1887418"/>
            <a:chOff x="7715672" y="4284782"/>
            <a:chExt cx="1027835" cy="1887418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7771605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73"/>
            <p:cNvGrpSpPr>
              <a:grpSpLocks noChangeAspect="1"/>
            </p:cNvGrpSpPr>
            <p:nvPr/>
          </p:nvGrpSpPr>
          <p:grpSpPr>
            <a:xfrm rot="-1620000">
              <a:off x="7715672" y="4284782"/>
              <a:ext cx="549996" cy="1036079"/>
              <a:chOff x="5896962" y="4288420"/>
              <a:chExt cx="999992" cy="188378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9" name="Group 95"/>
            <p:cNvGrpSpPr>
              <a:grpSpLocks noChangeAspect="1"/>
            </p:cNvGrpSpPr>
            <p:nvPr/>
          </p:nvGrpSpPr>
          <p:grpSpPr>
            <a:xfrm rot="1620000">
              <a:off x="8193511" y="4287963"/>
              <a:ext cx="549996" cy="1036079"/>
              <a:chOff x="5896962" y="4288420"/>
              <a:chExt cx="999992" cy="188378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5" name="Straight Connector 114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40" name="Group 211"/>
          <p:cNvGrpSpPr/>
          <p:nvPr/>
        </p:nvGrpSpPr>
        <p:grpSpPr>
          <a:xfrm>
            <a:off x="9094308" y="4277040"/>
            <a:ext cx="1040293" cy="1895161"/>
            <a:chOff x="7710536" y="4277039"/>
            <a:chExt cx="1040293" cy="1895161"/>
          </a:xfrm>
        </p:grpSpPr>
        <p:cxnSp>
          <p:nvCxnSpPr>
            <p:cNvPr id="119" name="Straight Connector 118"/>
            <p:cNvCxnSpPr/>
            <p:nvPr/>
          </p:nvCxnSpPr>
          <p:spPr>
            <a:xfrm rot="5400000" flipH="1" flipV="1">
              <a:off x="7773194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119"/>
            <p:cNvGrpSpPr>
              <a:grpSpLocks noChangeAspect="1"/>
            </p:cNvGrpSpPr>
            <p:nvPr/>
          </p:nvGrpSpPr>
          <p:grpSpPr>
            <a:xfrm rot="1620000">
              <a:off x="8185815" y="4281979"/>
              <a:ext cx="565014" cy="1037379"/>
              <a:chOff x="7713990" y="4286056"/>
              <a:chExt cx="1027298" cy="1886143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7771600" y="5714205"/>
                <a:ext cx="914400" cy="158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57" name="Straight Connector 15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0" name="Straight Connector 15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7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0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Straight Connector 142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Straight Connector 143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5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27" name="Straight Connector 12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65" name="Group 165"/>
            <p:cNvGrpSpPr>
              <a:grpSpLocks noChangeAspect="1"/>
            </p:cNvGrpSpPr>
            <p:nvPr/>
          </p:nvGrpSpPr>
          <p:grpSpPr>
            <a:xfrm rot="-1620000">
              <a:off x="7710536" y="4277039"/>
              <a:ext cx="565309" cy="1038080"/>
              <a:chOff x="7715672" y="4284782"/>
              <a:chExt cx="1027835" cy="1887418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7771605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203" name="Straight Connector 20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6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7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6" name="Straight Connector 20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9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0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89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6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1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0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213" name="Right Arrow 212"/>
          <p:cNvSpPr/>
          <p:nvPr/>
        </p:nvSpPr>
        <p:spPr>
          <a:xfrm>
            <a:off x="3733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ight Arrow 213"/>
          <p:cNvSpPr/>
          <p:nvPr/>
        </p:nvSpPr>
        <p:spPr>
          <a:xfrm>
            <a:off x="5257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ight Arrow 214"/>
          <p:cNvSpPr/>
          <p:nvPr/>
        </p:nvSpPr>
        <p:spPr>
          <a:xfrm>
            <a:off x="69342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ight Arrow 215"/>
          <p:cNvSpPr/>
          <p:nvPr/>
        </p:nvSpPr>
        <p:spPr>
          <a:xfrm>
            <a:off x="86106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3" grpId="0" animBg="1"/>
      <p:bldP spid="214" grpId="0" animBg="1"/>
      <p:bldP spid="215" grpId="0" animBg="1"/>
      <p:bldP spid="2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the first </a:t>
            </a:r>
            <a:r>
              <a:rPr lang="en-US" i="1" dirty="0"/>
              <a:t>n</a:t>
            </a:r>
            <a:r>
              <a:rPr lang="en-US" dirty="0"/>
              <a:t>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What if we want to sum the values from 1 up to </a:t>
                </a:r>
                <a:r>
                  <a:rPr lang="en-US" b="1" i="1" dirty="0"/>
                  <a:t>n</a:t>
                </a:r>
                <a:r>
                  <a:rPr lang="en-US" dirty="0"/>
                  <a:t>?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=1+2+3+…+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Base case (</a:t>
                </a:r>
                <a:r>
                  <a:rPr lang="en-US" b="1" i="1" dirty="0"/>
                  <a:t>n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= 1):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dirty="0">
                  <a:sym typeface="Symbol"/>
                </a:endParaRPr>
              </a:p>
              <a:p>
                <a:r>
                  <a:rPr lang="en-US" dirty="0">
                    <a:sym typeface="Symbol"/>
                  </a:rPr>
                  <a:t>Recursive case (</a:t>
                </a:r>
                <a:r>
                  <a:rPr lang="en-US" b="1" i="1" dirty="0"/>
                  <a:t>n</a:t>
                </a:r>
                <a:r>
                  <a:rPr lang="en-US" dirty="0"/>
                  <a:t> &gt; 1):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True, this sum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but don't worry about that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96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summing up to </a:t>
            </a:r>
            <a:r>
              <a:rPr lang="en-US" i="1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==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+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60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doesn't have to be mathematical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could play with strings, too</a:t>
            </a:r>
          </a:p>
          <a:p>
            <a:r>
              <a:rPr lang="en-US" dirty="0"/>
              <a:t>What if I want to count the number of uppercase or lowercase E's in a string </a:t>
            </a:r>
            <a:r>
              <a:rPr lang="en-US" b="1" i="1" dirty="0"/>
              <a:t>s</a:t>
            </a:r>
            <a:r>
              <a:rPr lang="en-US" dirty="0"/>
              <a:t>?</a:t>
            </a:r>
          </a:p>
          <a:p>
            <a:r>
              <a:rPr lang="en-US" dirty="0"/>
              <a:t>Base case (length(</a:t>
            </a:r>
            <a:r>
              <a:rPr lang="en-US" b="1" i="1" dirty="0"/>
              <a:t>s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= 0):</a:t>
            </a:r>
          </a:p>
          <a:p>
            <a:pPr lvl="1"/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 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  <a:sym typeface="Symbol"/>
            </a:endParaRPr>
          </a:p>
          <a:p>
            <a:r>
              <a:rPr lang="en-US" dirty="0">
                <a:sym typeface="Symbol"/>
              </a:rPr>
              <a:t>Recursive cases </a:t>
            </a:r>
            <a:r>
              <a:rPr lang="en-US" dirty="0"/>
              <a:t>(length(</a:t>
            </a:r>
            <a:r>
              <a:rPr lang="en-US" b="1" i="1" dirty="0"/>
              <a:t>s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&gt; 0):</a:t>
            </a:r>
          </a:p>
          <a:p>
            <a:pPr lvl="1"/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 starts with 'e' or 'E', </a:t>
            </a:r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 = 1 + </a:t>
            </a:r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(rest of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>
                <a:sym typeface="Symbol"/>
              </a:rPr>
              <a:t>Otherwise, </a:t>
            </a:r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 = </a:t>
            </a:r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(rest of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7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counting E's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String s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 == 0 )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(0) ==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'e'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(0) ==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'E'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 +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(1));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(1));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590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918296" y="4572000"/>
            <a:ext cx="3816505" cy="1577012"/>
            <a:chOff x="2736695" y="5357188"/>
            <a:chExt cx="3816505" cy="1577012"/>
          </a:xfrm>
        </p:grpSpPr>
        <p:sp>
          <p:nvSpPr>
            <p:cNvPr id="6" name="Left Arrow 5"/>
            <p:cNvSpPr/>
            <p:nvPr/>
          </p:nvSpPr>
          <p:spPr>
            <a:xfrm rot="934366">
              <a:off x="2736695" y="5357188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08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look at the return types</a:t>
            </a:r>
          </a:p>
          <a:p>
            <a:r>
              <a:rPr lang="en-US" dirty="0"/>
              <a:t>Are you returning the right thing in all cases?</a:t>
            </a:r>
          </a:p>
          <a:p>
            <a:r>
              <a:rPr lang="en-US" dirty="0"/>
              <a:t>Do you have at least one base case to stop the recursion?</a:t>
            </a:r>
          </a:p>
          <a:p>
            <a:r>
              <a:rPr lang="en-US" dirty="0"/>
              <a:t>Do you have at least one recursive case to move forward?</a:t>
            </a:r>
          </a:p>
          <a:p>
            <a:r>
              <a:rPr lang="en-US" dirty="0"/>
              <a:t>Try not to assign variables</a:t>
            </a:r>
          </a:p>
          <a:p>
            <a:r>
              <a:rPr lang="en-US" dirty="0"/>
              <a:t>Don't use loops (unless explicitly told to)</a:t>
            </a:r>
          </a:p>
          <a:p>
            <a:r>
              <a:rPr lang="en-US" dirty="0"/>
              <a:t>Don't use member variables or global variables</a:t>
            </a:r>
          </a:p>
          <a:p>
            <a:r>
              <a:rPr lang="en-US" dirty="0"/>
              <a:t>Don't try to do everything at once!</a:t>
            </a:r>
          </a:p>
          <a:p>
            <a:pPr lvl="1"/>
            <a:r>
              <a:rPr lang="en-US" dirty="0"/>
              <a:t>Just unwrap one layer…</a:t>
            </a:r>
          </a:p>
        </p:txBody>
      </p:sp>
    </p:spTree>
    <p:extLst>
      <p:ext uri="{BB962C8B-B14F-4D97-AF65-F5344CB8AC3E}">
        <p14:creationId xmlns:p14="http://schemas.microsoft.com/office/powerpoint/2010/main" val="8717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Loops often use indexes to keep track of how far you are in the process</a:t>
            </a:r>
          </a:p>
          <a:p>
            <a:r>
              <a:rPr lang="en-US" dirty="0"/>
              <a:t>Sometimes that index is used only to determine when a loop is going to terminate</a:t>
            </a:r>
          </a:p>
          <a:p>
            <a:r>
              <a:rPr lang="en-US" dirty="0"/>
              <a:t>At other times, the index value is needed for work done in the loop</a:t>
            </a:r>
          </a:p>
          <a:p>
            <a:r>
              <a:rPr lang="en-US" dirty="0"/>
              <a:t>Consider this loop to reverse an array: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419600"/>
            <a:ext cx="10820400" cy="19812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/2; ++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temp = array[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array[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array[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 1];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array[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 1] = temp;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276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 sometimes requires similar information that can be passed along to each recursive call</a:t>
            </a:r>
          </a:p>
          <a:p>
            <a:r>
              <a:rPr lang="en-US" dirty="0"/>
              <a:t>This information could be an index into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or an array</a:t>
            </a:r>
          </a:p>
          <a:p>
            <a:r>
              <a:rPr lang="en-US" dirty="0"/>
              <a:t>In graph or tree algorithms, it might be the parent node you visited previously</a:t>
            </a:r>
          </a:p>
          <a:p>
            <a:r>
              <a:rPr lang="en-US" dirty="0"/>
              <a:t>There are recursive methods with 10 or more parameters</a:t>
            </a:r>
          </a:p>
          <a:p>
            <a:r>
              <a:rPr lang="en-US" dirty="0"/>
              <a:t>There's nothing wrong with that, provided that you actually </a:t>
            </a:r>
            <a:r>
              <a:rPr lang="en-US" i="1" dirty="0"/>
              <a:t>need</a:t>
            </a:r>
            <a:r>
              <a:rPr lang="en-US" dirty="0"/>
              <a:t> them all</a:t>
            </a:r>
          </a:p>
        </p:txBody>
      </p:sp>
    </p:spTree>
    <p:extLst>
      <p:ext uri="{BB962C8B-B14F-4D97-AF65-F5344CB8AC3E}">
        <p14:creationId xmlns:p14="http://schemas.microsoft.com/office/powerpoint/2010/main" val="277841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 to sum the values in an array called </a:t>
            </a:r>
            <a:r>
              <a:rPr lang="en-US" b="1" i="1" dirty="0"/>
              <a:t>array</a:t>
            </a:r>
            <a:r>
              <a:rPr lang="en-US" dirty="0"/>
              <a:t>?</a:t>
            </a:r>
            <a:endParaRPr lang="en-US" b="1" i="1" dirty="0"/>
          </a:p>
          <a:p>
            <a:r>
              <a:rPr lang="en-US" dirty="0"/>
              <a:t>We need some extra information: current index</a:t>
            </a:r>
          </a:p>
          <a:p>
            <a:r>
              <a:rPr lang="en-US" dirty="0"/>
              <a:t>Base case (</a:t>
            </a:r>
            <a:r>
              <a:rPr lang="en-US" b="1" i="1" dirty="0"/>
              <a:t>index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= </a:t>
            </a:r>
            <a:r>
              <a:rPr lang="en-US" b="1" i="1" dirty="0">
                <a:sym typeface="Symbol"/>
              </a:rPr>
              <a:t>length</a:t>
            </a:r>
            <a:r>
              <a:rPr lang="en-US" dirty="0">
                <a:sym typeface="Symbol"/>
              </a:rPr>
              <a:t>):</a:t>
            </a:r>
          </a:p>
          <a:p>
            <a:pPr lvl="1"/>
            <a:r>
              <a:rPr lang="en-US" dirty="0">
                <a:sym typeface="Symbol"/>
              </a:rPr>
              <a:t>Sum(from </a:t>
            </a:r>
            <a:r>
              <a:rPr lang="en-US" b="1" i="1" dirty="0">
                <a:sym typeface="Symbol"/>
              </a:rPr>
              <a:t>index</a:t>
            </a:r>
            <a:r>
              <a:rPr lang="en-US" dirty="0">
                <a:sym typeface="Symbol"/>
              </a:rPr>
              <a:t> onward):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0 (Nothing left to sum)</a:t>
            </a: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index</a:t>
            </a:r>
            <a:r>
              <a:rPr lang="en-US" dirty="0"/>
              <a:t> &lt; </a:t>
            </a:r>
            <a:r>
              <a:rPr lang="en-US" b="1" i="1" dirty="0"/>
              <a:t>length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Sum(from </a:t>
            </a:r>
            <a:r>
              <a:rPr lang="en-US" b="1" i="1" dirty="0"/>
              <a:t>index </a:t>
            </a:r>
            <a:r>
              <a:rPr lang="en-US" dirty="0"/>
              <a:t>onward):</a:t>
            </a:r>
          </a:p>
          <a:p>
            <a:pPr marL="457200" lvl="1" indent="0">
              <a:buNone/>
            </a:pPr>
            <a:r>
              <a:rPr lang="en-US" b="1" i="1" dirty="0"/>
              <a:t>	array</a:t>
            </a:r>
            <a:r>
              <a:rPr lang="en-US" dirty="0"/>
              <a:t>[</a:t>
            </a:r>
            <a:r>
              <a:rPr lang="en-US" b="1" i="1" dirty="0"/>
              <a:t>index</a:t>
            </a:r>
            <a:r>
              <a:rPr lang="en-US" dirty="0"/>
              <a:t>] + Sum(from </a:t>
            </a:r>
            <a:r>
              <a:rPr lang="en-US" b="1" i="1" dirty="0"/>
              <a:t>index</a:t>
            </a:r>
            <a:r>
              <a:rPr lang="en-US" dirty="0"/>
              <a:t> + 1 onward)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summing an array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sum(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index)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index ==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0.0;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array[index] + sum(array, index + 1);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086600" y="2611532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038600" y="4634217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9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for the recursion to come 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of the recursion we have shown so far doesn't do much after its recursive call returns</a:t>
            </a:r>
          </a:p>
          <a:p>
            <a:pPr lvl="1"/>
            <a:r>
              <a:rPr lang="en-US" dirty="0"/>
              <a:t>In actual fact, we have often waited for the return to add, multiply, or concatenate a value</a:t>
            </a:r>
          </a:p>
          <a:p>
            <a:pPr lvl="1"/>
            <a:r>
              <a:rPr lang="en-US" dirty="0"/>
              <a:t>If we simply returned the result of the previous method, it would be </a:t>
            </a:r>
            <a:r>
              <a:rPr lang="en-US" b="1" dirty="0"/>
              <a:t>tail recursion</a:t>
            </a:r>
          </a:p>
          <a:p>
            <a:r>
              <a:rPr lang="en-US" dirty="0"/>
              <a:t>Some recursive methods do significant work </a:t>
            </a:r>
            <a:r>
              <a:rPr lang="en-US" i="1" dirty="0"/>
              <a:t>before</a:t>
            </a:r>
            <a:r>
              <a:rPr lang="en-US" dirty="0"/>
              <a:t> making a recursive call</a:t>
            </a:r>
          </a:p>
          <a:p>
            <a:r>
              <a:rPr lang="en-US" dirty="0"/>
              <a:t>Some recursive methods do significant work </a:t>
            </a:r>
            <a:r>
              <a:rPr lang="en-US" i="1" dirty="0"/>
              <a:t>after</a:t>
            </a:r>
            <a:r>
              <a:rPr lang="en-US" dirty="0"/>
              <a:t> making a recursive call</a:t>
            </a:r>
          </a:p>
          <a:p>
            <a:r>
              <a:rPr lang="en-US" dirty="0"/>
              <a:t>Some do both!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Explicitly: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1)(</a:t>
            </a:r>
            <a:r>
              <a:rPr lang="en-US" b="1" i="1" dirty="0"/>
              <a:t>n</a:t>
            </a:r>
            <a:r>
              <a:rPr lang="en-US" dirty="0"/>
              <a:t> – 2) … (2)(1)</a:t>
            </a:r>
          </a:p>
          <a:p>
            <a:pPr>
              <a:buNone/>
            </a:pPr>
            <a:r>
              <a:rPr lang="en-US" dirty="0"/>
              <a:t>Recursively: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1)!</a:t>
            </a:r>
          </a:p>
          <a:p>
            <a:r>
              <a:rPr lang="en-US" dirty="0"/>
              <a:t>1! = 1</a:t>
            </a:r>
          </a:p>
          <a:p>
            <a:endParaRPr lang="en-US" dirty="0"/>
          </a:p>
          <a:p>
            <a:r>
              <a:rPr lang="en-US" dirty="0"/>
              <a:t>6! = 6 ∙ 5!</a:t>
            </a:r>
          </a:p>
          <a:p>
            <a:pPr lvl="1"/>
            <a:r>
              <a:rPr lang="en-US" dirty="0"/>
              <a:t>5! = 5 ∙ 4!</a:t>
            </a:r>
          </a:p>
          <a:p>
            <a:pPr lvl="2"/>
            <a:r>
              <a:rPr lang="en-US" dirty="0"/>
              <a:t>4! = 4 ∙ 3!</a:t>
            </a:r>
          </a:p>
          <a:p>
            <a:pPr lvl="3"/>
            <a:r>
              <a:rPr lang="en-US" dirty="0"/>
              <a:t>3! = 3 ∙ 2!</a:t>
            </a:r>
          </a:p>
          <a:p>
            <a:pPr lvl="4"/>
            <a:r>
              <a:rPr lang="en-US" dirty="0"/>
              <a:t>2! = 2 ∙ 1!</a:t>
            </a:r>
          </a:p>
          <a:p>
            <a:pPr lvl="5"/>
            <a:r>
              <a:rPr lang="en-US" dirty="0"/>
              <a:t>1! = 1</a:t>
            </a:r>
          </a:p>
          <a:p>
            <a:r>
              <a:rPr lang="en-US" dirty="0"/>
              <a:t>6! = 6 ∙ 5 ∙ 4 ∙ 3 ∙ 2 ∙ 1 = 720</a:t>
            </a:r>
          </a:p>
          <a:p>
            <a:pPr lvl="5"/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in 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</a:t>
            </a:r>
          </a:p>
          <a:p>
            <a:pPr lvl="1"/>
            <a:r>
              <a:rPr lang="en-US" dirty="0"/>
              <a:t>PHP: Hypertext Processor</a:t>
            </a:r>
          </a:p>
          <a:p>
            <a:pPr lvl="2"/>
            <a:r>
              <a:rPr lang="en-US" dirty="0"/>
              <a:t>(PHP: Hypertext Processor): Hypertext Processor</a:t>
            </a:r>
          </a:p>
          <a:p>
            <a:pPr lvl="3"/>
            <a:r>
              <a:rPr lang="en-US" dirty="0"/>
              <a:t>…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XINU</a:t>
            </a:r>
          </a:p>
          <a:p>
            <a:pPr lvl="1"/>
            <a:r>
              <a:rPr lang="en-US" dirty="0"/>
              <a:t>XINU Is Not Unix</a:t>
            </a:r>
          </a:p>
          <a:p>
            <a:pPr lvl="2"/>
            <a:r>
              <a:rPr lang="en-US" dirty="0"/>
              <a:t>(XINU Is Not Unix) Is Not Unix</a:t>
            </a:r>
          </a:p>
          <a:p>
            <a:pPr lvl="3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8428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50261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down approach</a:t>
            </a:r>
          </a:p>
          <a:p>
            <a:r>
              <a:rPr lang="en-US" dirty="0"/>
              <a:t>Don't try to solve the whole problem</a:t>
            </a:r>
          </a:p>
          <a:p>
            <a:r>
              <a:rPr lang="en-US" dirty="0"/>
              <a:t>Deal with the next step in the problem</a:t>
            </a:r>
          </a:p>
          <a:p>
            <a:r>
              <a:rPr lang="en-US" dirty="0"/>
              <a:t>Then make the "leap of faith"</a:t>
            </a:r>
          </a:p>
          <a:p>
            <a:r>
              <a:rPr lang="en-US" dirty="0"/>
              <a:t>Assume that you can solve any smaller part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248478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405194" y="5976942"/>
            <a:ext cx="1014407" cy="534547"/>
            <a:chOff x="1219200" y="5443541"/>
            <a:chExt cx="1014407" cy="534547"/>
          </a:xfrm>
          <a:effectLst/>
        </p:grpSpPr>
        <p:sp>
          <p:nvSpPr>
            <p:cNvPr id="4" name="Freeform 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 flipV="1">
            <a:off x="4776794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16" name="Freeform 15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6148394" y="5943601"/>
            <a:ext cx="1014407" cy="534547"/>
            <a:chOff x="1219200" y="5443541"/>
            <a:chExt cx="1014407" cy="534547"/>
          </a:xfrm>
          <a:effectLst/>
        </p:grpSpPr>
        <p:sp>
          <p:nvSpPr>
            <p:cNvPr id="25" name="Freeform 24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2"/>
          <p:cNvGrpSpPr/>
          <p:nvPr/>
        </p:nvGrpSpPr>
        <p:grpSpPr>
          <a:xfrm flipV="1">
            <a:off x="7543801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34" name="Freeform 3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9067800" y="4419600"/>
            <a:ext cx="1295400" cy="2362200"/>
          </a:xfrm>
          <a:prstGeom prst="rect">
            <a:avLst/>
          </a:prstGeom>
          <a:solidFill>
            <a:srgbClr val="FF9933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2964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8298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2964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8298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103514" y="5514027"/>
            <a:ext cx="152400" cy="152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101133" y="5514027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2">
                <a:lumMod val="50000"/>
              </a:schemeClr>
            </a:solidFill>
          </a:ln>
          <a:effectLst>
            <a:innerShdw blurRad="12700" dist="50800" dir="13500000">
              <a:schemeClr val="accent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8839200" y="4343400"/>
            <a:ext cx="1828800" cy="2514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67600" y="4343400"/>
            <a:ext cx="32004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4343400"/>
            <a:ext cx="4572000" cy="251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24400" y="4343400"/>
            <a:ext cx="5943600" cy="2514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 to the 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 You want to walk to the door</a:t>
            </a:r>
          </a:p>
          <a:p>
            <a:r>
              <a:rPr lang="en-US" dirty="0"/>
              <a:t>Base case (if you reach the door):</a:t>
            </a:r>
          </a:p>
          <a:p>
            <a:pPr lvl="1"/>
            <a:r>
              <a:rPr lang="en-US" dirty="0"/>
              <a:t>You're done!</a:t>
            </a:r>
          </a:p>
          <a:p>
            <a:r>
              <a:rPr lang="en-US" dirty="0"/>
              <a:t>Recursive case (if you aren't there yet):</a:t>
            </a:r>
          </a:p>
          <a:p>
            <a:pPr lvl="1"/>
            <a:r>
              <a:rPr lang="en-US" dirty="0"/>
              <a:t>Take a step toward the door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514600" y="4343400"/>
            <a:ext cx="8153400" cy="2514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38942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2" grpId="0" animBg="1"/>
      <p:bldP spid="51" grpId="0" animBg="1"/>
      <p:bldP spid="3" grpId="0" build="p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Factorial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 1):</a:t>
            </a:r>
          </a:p>
          <a:p>
            <a:pPr lvl="1"/>
            <a:r>
              <a:rPr lang="en-US" dirty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1)! </a:t>
            </a:r>
          </a:p>
        </p:txBody>
      </p:sp>
    </p:spTree>
    <p:extLst>
      <p:ext uri="{BB962C8B-B14F-4D97-AF65-F5344CB8AC3E}">
        <p14:creationId xmlns:p14="http://schemas.microsoft.com/office/powerpoint/2010/main" val="270994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long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&lt;=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68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7294</TotalTime>
  <Words>1740</Words>
  <Application>Microsoft Office PowerPoint</Application>
  <PresentationFormat>Widescreen</PresentationFormat>
  <Paragraphs>288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Black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What is recursion?</vt:lpstr>
      <vt:lpstr>Bottom Up</vt:lpstr>
      <vt:lpstr>Top Down</vt:lpstr>
      <vt:lpstr>Examples in Acronyms</vt:lpstr>
      <vt:lpstr>Useful Recursion</vt:lpstr>
      <vt:lpstr>Approach for Problems</vt:lpstr>
      <vt:lpstr>Walking to the Door</vt:lpstr>
      <vt:lpstr>Implementing Factorial</vt:lpstr>
      <vt:lpstr>Code for Factorial</vt:lpstr>
      <vt:lpstr>Recursive style</vt:lpstr>
      <vt:lpstr>All this math is great, but…</vt:lpstr>
      <vt:lpstr>Stacks</vt:lpstr>
      <vt:lpstr>Call stack</vt:lpstr>
      <vt:lpstr>Example with Factorial</vt:lpstr>
      <vt:lpstr>Recursion and loops have the same power</vt:lpstr>
      <vt:lpstr>Multiplication</vt:lpstr>
      <vt:lpstr>Code for multiplication</vt:lpstr>
      <vt:lpstr>Exponentiation</vt:lpstr>
      <vt:lpstr>Code for exponentiation</vt:lpstr>
      <vt:lpstr>Summing the first n numbers</vt:lpstr>
      <vt:lpstr>Code for summing up to n</vt:lpstr>
      <vt:lpstr>It doesn't have to be mathematical</vt:lpstr>
      <vt:lpstr>Code for counting E's</vt:lpstr>
      <vt:lpstr>Recursive hints</vt:lpstr>
      <vt:lpstr>Comparison to loops</vt:lpstr>
      <vt:lpstr>Extra information</vt:lpstr>
      <vt:lpstr>Summing an array</vt:lpstr>
      <vt:lpstr>Code for summing an array</vt:lpstr>
      <vt:lpstr>Waiting for the recursion to come back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Stucki, David</cp:lastModifiedBy>
  <cp:revision>1176</cp:revision>
  <dcterms:created xsi:type="dcterms:W3CDTF">2009-08-24T20:26:10Z</dcterms:created>
  <dcterms:modified xsi:type="dcterms:W3CDTF">2022-09-17T02:27:37Z</dcterms:modified>
</cp:coreProperties>
</file>