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9" r:id="rId1"/>
  </p:sldMasterIdLst>
  <p:notesMasterIdLst>
    <p:notesMasterId r:id="rId45"/>
  </p:notesMasterIdLst>
  <p:sldIdLst>
    <p:sldId id="256" r:id="rId2"/>
    <p:sldId id="266" r:id="rId3"/>
    <p:sldId id="267" r:id="rId4"/>
    <p:sldId id="352" r:id="rId5"/>
    <p:sldId id="279" r:id="rId6"/>
    <p:sldId id="308" r:id="rId7"/>
    <p:sldId id="311" r:id="rId8"/>
    <p:sldId id="312" r:id="rId9"/>
    <p:sldId id="280" r:id="rId10"/>
    <p:sldId id="557" r:id="rId11"/>
    <p:sldId id="349" r:id="rId12"/>
    <p:sldId id="276" r:id="rId13"/>
    <p:sldId id="277" r:id="rId14"/>
    <p:sldId id="360" r:id="rId15"/>
    <p:sldId id="302" r:id="rId16"/>
    <p:sldId id="303" r:id="rId17"/>
    <p:sldId id="304" r:id="rId18"/>
    <p:sldId id="305" r:id="rId19"/>
    <p:sldId id="307" r:id="rId20"/>
    <p:sldId id="306" r:id="rId21"/>
    <p:sldId id="357" r:id="rId22"/>
    <p:sldId id="283" r:id="rId23"/>
    <p:sldId id="284" r:id="rId24"/>
    <p:sldId id="361" r:id="rId25"/>
    <p:sldId id="362" r:id="rId26"/>
    <p:sldId id="363" r:id="rId27"/>
    <p:sldId id="364" r:id="rId28"/>
    <p:sldId id="365" r:id="rId29"/>
    <p:sldId id="366" r:id="rId30"/>
    <p:sldId id="367" r:id="rId31"/>
    <p:sldId id="358" r:id="rId32"/>
    <p:sldId id="359" r:id="rId33"/>
    <p:sldId id="369" r:id="rId34"/>
    <p:sldId id="370" r:id="rId35"/>
    <p:sldId id="371" r:id="rId36"/>
    <p:sldId id="372" r:id="rId37"/>
    <p:sldId id="373" r:id="rId38"/>
    <p:sldId id="374" r:id="rId39"/>
    <p:sldId id="375" r:id="rId40"/>
    <p:sldId id="376" r:id="rId41"/>
    <p:sldId id="377" r:id="rId42"/>
    <p:sldId id="368" r:id="rId43"/>
    <p:sldId id="292" r:id="rId4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91" autoAdjust="0"/>
    <p:restoredTop sz="94660"/>
  </p:normalViewPr>
  <p:slideViewPr>
    <p:cSldViewPr>
      <p:cViewPr varScale="1">
        <p:scale>
          <a:sx n="80" d="100"/>
          <a:sy n="80" d="100"/>
        </p:scale>
        <p:origin x="138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95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C674B2A-FAD3-4795-97D7-C0DA9CB59D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804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12192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2700" y="6053139"/>
            <a:ext cx="2999317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45368" y="6043614"/>
            <a:ext cx="9046633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9013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CA7E27E-9589-4B32-8CDF-D2AC41771C56}" type="datetimeFigureOut">
              <a:rPr lang="en-US"/>
              <a:pPr/>
              <a:t>9/16/2022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1300" y="236539"/>
            <a:ext cx="78232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752D3A-42D7-458A-AF32-64BD272A11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7597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Chapter 7: Recursion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BF6CB1-A80E-4BAB-999E-80F4C99E1F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856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8128001" y="0"/>
            <a:ext cx="427567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1"/>
            <a:ext cx="29464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1" y="6248401"/>
            <a:ext cx="7431617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Chapter 7: Recursion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7"/>
            <a:ext cx="533400" cy="325967"/>
          </a:xfrm>
        </p:spPr>
        <p:txBody>
          <a:bodyPr/>
          <a:lstStyle>
            <a:lvl1pPr>
              <a:defRPr/>
            </a:lvl1pPr>
          </a:lstStyle>
          <a:p>
            <a:fld id="{0DB64A8C-60E1-4594-BFC4-CD30CD2327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95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31C87C-0AFC-4F8D-8FA1-0E913F8B0D8C}" type="datetimeFigureOut">
              <a:rPr lang="en-US"/>
              <a:pPr/>
              <a:t>9/16/2022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E6A7F4-5E1E-49F9-8290-42484FC7C6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446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1"/>
            <a:ext cx="17272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7A60E386-10D1-4706-B88A-7FD97A654A5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Chapter 7: Recursion</a:t>
            </a:r>
          </a:p>
        </p:txBody>
      </p:sp>
    </p:spTree>
    <p:extLst>
      <p:ext uri="{BB962C8B-B14F-4D97-AF65-F5344CB8AC3E}">
        <p14:creationId xmlns:p14="http://schemas.microsoft.com/office/powerpoint/2010/main" val="2332545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E7BD71-0FD9-444B-AF21-51C497621AB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Chapter 7: Recursion</a:t>
            </a:r>
          </a:p>
        </p:txBody>
      </p:sp>
    </p:spTree>
    <p:extLst>
      <p:ext uri="{BB962C8B-B14F-4D97-AF65-F5344CB8AC3E}">
        <p14:creationId xmlns:p14="http://schemas.microsoft.com/office/powerpoint/2010/main" val="3811198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4F479B-43EA-46CE-B58D-FA3C2F900FE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Chapter 7: Recursion</a:t>
            </a:r>
          </a:p>
        </p:txBody>
      </p:sp>
    </p:spTree>
    <p:extLst>
      <p:ext uri="{BB962C8B-B14F-4D97-AF65-F5344CB8AC3E}">
        <p14:creationId xmlns:p14="http://schemas.microsoft.com/office/powerpoint/2010/main" val="1697190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Chapter 7: Recursion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D4FDD-8106-4650-A380-D2D2D890EB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909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Chapter 7: Recursion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55A932-2340-49B7-BCB4-24DDCFB193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39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Chapter 7: Recursion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498785-663C-4413-AEB3-9EFD8D2B07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095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12700" y="4572001"/>
            <a:ext cx="12192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2699" y="4664075"/>
            <a:ext cx="1951567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9517" y="4654550"/>
            <a:ext cx="10132483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930401" y="1"/>
            <a:ext cx="133351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1"/>
            <a:ext cx="1930400" cy="663575"/>
          </a:xfrm>
        </p:spPr>
        <p:txBody>
          <a:bodyPr/>
          <a:lstStyle>
            <a:lvl1pPr>
              <a:defRPr sz="2800"/>
            </a:lvl1pPr>
          </a:lstStyle>
          <a:p>
            <a:fld id="{66651490-2F4E-4186-93F5-BCD2493DDD1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401"/>
            <a:ext cx="6096000" cy="365125"/>
          </a:xfrm>
        </p:spPr>
        <p:txBody>
          <a:bodyPr rtlCol="0"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Chapter 7: Recursion</a:t>
            </a:r>
          </a:p>
        </p:txBody>
      </p:sp>
    </p:spTree>
    <p:extLst>
      <p:ext uri="{BB962C8B-B14F-4D97-AF65-F5344CB8AC3E}">
        <p14:creationId xmlns:p14="http://schemas.microsoft.com/office/powerpoint/2010/main" val="369339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812800" y="228600"/>
            <a:ext cx="10871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817033" y="1600201"/>
            <a:ext cx="10871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fld id="{09E6EE81-70E1-437C-BC53-6C2C89AE47EB}" type="datetimeFigureOut">
              <a:rPr lang="en-US"/>
              <a:pPr/>
              <a:t>9/16/2022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401"/>
            <a:ext cx="722841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12192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7400" y="1279525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9"/>
            <a:ext cx="7112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fld id="{2C1EA8E5-9DFD-40AD-AD2D-FDA6710CA02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1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04DA3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C4652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Recursion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00" y="6049963"/>
            <a:ext cx="6705600" cy="685800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from Tower of Hanoi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recursion is pretty interesting</a:t>
            </a:r>
          </a:p>
          <a:p>
            <a:r>
              <a:rPr lang="en-US" dirty="0"/>
              <a:t>You can prove that there's no faster way to do it than the given approach</a:t>
            </a:r>
          </a:p>
          <a:p>
            <a:r>
              <a:rPr lang="en-US" dirty="0"/>
              <a:t>But it's very slow!</a:t>
            </a:r>
          </a:p>
          <a:p>
            <a:r>
              <a:rPr lang="en-US"/>
              <a:t>64 </a:t>
            </a:r>
            <a:r>
              <a:rPr lang="en-US" dirty="0"/>
              <a:t>disks would take longer than the Universe has been in existence, even on the faster modern computers</a:t>
            </a:r>
          </a:p>
          <a:p>
            <a:r>
              <a:rPr lang="en-US" dirty="0"/>
              <a:t>How can we understand how long recursion takes?</a:t>
            </a:r>
          </a:p>
          <a:p>
            <a:r>
              <a:rPr lang="en-US"/>
              <a:t>Take COMP 4500 to find out!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776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Recursive Data Structures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Recursive Data Structures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>
            <a:normAutofit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Computer scientists often encounter data structures that are defined recursively – each with another version of itself as a component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Linked lists and trees can be defined as recursive data structures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Recursive methods provide a natural mechanism for processing recursive data structures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The first language developed for artificial intelligence research was a recursive language called LISP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Recursive Definition of a Linked List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r>
              <a:rPr lang="en-US" dirty="0"/>
              <a:t>A linked list is a collection of nodes such that each node references another linked list consisting of the nodes that follow it in the list</a:t>
            </a:r>
          </a:p>
          <a:p>
            <a:r>
              <a:rPr lang="en-US" dirty="0"/>
              <a:t>The last node references an empty list</a:t>
            </a:r>
          </a:p>
          <a:p>
            <a:r>
              <a:rPr lang="en-US" dirty="0"/>
              <a:t>A linked list is empty, or it contains a node, called the list head, that stores data and a reference to a linked list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 dirty="0"/>
              <a:t>Node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BF743-3528-49C7-A17B-87929225E6D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Node&lt;E&gt;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 data;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Node&lt;E&gt; next;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731750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Recursive </a:t>
            </a:r>
            <a:r>
              <a:rPr lang="en-US"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b="1"/>
              <a:t> Method</a:t>
            </a:r>
          </a:p>
        </p:txBody>
      </p:sp>
      <p:pic>
        <p:nvPicPr>
          <p:cNvPr id="76803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00400" y="1981201"/>
            <a:ext cx="5715000" cy="3973513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 dirty="0"/>
              <a:t>Recursive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/>
              <a:t> Method</a:t>
            </a:r>
          </a:p>
        </p:txBody>
      </p:sp>
      <p:pic>
        <p:nvPicPr>
          <p:cNvPr id="77827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43176" y="1520825"/>
            <a:ext cx="7091363" cy="3632200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Recursive </a:t>
            </a:r>
            <a:r>
              <a:rPr lang="en-US">
                <a:latin typeface="Courier New" pitchFamily="49" charset="0"/>
                <a:cs typeface="Courier New" pitchFamily="49" charset="0"/>
              </a:rPr>
              <a:t>replace</a:t>
            </a:r>
            <a:r>
              <a:rPr lang="en-US" b="1"/>
              <a:t> Method</a:t>
            </a:r>
          </a:p>
        </p:txBody>
      </p:sp>
      <p:grpSp>
        <p:nvGrpSpPr>
          <p:cNvPr id="78851" name="Group 8"/>
          <p:cNvGrpSpPr>
            <a:grpSpLocks/>
          </p:cNvGrpSpPr>
          <p:nvPr/>
        </p:nvGrpSpPr>
        <p:grpSpPr bwMode="auto">
          <a:xfrm>
            <a:off x="2895600" y="1676400"/>
            <a:ext cx="6324600" cy="4476750"/>
            <a:chOff x="288" y="1897"/>
            <a:chExt cx="2544" cy="1801"/>
          </a:xfrm>
        </p:grpSpPr>
        <p:pic>
          <p:nvPicPr>
            <p:cNvPr id="78852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897"/>
              <a:ext cx="2544" cy="1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8853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3024"/>
              <a:ext cx="2544" cy="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Recursive </a:t>
            </a:r>
            <a:r>
              <a:rPr lang="en-US"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/>
              <a:t> Method</a:t>
            </a:r>
          </a:p>
        </p:txBody>
      </p:sp>
      <p:pic>
        <p:nvPicPr>
          <p:cNvPr id="79875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4600" y="1524000"/>
            <a:ext cx="7086600" cy="5005388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Recursive </a:t>
            </a:r>
            <a:r>
              <a:rPr lang="en-US">
                <a:latin typeface="Courier New" pitchFamily="49" charset="0"/>
                <a:cs typeface="Courier New" pitchFamily="49" charset="0"/>
              </a:rPr>
              <a:t>remove</a:t>
            </a:r>
            <a:r>
              <a:rPr lang="en-US" b="1"/>
              <a:t> Method </a:t>
            </a:r>
            <a:r>
              <a:rPr lang="en-US"/>
              <a:t>(cont.)</a:t>
            </a:r>
          </a:p>
        </p:txBody>
      </p:sp>
      <p:pic>
        <p:nvPicPr>
          <p:cNvPr id="81923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95601" y="1574800"/>
            <a:ext cx="6372225" cy="34163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9451975" cy="990600"/>
          </a:xfrm>
        </p:spPr>
        <p:txBody>
          <a:bodyPr/>
          <a:lstStyle/>
          <a:p>
            <a:r>
              <a:rPr lang="en-US" b="1"/>
              <a:t>Recursion Versus Iteration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38200" y="1600200"/>
            <a:ext cx="10515600" cy="4495800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There are similarities between recursion and iteration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In iteration, a loop repetition condition determines whether to repeat the loop body or exit from the loop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In recursion, the condition usually tests for a base case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You can always write an iterative solution to a problem that is solvable by recursion (&amp; vice-versa)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A recursive algorithm may be simpler than an iterative algorithm and thus easier to write, code, debug, and 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Recursive </a:t>
            </a:r>
            <a:r>
              <a:rPr lang="en-US">
                <a:latin typeface="Courier New" pitchFamily="49" charset="0"/>
                <a:cs typeface="Courier New" pitchFamily="49" charset="0"/>
              </a:rPr>
              <a:t>remove</a:t>
            </a:r>
            <a:r>
              <a:rPr lang="en-US" b="1"/>
              <a:t> Method</a:t>
            </a:r>
          </a:p>
        </p:txBody>
      </p:sp>
      <p:pic>
        <p:nvPicPr>
          <p:cNvPr id="80899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97163" y="1612900"/>
            <a:ext cx="6780212" cy="3797300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Backtracking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Backtracking</a:t>
            </a:r>
          </a:p>
        </p:txBody>
      </p:sp>
      <p:sp>
        <p:nvSpPr>
          <p:cNvPr id="5427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>
            <a:normAutofit fontScale="925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Backtracking is an approach to implementing  a systematic trial and error search for a solution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An example is finding a path through a maze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If you are attempting to walk through a maze, you will probably walk down a path as far as you can go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Eventually, you will reach your destination or you won’t be able to go any farther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If you can’t go any farther, you will need to consider alternative paths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Backtracking is a systematic, nonrepetitive approach to trying alternative paths and eliminating them if they don’t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Backtracking</a:t>
            </a:r>
            <a:r>
              <a:rPr lang="en-US"/>
              <a:t> (cont.)</a:t>
            </a:r>
          </a:p>
        </p:txBody>
      </p:sp>
      <p:sp>
        <p:nvSpPr>
          <p:cNvPr id="5530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>
            <a:normAutofit fontScale="925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If you never try the same path more than once, you will eventually find a solution path if one exists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Problems that are solved by backtracking can be described as a set of choices made by some method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Recursion allows you to implement backtracking in a relatively straightforward manner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Each activation frame is used to remember the choice that was made at that particular decision point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A program that plays chess may involve some kind of backtracking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1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358BE-850F-4D68-BD59-90BE3ABC5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Framework for Backtracking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220C9-74F3-49C5-BE79-C8E1B882467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We will develop a generic solution for backtracking that can be used in the context of any problem for which backtracking is a viable approach</a:t>
            </a:r>
          </a:p>
          <a:p>
            <a:r>
              <a:rPr lang="en-US" dirty="0"/>
              <a:t>In this framework,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Application</a:t>
            </a:r>
            <a:r>
              <a:rPr lang="en-US" dirty="0"/>
              <a:t> interface and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Backtrack</a:t>
            </a:r>
            <a:r>
              <a:rPr lang="en-US" dirty="0"/>
              <a:t> class make up the primary abstractions. </a:t>
            </a:r>
          </a:p>
          <a:p>
            <a:r>
              <a:rPr lang="en-US" dirty="0"/>
              <a:t>They can be used without modification for any backtracking project.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9E5CA1-4CDF-4E85-8A7B-364EA1FFD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EB3E2C-485D-4E5F-A47B-9847C061C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E6A7F4-5E1E-49F9-8290-42484FC7C64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166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D9457-2851-4215-ADC8-7B59A4742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701DD-3779-4BF0-B64F-9A1F5E12662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52600" y="1516064"/>
            <a:ext cx="8763000" cy="5341937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alt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Application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isOK returns true if pos is a legal position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     and not a dead end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isOK (Position pos);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markAsPossible marks pos as possibly being 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     a path to a goal position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markAsPossible (Position pos);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isGoal returns true if pos is a goal position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isGoal (Position pos);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markAsDeadEnd marks pos as not being on a path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     to a goal position.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markAsDeadEnd (Position pos);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toString returns a string version of this Application.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toString();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iterator returns an iterator over the position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     directly accessible from pos.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Iterator&lt;Position&gt; iterator (Position pos);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64D737-A228-45FC-85FF-0B34F0F9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E6A7F4-5E1E-49F9-8290-42484FC7C643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0724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B58AE-32FD-4B5C-BB13-52455369B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 Iterator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73F09-1848-4C02-882A-071F94742DC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/>
              <a:t>In any class that implements the Application interface, there will be an embedded iterator class with the usual methods: </a:t>
            </a:r>
            <a:r>
              <a:rPr lang="en-US" sz="3600" dirty="0" err="1"/>
              <a:t>hasNext</a:t>
            </a:r>
            <a:r>
              <a:rPr lang="en-US" sz="3600" dirty="0"/>
              <a:t>( ) and next( ).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9EC598-BF1D-46C0-AA20-565C0A962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B9C1A9-5C78-4BFF-82EB-12BA97F0E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E6A7F4-5E1E-49F9-8290-42484FC7C643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4647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6D379-4F73-46FA-8419-CD91DDDFE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Backtrack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571F3-5C61-4242-8F3E-3C39FB27482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BackTrack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Application app;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stores reference to application in state variable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BackTrack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(Application app)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.app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app;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returns true if a solution can be found from pos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tryToReachGoal(Position pos)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//implementation developed on next slides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199E1C-0222-4336-8142-EB280A6CB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E6A7F4-5E1E-49F9-8290-42484FC7C643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5256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9623C-6694-4B95-964C-812196C02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tryToReachGoal(pos)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F58C9-02F0-492C-B23F-61243AF3588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136648" y="1600200"/>
            <a:ext cx="8153400" cy="5257800"/>
          </a:xfrm>
        </p:spPr>
        <p:txBody>
          <a:bodyPr/>
          <a:lstStyle/>
          <a:p>
            <a:r>
              <a:rPr lang="en-US" sz="2800" dirty="0"/>
              <a:t>The tryToReachGoal method:</a:t>
            </a:r>
          </a:p>
          <a:p>
            <a:pPr lvl="1"/>
            <a:r>
              <a:rPr lang="en-US" dirty="0"/>
              <a:t>First construct an iterator from pos of all positions immediately accessible from pos.  </a:t>
            </a:r>
          </a:p>
          <a:p>
            <a:pPr lvl="1"/>
            <a:r>
              <a:rPr lang="en-US" dirty="0"/>
              <a:t>Then loop until success has been achieved or no more iterations are possible.</a:t>
            </a:r>
          </a:p>
          <a:p>
            <a:r>
              <a:rPr lang="en-US" sz="2800" dirty="0"/>
              <a:t>Each loop iteration considers several possibilities for the new position,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nextpos</a:t>
            </a:r>
            <a:r>
              <a:rPr lang="en-US" sz="2800" dirty="0"/>
              <a:t>, generated by the iterator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nextpos</a:t>
            </a:r>
            <a:r>
              <a:rPr lang="en-US" sz="2500" dirty="0"/>
              <a:t> is a goal: return true</a:t>
            </a:r>
          </a:p>
          <a:p>
            <a:pPr lvl="1"/>
            <a:r>
              <a:rPr lang="en-US" sz="2500" dirty="0"/>
              <a:t>Might be on path to goal: mark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nextpos</a:t>
            </a:r>
            <a:r>
              <a:rPr lang="en-US" sz="2500" dirty="0"/>
              <a:t> as possible, and then see if a goal can be reached from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nextpos</a:t>
            </a:r>
          </a:p>
          <a:p>
            <a:pPr lvl="2"/>
            <a:r>
              <a:rPr lang="en-US" sz="2200" dirty="0"/>
              <a:t>Yes? return true</a:t>
            </a:r>
          </a:p>
          <a:p>
            <a:pPr lvl="2"/>
            <a:r>
              <a:rPr lang="en-US" sz="2200" dirty="0"/>
              <a:t>No? mark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nextpos</a:t>
            </a:r>
            <a:r>
              <a:rPr lang="en-US" sz="2200" dirty="0"/>
              <a:t> as dead end; (more) ? iterate : return false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D462A3-7F4D-40CD-A355-BD82B2013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E6A7F4-5E1E-49F9-8290-42484FC7C643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71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1D2F2A3-479F-4AAC-A25C-CF132BC829E9}"/>
              </a:ext>
            </a:extLst>
          </p:cNvPr>
          <p:cNvSpPr txBox="1"/>
          <p:nvPr/>
        </p:nvSpPr>
        <p:spPr>
          <a:xfrm>
            <a:off x="1828800" y="228600"/>
            <a:ext cx="85344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tryToReachGoal (Position pos) {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boolean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success =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Iterator&lt;Position&gt; itr = app.iterator (pos);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(!success &amp;&amp; itr.hasNext())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nextpos = itr.next();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(app.isOK (nextpos))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app.markAsPossible (nextpos);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(app.isGoal (nextpos))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success =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success = tryToReachGoal (nextpos);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(!success)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app.markAsDeadEnd (nextpos);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solidFill>
                <a:schemeClr val="accent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solidFill>
                <a:schemeClr val="accent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dirty="0">
              <a:solidFill>
                <a:schemeClr val="accent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solidFill>
                <a:schemeClr val="accent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success;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solidFill>
                <a:schemeClr val="accent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813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9451975" cy="990600"/>
          </a:xfrm>
        </p:spPr>
        <p:txBody>
          <a:bodyPr/>
          <a:lstStyle/>
          <a:p>
            <a:r>
              <a:rPr lang="en-US" b="1"/>
              <a:t>Efficiency of Recursion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38200" y="1600200"/>
            <a:ext cx="10515600" cy="4495800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Recursive methods often have slower execution times relative to their iterative counterparts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The overhead for loop repetition is smaller than the overhead for a method call and return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If it is easier to conceptualize an algorithm using recursion, then you should code it as a recursive method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The reduction in efficiency usually does not outweigh the advantage of readable code that is easy to debug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42D0D-C719-445C-BEB2-499A793E6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B6A57-E2C1-4E97-B4FC-1259B6633DF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user of the Backtracking Framework needs to</a:t>
            </a:r>
          </a:p>
          <a:p>
            <a:pPr lvl="1"/>
            <a:r>
              <a:rPr lang="en-US" dirty="0"/>
              <a:t>Provide a specific application that implements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Application</a:t>
            </a:r>
            <a:r>
              <a:rPr lang="en-US" dirty="0"/>
              <a:t> interface</a:t>
            </a:r>
          </a:p>
          <a:p>
            <a:pPr lvl="1"/>
            <a:r>
              <a:rPr lang="en-US" dirty="0"/>
              <a:t>Provide a class that defines what a position is in the current application</a:t>
            </a:r>
          </a:p>
          <a:p>
            <a:pPr lvl="1"/>
            <a:r>
              <a:rPr lang="en-US" dirty="0"/>
              <a:t>A way to iterate from the current position to all of the possible next positions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95EEF3-8C93-4BF2-B55B-0A32A71CF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A92E4E-0D5A-452F-BFE9-DA15B8EC5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E6A7F4-5E1E-49F9-8290-42484FC7C643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99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en-US" b="1"/>
              <a:t>Finding a Path through a Maze</a:t>
            </a:r>
          </a:p>
        </p:txBody>
      </p:sp>
      <p:sp>
        <p:nvSpPr>
          <p:cNvPr id="104451" name="Content Placeholder 2"/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r>
              <a:rPr lang="en-US" dirty="0"/>
              <a:t>Problem</a:t>
            </a:r>
          </a:p>
          <a:p>
            <a:pPr lvl="1"/>
            <a:r>
              <a:rPr lang="en-US" dirty="0"/>
              <a:t>Use backtracking to find a display the path through a maze</a:t>
            </a:r>
          </a:p>
          <a:p>
            <a:pPr lvl="1"/>
            <a:r>
              <a:rPr lang="en-US" dirty="0"/>
              <a:t>From each point in a maze you can move to the next cell in a horizontal or vertical direction if the cell is not blocked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Finding a Path through a Maze </a:t>
            </a:r>
            <a:r>
              <a:rPr lang="en-US" dirty="0"/>
              <a:t>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>
            <a:normAutofit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Analysis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The maze will consist of a grid of colored cells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The starting point is at the top left corner (0,0)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The exit point is at the bottom right corner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(getNCols() – 1, getNRow -1)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All unexplored cells will be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CORRIDOR</a:t>
            </a:r>
            <a:r>
              <a:rPr lang="en-US" sz="2400" dirty="0"/>
              <a:t> </a:t>
            </a:r>
            <a:r>
              <a:rPr lang="en-US" dirty="0"/>
              <a:t>color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All cells that represent barriers will be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WALL</a:t>
            </a:r>
            <a:r>
              <a:rPr lang="en-US" sz="2400" dirty="0"/>
              <a:t> </a:t>
            </a:r>
            <a:r>
              <a:rPr lang="en-US" dirty="0"/>
              <a:t>color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Cells that we have visited will be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DEAD_END</a:t>
            </a:r>
            <a:r>
              <a:rPr lang="en-US" dirty="0"/>
              <a:t> color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If we find a path, all cells on the path will be set to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PATH</a:t>
            </a:r>
            <a:r>
              <a:rPr lang="en-US" dirty="0"/>
              <a:t> color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A68DB-3BCA-4878-8022-21394BF62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F6A23-6BDA-4747-8FB5-F7F1F0CA69F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136648" y="1600200"/>
            <a:ext cx="8153400" cy="51054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Maze searching: 	1 = Corridor	0 = Wall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start		1 1 1 0 1 1 0 0 0 1 1 1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		1 0 1 1 1 0 1 1 1 1 1 0 1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		1 0 0 0 1 0 1 0 1 0 1 0 1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		1 0 0 0 1 1 1 0 1 0 1 1 1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		1 1 1 1 1 0 0 0 0 1 0 0 0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		0 0 0 0 1 0 0 0 0 0 0 0 0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		0 0 0 0 1 1 1 1 1 1 1 1 1                finish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Iterator choices: north, west, south, east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Marked as possible = 9; dead end =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B2C13D-C9E9-4374-98EC-9916C19AD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E6A7F4-5E1E-49F9-8290-42484FC7C643}" type="slidenum">
              <a:rPr lang="en-US" smtClean="0"/>
              <a:pPr/>
              <a:t>33</a:t>
            </a:fld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8E52FD3-8094-4D39-8113-F7E26F920ED3}"/>
              </a:ext>
            </a:extLst>
          </p:cNvPr>
          <p:cNvCxnSpPr/>
          <p:nvPr/>
        </p:nvCxnSpPr>
        <p:spPr>
          <a:xfrm>
            <a:off x="2895600" y="2590800"/>
            <a:ext cx="106680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20FC4D8-38B7-4D65-980C-721E1A9AD01B}"/>
              </a:ext>
            </a:extLst>
          </p:cNvPr>
          <p:cNvCxnSpPr>
            <a:cxnSpLocks/>
          </p:cNvCxnSpPr>
          <p:nvPr/>
        </p:nvCxnSpPr>
        <p:spPr>
          <a:xfrm flipH="1">
            <a:off x="7379525" y="4800600"/>
            <a:ext cx="106680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21878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F0A44-CC8E-473C-865A-A9733A3FF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Representation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C5FD485-E10E-4A6E-A48D-5B240EA6BAD1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08168407"/>
              </p:ext>
            </p:extLst>
          </p:nvPr>
        </p:nvGraphicFramePr>
        <p:xfrm>
          <a:off x="2529840" y="2286000"/>
          <a:ext cx="713232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524239127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159499336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91019134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58227917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293702557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98299695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4184888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15484548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57245403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86620945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475217786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51426206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4270576660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92397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033659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6308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631386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8357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39207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97852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3BB57D-99A8-41DA-A87B-B15F09E07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E6A7F4-5E1E-49F9-8290-42484FC7C643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6777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F0A44-CC8E-473C-865A-A9733A3FF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C5FD485-E10E-4A6E-A48D-5B240EA6BAD1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03468169"/>
              </p:ext>
            </p:extLst>
          </p:nvPr>
        </p:nvGraphicFramePr>
        <p:xfrm>
          <a:off x="2529840" y="2286000"/>
          <a:ext cx="713232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524239127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159499336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91019134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58227917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293702557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98299695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4184888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15484548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57245403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86620945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475217786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51426206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4270576660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92397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033659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6308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631386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8357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39207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97852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3BB57D-99A8-41DA-A87B-B15F09E07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E6A7F4-5E1E-49F9-8290-42484FC7C643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3268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A68DB-3BCA-4878-8022-21394BF62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F6A23-6BDA-4747-8FB5-F7F1F0CA69F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136648" y="1600200"/>
            <a:ext cx="8153400" cy="51054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Maze searching: 	1 = Corridor	0 = Wall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start		9 2 2 0 2 2 0 0 0 2 2 2 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		9 0 2 2 2 0 2 2 2 2 2 0 2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		9 0 0 0 2 0 2 0 2 0 2 0 2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		9 0 0 0 2 2 2 0 2 0 2 2 2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		9 9 9 9 9 0 0 0 0 1 0 0 0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		0 0 0 0 9 0 0 0 0 0 0 0 0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		0 0 0 0 9 9 9 9 9 9 9 9 9                finish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Iterator choices: north, west, south, east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Marked as possible = 9; dead end =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B2C13D-C9E9-4374-98EC-9916C19AD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E6A7F4-5E1E-49F9-8290-42484FC7C643}" type="slidenum">
              <a:rPr lang="en-US" smtClean="0"/>
              <a:pPr/>
              <a:t>36</a:t>
            </a:fld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8E52FD3-8094-4D39-8113-F7E26F920ED3}"/>
              </a:ext>
            </a:extLst>
          </p:cNvPr>
          <p:cNvCxnSpPr/>
          <p:nvPr/>
        </p:nvCxnSpPr>
        <p:spPr>
          <a:xfrm>
            <a:off x="2895600" y="2590800"/>
            <a:ext cx="106680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20FC4D8-38B7-4D65-980C-721E1A9AD01B}"/>
              </a:ext>
            </a:extLst>
          </p:cNvPr>
          <p:cNvCxnSpPr>
            <a:cxnSpLocks/>
          </p:cNvCxnSpPr>
          <p:nvPr/>
        </p:nvCxnSpPr>
        <p:spPr>
          <a:xfrm flipH="1">
            <a:off x="7379525" y="4800600"/>
            <a:ext cx="106680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46335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8F785-65AB-4F73-8369-24B4F54B0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Maze 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54B0D-C9A3-4E3F-9395-6D342FC804E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136648" y="1600200"/>
            <a:ext cx="8153400" cy="5029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Position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row, column;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Position(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r,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row = 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column = c;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getRow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row; }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getCol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column;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3FF76C-69C1-438B-83F4-E78656EB8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E6A7F4-5E1E-49F9-8290-42484FC7C643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6854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10C86-CDA1-49FA-92C4-BF3CAF64E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Maze.java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5949B-A15B-49D4-B8CB-D818BDD3042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Maze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Application {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 final byte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WALL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 final byte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CORRIDOR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 final byte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PATH = 9;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 final byte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DEAD_END = 2;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Position finish;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byte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[][] grid;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618E4-E793-4484-8204-617598A62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E6A7F4-5E1E-49F9-8290-42484FC7C643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6353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10C86-CDA1-49FA-92C4-BF3CAF64E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Maze.java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5949B-A15B-49D4-B8CB-D818BDD3042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0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isOK(Position pos) {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pos.getRow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&gt;= 0 &amp;&amp;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pos.getRow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grid.length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&amp;&amp;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pos.getCol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&gt;= 0 &amp;&amp;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pos.getCol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 grid[0].length &amp;&amp;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 grid[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pos.getRow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()][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pos.getCol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()] ==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CORRIDOR)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618E4-E793-4484-8204-617598A62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E6A7F4-5E1E-49F9-8290-42484FC7C643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600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Solving with Recursion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10C86-CDA1-49FA-92C4-BF3CAF64E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MazeIterator.java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5949B-A15B-49D4-B8CB-D818BDD3042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MazeIterator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implements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Iterator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private static final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MAX_MOVES = 4;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private int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row, col, count;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public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MazeIterator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(Position pos)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row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pos.getRow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col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pos.getCol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count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boolean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hasNext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 &lt; MAX_MOVES;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618E4-E793-4484-8204-617598A62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E6A7F4-5E1E-49F9-8290-42484FC7C643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5697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10C86-CDA1-49FA-92C4-BF3CAF64E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MazeIterator.java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5949B-A15B-49D4-B8CB-D818BDD3042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public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Position next()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Position pos =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Position();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(count++)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0: pos =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Position(row-1, col);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	</a:t>
            </a:r>
            <a:r>
              <a:rPr lang="en-US" sz="2000" b="1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//NORTH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1: pos =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Position(row, col-1);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	</a:t>
            </a:r>
            <a:r>
              <a:rPr lang="en-US" sz="2000" b="1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//WEST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2: pos =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Position(row+1, col);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	</a:t>
            </a:r>
            <a:r>
              <a:rPr lang="en-US" sz="2000" b="1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//SOUTH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3: pos =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Position(row, col+1);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	</a:t>
            </a:r>
            <a:r>
              <a:rPr lang="en-US" sz="2000" b="1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//EAST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618E4-E793-4484-8204-617598A62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E6A7F4-5E1E-49F9-8290-42484FC7C643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9331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18507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Recursive Algorithm for Finding Maze Path</a:t>
            </a:r>
          </a:p>
        </p:txBody>
      </p:sp>
      <p:sp>
        <p:nvSpPr>
          <p:cNvPr id="5" name="Rectangle 4"/>
          <p:cNvSpPr/>
          <p:nvPr/>
        </p:nvSpPr>
        <p:spPr>
          <a:xfrm>
            <a:off x="1752600" y="1828800"/>
            <a:ext cx="8382000" cy="480060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406F8D"/>
                </a:solidFill>
              </a:rPr>
              <a:t>Recursive Algorithm for </a:t>
            </a:r>
            <a:r>
              <a:rPr lang="en-US" b="1" dirty="0" err="1">
                <a:solidFill>
                  <a:srgbClr val="406F8D"/>
                </a:solidFill>
                <a:latin typeface="Courier New" pitchFamily="49" charset="0"/>
                <a:cs typeface="Courier New" pitchFamily="49" charset="0"/>
              </a:rPr>
              <a:t>findMazePath</a:t>
            </a:r>
            <a:r>
              <a:rPr lang="en-US" b="1" dirty="0">
                <a:solidFill>
                  <a:srgbClr val="406F8D"/>
                </a:solidFill>
                <a:latin typeface="Courier New" pitchFamily="49" charset="0"/>
                <a:cs typeface="Courier New" pitchFamily="49" charset="0"/>
              </a:rPr>
              <a:t>(x, y)</a:t>
            </a:r>
          </a:p>
          <a:p>
            <a:endParaRPr lang="en-US" dirty="0"/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 the current cell is outside the maze</a:t>
            </a:r>
          </a:p>
          <a:p>
            <a:r>
              <a:rPr lang="en-US" dirty="0"/>
              <a:t>         return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/>
              <a:t> (you are out of bounds)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dirty="0"/>
              <a:t>the current cell is part of the barrier or has been visited already</a:t>
            </a:r>
          </a:p>
          <a:p>
            <a:r>
              <a:rPr lang="en-US" dirty="0"/>
              <a:t>         return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/>
              <a:t> (you are off the path or in a cycle)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dirty="0"/>
              <a:t>the current cell is the maze exit</a:t>
            </a:r>
          </a:p>
          <a:p>
            <a:r>
              <a:rPr lang="en-US" dirty="0"/>
              <a:t>         recolor it to the path color and return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/>
              <a:t> (you have successfully</a:t>
            </a:r>
          </a:p>
          <a:p>
            <a:r>
              <a:rPr lang="en-US" dirty="0"/>
              <a:t>         completed the maze)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else // </a:t>
            </a:r>
            <a:r>
              <a:rPr lang="en-US" i="1" dirty="0"/>
              <a:t>Try to find a path from the current path to the exit:</a:t>
            </a:r>
          </a:p>
          <a:p>
            <a:r>
              <a:rPr lang="en-US" dirty="0"/>
              <a:t>         mark the current cell as on the path by recoloring it to the path color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for</a:t>
            </a:r>
            <a:r>
              <a:rPr lang="en-US" dirty="0"/>
              <a:t> each neighbor of the current cell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  if</a:t>
            </a:r>
            <a:r>
              <a:rPr lang="en-US" dirty="0"/>
              <a:t> a path exists from the neighbor to the maze exit</a:t>
            </a:r>
          </a:p>
          <a:p>
            <a:r>
              <a:rPr lang="en-US" dirty="0"/>
              <a:t>  	            return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true</a:t>
            </a:r>
          </a:p>
          <a:p>
            <a:r>
              <a:rPr lang="en-US" dirty="0"/>
              <a:t>         // </a:t>
            </a:r>
            <a:r>
              <a:rPr lang="en-US" i="1" dirty="0"/>
              <a:t>No neighbor of the current cell is on the path</a:t>
            </a:r>
          </a:p>
          <a:p>
            <a:r>
              <a:rPr lang="en-US" dirty="0"/>
              <a:t>         recolor the current cell to the temporary color (visited) and return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false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9451975" cy="990600"/>
          </a:xfrm>
        </p:spPr>
        <p:txBody>
          <a:bodyPr/>
          <a:lstStyle/>
          <a:p>
            <a:r>
              <a:rPr lang="en-US" b="1"/>
              <a:t>Towers of Hanoi</a:t>
            </a:r>
          </a:p>
        </p:txBody>
      </p:sp>
      <p:sp>
        <p:nvSpPr>
          <p:cNvPr id="83971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600200"/>
            <a:ext cx="11125200" cy="2971800"/>
          </a:xfrm>
        </p:spPr>
        <p:txBody>
          <a:bodyPr/>
          <a:lstStyle/>
          <a:p>
            <a:r>
              <a:rPr lang="en-US"/>
              <a:t>The Towers of Hanoi is a mathematical puzzle invented by the mathematician Édouard Lucas in the 19</a:t>
            </a:r>
            <a:r>
              <a:rPr lang="en-US" baseline="30000"/>
              <a:t>th</a:t>
            </a:r>
            <a:r>
              <a:rPr lang="en-US"/>
              <a:t> century</a:t>
            </a:r>
          </a:p>
          <a:p>
            <a:r>
              <a:rPr lang="en-US"/>
              <a:t>Move the three disks to a different peg, maintaining their order (largest disk on bottom, smallest on top, etc.)</a:t>
            </a:r>
          </a:p>
          <a:p>
            <a:pPr lvl="1"/>
            <a:r>
              <a:rPr lang="en-US"/>
              <a:t>Only the top disk on a peg can be moved to another peg</a:t>
            </a:r>
          </a:p>
          <a:p>
            <a:pPr lvl="1"/>
            <a:r>
              <a:rPr lang="en-US"/>
              <a:t>A larger disk cannot be placed on top of a smaller disk</a:t>
            </a:r>
          </a:p>
        </p:txBody>
      </p:sp>
      <p:pic>
        <p:nvPicPr>
          <p:cNvPr id="839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08"/>
          <a:stretch>
            <a:fillRect/>
          </a:stretch>
        </p:blipFill>
        <p:spPr bwMode="auto">
          <a:xfrm>
            <a:off x="2362201" y="4752975"/>
            <a:ext cx="7426325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9451975" cy="990600"/>
          </a:xfrm>
        </p:spPr>
        <p:txBody>
          <a:bodyPr/>
          <a:lstStyle/>
          <a:p>
            <a:r>
              <a:rPr lang="en-US" b="1"/>
              <a:t>Towers of Hanoi</a:t>
            </a:r>
            <a:endParaRPr lang="en-US"/>
          </a:p>
        </p:txBody>
      </p:sp>
      <p:pic>
        <p:nvPicPr>
          <p:cNvPr id="84995" name="Picture 2" descr="C:\Documents and Settings\Administrator\My Documents\Koffman\PPTs\Koffman_Digital Request 150 DPI JPEG\Ch05\Table 5.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362200"/>
            <a:ext cx="827405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5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9451975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Algorithm for Towers of Hanoi </a:t>
            </a:r>
            <a:r>
              <a:rPr lang="en-US" dirty="0"/>
              <a:t>(cont.)</a:t>
            </a:r>
          </a:p>
        </p:txBody>
      </p:sp>
      <p:pic>
        <p:nvPicPr>
          <p:cNvPr id="88067" name="Picture 2" descr="C:\Documents and Settings\Administrator\My Documents\Koffman\PPTs\JPEGS\JWCL233_Koffman JPG files\ch05\w0109-n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886201"/>
            <a:ext cx="7543800" cy="275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68" name="Rectangle 5"/>
          <p:cNvSpPr>
            <a:spLocks noChangeArrowheads="1"/>
          </p:cNvSpPr>
          <p:nvPr/>
        </p:nvSpPr>
        <p:spPr bwMode="auto">
          <a:xfrm>
            <a:off x="838200" y="1905001"/>
            <a:ext cx="92202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b="1"/>
              <a:t>Solution to Four-Disk Problem: Move Four Disks from Peg L to Peg R</a:t>
            </a:r>
          </a:p>
          <a:p>
            <a:endParaRPr lang="en-US"/>
          </a:p>
          <a:p>
            <a:r>
              <a:rPr lang="en-US"/>
              <a:t>1. Move the top three disks from peg L to peg M.</a:t>
            </a:r>
          </a:p>
          <a:p>
            <a:r>
              <a:rPr lang="en-US"/>
              <a:t>2. Move the bottom disk from peg L to peg R.</a:t>
            </a:r>
          </a:p>
          <a:p>
            <a:r>
              <a:rPr lang="en-US"/>
              <a:t>3. Move the top three disks from peg M to peg 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9451975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Recursive Algorithm for Towers of Hanoi</a:t>
            </a:r>
          </a:p>
        </p:txBody>
      </p:sp>
      <p:sp>
        <p:nvSpPr>
          <p:cNvPr id="5" name="Rectangle 4"/>
          <p:cNvSpPr/>
          <p:nvPr/>
        </p:nvSpPr>
        <p:spPr>
          <a:xfrm>
            <a:off x="914400" y="2057400"/>
            <a:ext cx="9753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Recursive Algorithm for n -Disk Problem: Move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n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Disks from the Starting Peg to the Destination Peg</a:t>
            </a:r>
          </a:p>
          <a:p>
            <a:pPr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is 1</a:t>
            </a:r>
          </a:p>
          <a:p>
            <a:pPr>
              <a:defRPr/>
            </a:pPr>
            <a:r>
              <a:rPr lang="en-US" dirty="0"/>
              <a:t>        move disk 1 (the smallest disk) from the starting peg to the destination peg</a:t>
            </a:r>
          </a:p>
          <a:p>
            <a:pPr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defRPr/>
            </a:pPr>
            <a:r>
              <a:rPr lang="en-US" dirty="0"/>
              <a:t>        move the top </a:t>
            </a:r>
            <a:r>
              <a:rPr lang="en-US" i="1" dirty="0"/>
              <a:t>n</a:t>
            </a:r>
            <a:r>
              <a:rPr lang="en-US" dirty="0"/>
              <a:t> – 1 disks from the starting peg to the temporary peg</a:t>
            </a:r>
          </a:p>
          <a:p>
            <a:pPr>
              <a:defRPr/>
            </a:pPr>
            <a:r>
              <a:rPr lang="en-US" dirty="0"/>
              <a:t>        	(neither starting nor destination peg)</a:t>
            </a:r>
          </a:p>
          <a:p>
            <a:pPr>
              <a:defRPr/>
            </a:pPr>
            <a:r>
              <a:rPr lang="en-US" dirty="0"/>
              <a:t>        move disk </a:t>
            </a:r>
            <a:r>
              <a:rPr lang="en-US" i="1" dirty="0"/>
              <a:t>n</a:t>
            </a:r>
            <a:r>
              <a:rPr lang="en-US" dirty="0"/>
              <a:t> (the disk at the bottom) from the starting peg to the</a:t>
            </a:r>
          </a:p>
          <a:p>
            <a:pPr>
              <a:defRPr/>
            </a:pPr>
            <a:r>
              <a:rPr lang="en-US" dirty="0"/>
              <a:t>        	destination peg</a:t>
            </a:r>
          </a:p>
          <a:p>
            <a:pPr>
              <a:defRPr/>
            </a:pPr>
            <a:r>
              <a:rPr lang="en-US" dirty="0"/>
              <a:t>        move the top </a:t>
            </a:r>
            <a:r>
              <a:rPr lang="en-US" i="1" dirty="0"/>
              <a:t>n</a:t>
            </a:r>
            <a:r>
              <a:rPr lang="en-US" dirty="0"/>
              <a:t> – 1 disks from the temporary peg to the destination peg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102108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Implementation of Recursive Towers of Hanoi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12EADD-434D-3C97-DEC3-7EC4178846A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85800" y="1600200"/>
            <a:ext cx="11201400" cy="5029200"/>
          </a:xfrm>
        </p:spPr>
        <p:txBody>
          <a:bodyPr/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hanoi(</a:t>
            </a: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int</a:t>
            </a: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n, </a:t>
            </a: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char</a:t>
            </a: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from, </a:t>
            </a: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char</a:t>
            </a: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to, </a:t>
            </a: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char</a:t>
            </a: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temp) {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 2"/>
              <a:buNone/>
              <a:tabLst/>
              <a:defRPr/>
            </a:pPr>
            <a:endParaRPr kumimoji="0" lang="en-US" sz="2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	</a:t>
            </a: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if</a:t>
            </a: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( n == 1 )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		System.out.println(</a:t>
            </a: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"Move disk from "</a:t>
            </a: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+ from +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			</a:t>
            </a: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" to "</a:t>
            </a: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+ to);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	</a:t>
            </a: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else </a:t>
            </a: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		hanoi(n – 1, from, temp, to);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		hanoi(1,     from, to, temp);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		hanoi(n – 1, temp, to, from);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220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Urban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3249</TotalTime>
  <Words>2475</Words>
  <Application>Microsoft Office PowerPoint</Application>
  <PresentationFormat>Widescreen</PresentationFormat>
  <Paragraphs>309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9" baseType="lpstr">
      <vt:lpstr>Arial</vt:lpstr>
      <vt:lpstr>Courier New</vt:lpstr>
      <vt:lpstr>Tw Cen MT</vt:lpstr>
      <vt:lpstr>Wingdings</vt:lpstr>
      <vt:lpstr>Wingdings 2</vt:lpstr>
      <vt:lpstr>Median</vt:lpstr>
      <vt:lpstr>Recursion</vt:lpstr>
      <vt:lpstr>Recursion Versus Iteration</vt:lpstr>
      <vt:lpstr>Efficiency of Recursion</vt:lpstr>
      <vt:lpstr>Problem Solving with Recursion</vt:lpstr>
      <vt:lpstr>Towers of Hanoi</vt:lpstr>
      <vt:lpstr>Towers of Hanoi</vt:lpstr>
      <vt:lpstr>Algorithm for Towers of Hanoi (cont.)</vt:lpstr>
      <vt:lpstr>Recursive Algorithm for Towers of Hanoi</vt:lpstr>
      <vt:lpstr>Implementation of Recursive Towers of Hanoi</vt:lpstr>
      <vt:lpstr>Lessons from Tower of Hanoi</vt:lpstr>
      <vt:lpstr>Recursive Data Structures</vt:lpstr>
      <vt:lpstr>Recursive Data Structures</vt:lpstr>
      <vt:lpstr>Recursive Definition of a Linked List</vt:lpstr>
      <vt:lpstr>Node definition</vt:lpstr>
      <vt:lpstr>Recursive size Method</vt:lpstr>
      <vt:lpstr>Recursive toString Method</vt:lpstr>
      <vt:lpstr>Recursive replace Method</vt:lpstr>
      <vt:lpstr>Recursive add Method</vt:lpstr>
      <vt:lpstr>Recursive remove Method (cont.)</vt:lpstr>
      <vt:lpstr>Recursive remove Method</vt:lpstr>
      <vt:lpstr>Backtracking</vt:lpstr>
      <vt:lpstr>Backtracking</vt:lpstr>
      <vt:lpstr>Backtracking (cont.)</vt:lpstr>
      <vt:lpstr>A Framework for Backtracking</vt:lpstr>
      <vt:lpstr>Application</vt:lpstr>
      <vt:lpstr>Position Iterator</vt:lpstr>
      <vt:lpstr>Backtrack</vt:lpstr>
      <vt:lpstr>tryToReachGoal(pos)</vt:lpstr>
      <vt:lpstr>PowerPoint Presentation</vt:lpstr>
      <vt:lpstr>Summary</vt:lpstr>
      <vt:lpstr>Finding a Path through a Maze</vt:lpstr>
      <vt:lpstr>Finding a Path through a Maze (cont.)</vt:lpstr>
      <vt:lpstr>Representation</vt:lpstr>
      <vt:lpstr>Representation</vt:lpstr>
      <vt:lpstr>Solution</vt:lpstr>
      <vt:lpstr>Representation</vt:lpstr>
      <vt:lpstr>Maze Position</vt:lpstr>
      <vt:lpstr>Maze.java</vt:lpstr>
      <vt:lpstr>Maze.java</vt:lpstr>
      <vt:lpstr>MazeIterator.java</vt:lpstr>
      <vt:lpstr>MazeIterator.java</vt:lpstr>
      <vt:lpstr>PowerPoint Presentation</vt:lpstr>
      <vt:lpstr>Recursive Algorithm for Finding Maze Path</vt:lpstr>
    </vt:vector>
  </TitlesOfParts>
  <Company>Personal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Recursion</dc:title>
  <dc:creator>Philip King</dc:creator>
  <cp:lastModifiedBy>Stucki, David</cp:lastModifiedBy>
  <cp:revision>137</cp:revision>
  <dcterms:created xsi:type="dcterms:W3CDTF">2004-06-18T19:31:23Z</dcterms:created>
  <dcterms:modified xsi:type="dcterms:W3CDTF">2022-09-17T02:28:16Z</dcterms:modified>
</cp:coreProperties>
</file>